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72" r:id="rId3"/>
    <p:sldMasterId id="2147483679" r:id="rId4"/>
  </p:sldMasterIdLst>
  <p:notesMasterIdLst>
    <p:notesMasterId r:id="rId51"/>
  </p:notesMasterIdLst>
  <p:handoutMasterIdLst>
    <p:handoutMasterId r:id="rId52"/>
  </p:handoutMasterIdLst>
  <p:sldIdLst>
    <p:sldId id="555" r:id="rId5"/>
    <p:sldId id="437" r:id="rId6"/>
    <p:sldId id="422" r:id="rId7"/>
    <p:sldId id="386" r:id="rId8"/>
    <p:sldId id="414" r:id="rId9"/>
    <p:sldId id="390" r:id="rId10"/>
    <p:sldId id="455" r:id="rId11"/>
    <p:sldId id="511" r:id="rId12"/>
    <p:sldId id="509" r:id="rId13"/>
    <p:sldId id="512" r:id="rId14"/>
    <p:sldId id="513" r:id="rId15"/>
    <p:sldId id="514" r:id="rId16"/>
    <p:sldId id="515" r:id="rId17"/>
    <p:sldId id="505" r:id="rId18"/>
    <p:sldId id="482" r:id="rId19"/>
    <p:sldId id="462" r:id="rId20"/>
    <p:sldId id="481" r:id="rId21"/>
    <p:sldId id="484" r:id="rId22"/>
    <p:sldId id="498" r:id="rId23"/>
    <p:sldId id="475" r:id="rId24"/>
    <p:sldId id="500" r:id="rId25"/>
    <p:sldId id="499" r:id="rId26"/>
    <p:sldId id="476" r:id="rId27"/>
    <p:sldId id="479" r:id="rId28"/>
    <p:sldId id="480" r:id="rId29"/>
    <p:sldId id="510" r:id="rId30"/>
    <p:sldId id="518" r:id="rId31"/>
    <p:sldId id="521" r:id="rId32"/>
    <p:sldId id="553" r:id="rId33"/>
    <p:sldId id="537" r:id="rId34"/>
    <p:sldId id="538" r:id="rId35"/>
    <p:sldId id="539" r:id="rId36"/>
    <p:sldId id="540" r:id="rId37"/>
    <p:sldId id="541" r:id="rId38"/>
    <p:sldId id="542" r:id="rId39"/>
    <p:sldId id="543" r:id="rId40"/>
    <p:sldId id="544" r:id="rId41"/>
    <p:sldId id="545" r:id="rId42"/>
    <p:sldId id="546" r:id="rId43"/>
    <p:sldId id="547" r:id="rId44"/>
    <p:sldId id="548" r:id="rId45"/>
    <p:sldId id="549" r:id="rId46"/>
    <p:sldId id="550" r:id="rId47"/>
    <p:sldId id="551" r:id="rId48"/>
    <p:sldId id="552" r:id="rId49"/>
    <p:sldId id="554" r:id="rId5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22B"/>
    <a:srgbClr val="A6A6A6"/>
    <a:srgbClr val="F2F2F2"/>
    <a:srgbClr val="DEDEDE"/>
    <a:srgbClr val="D5D6D2"/>
    <a:srgbClr val="006600"/>
    <a:srgbClr val="FFFFCC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94" autoAdjust="0"/>
    <p:restoredTop sz="90350" autoAdjust="0"/>
  </p:normalViewPr>
  <p:slideViewPr>
    <p:cSldViewPr>
      <p:cViewPr varScale="1">
        <p:scale>
          <a:sx n="103" d="100"/>
          <a:sy n="103" d="100"/>
        </p:scale>
        <p:origin x="131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01" d="10000"/>
        <a:sy n="7301" d="10000"/>
      </p:scale>
      <p:origin x="0" y="-4920"/>
    </p:cViewPr>
  </p:sorterViewPr>
  <p:notesViewPr>
    <p:cSldViewPr>
      <p:cViewPr varScale="1">
        <p:scale>
          <a:sx n="68" d="100"/>
          <a:sy n="68" d="100"/>
        </p:scale>
        <p:origin x="310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llemans\Desktop\CropStatistic_BY_Oblast_2016101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ropStatistic_BY_Oblast_201610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002615701265001E-2"/>
          <c:y val="3.05047143649473E-2"/>
          <c:w val="0.90416765633937601"/>
          <c:h val="0.70352035958275105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C_postfiltered_20161012_Analyse!$E$2</c:f>
              <c:strCache>
                <c:ptCount val="1"/>
                <c:pt idx="0">
                  <c:v>2015 Official Statistics Sowing areas [1000ha]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C_postfiltered_20161012_Analyse!$E$3:$E$26</c:f>
              <c:numCache>
                <c:formatCode>0</c:formatCode>
                <c:ptCount val="24"/>
                <c:pt idx="0" formatCode="#0.0">
                  <c:v>1155.4000000000001</c:v>
                </c:pt>
                <c:pt idx="1">
                  <c:v>1104.3</c:v>
                </c:pt>
                <c:pt idx="2">
                  <c:v>267.5</c:v>
                </c:pt>
                <c:pt idx="3">
                  <c:v>1896.5</c:v>
                </c:pt>
                <c:pt idx="4">
                  <c:v>952.6</c:v>
                </c:pt>
                <c:pt idx="5">
                  <c:v>307.10000000000002</c:v>
                </c:pt>
                <c:pt idx="6">
                  <c:v>1707</c:v>
                </c:pt>
                <c:pt idx="7">
                  <c:v>1353.7</c:v>
                </c:pt>
                <c:pt idx="8">
                  <c:v>1076</c:v>
                </c:pt>
                <c:pt idx="9">
                  <c:v>1113.5999999999999</c:v>
                </c:pt>
                <c:pt idx="10">
                  <c:v>1660</c:v>
                </c:pt>
                <c:pt idx="11">
                  <c:v>569.79999999999995</c:v>
                </c:pt>
                <c:pt idx="12">
                  <c:v>699.6</c:v>
                </c:pt>
                <c:pt idx="13">
                  <c:v>1532.2</c:v>
                </c:pt>
                <c:pt idx="14">
                  <c:v>1801.4</c:v>
                </c:pt>
                <c:pt idx="15">
                  <c:v>1664.6</c:v>
                </c:pt>
                <c:pt idx="16">
                  <c:v>486</c:v>
                </c:pt>
                <c:pt idx="17">
                  <c:v>1075.2</c:v>
                </c:pt>
                <c:pt idx="18">
                  <c:v>763.3</c:v>
                </c:pt>
                <c:pt idx="19">
                  <c:v>146.19999999999999</c:v>
                </c:pt>
                <c:pt idx="20">
                  <c:v>1553.7</c:v>
                </c:pt>
                <c:pt idx="21">
                  <c:v>480.3</c:v>
                </c:pt>
                <c:pt idx="22">
                  <c:v>1593</c:v>
                </c:pt>
                <c:pt idx="23">
                  <c:v>731.6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18-4AFF-8FE8-8E8E51397E5E}"/>
            </c:ext>
          </c:extLst>
        </c:ser>
        <c:ser>
          <c:idx val="0"/>
          <c:order val="1"/>
          <c:tx>
            <c:strRef>
              <c:f>C_postfiltered_20161012_Analyse!$F$2</c:f>
              <c:strCache>
                <c:ptCount val="1"/>
                <c:pt idx="0">
                  <c:v>2016 Sen2Agri Cropland Area [1000ha]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C_postfiltered_20161012_Analyse!$C$3:$C$26</c:f>
              <c:strCache>
                <c:ptCount val="24"/>
                <c:pt idx="0">
                  <c:v>Cherkasy</c:v>
                </c:pt>
                <c:pt idx="1">
                  <c:v>Chernihiv</c:v>
                </c:pt>
                <c:pt idx="2">
                  <c:v>Chernivtsi</c:v>
                </c:pt>
                <c:pt idx="3">
                  <c:v>Dnipropetrovs'k</c:v>
                </c:pt>
                <c:pt idx="4">
                  <c:v>Donets'k</c:v>
                </c:pt>
                <c:pt idx="5">
                  <c:v>Ivano-Frankivs'k</c:v>
                </c:pt>
                <c:pt idx="6">
                  <c:v>Kharkiv</c:v>
                </c:pt>
                <c:pt idx="7">
                  <c:v>Kherson</c:v>
                </c:pt>
                <c:pt idx="8">
                  <c:v>Khmel'nyts'kyy</c:v>
                </c:pt>
                <c:pt idx="9">
                  <c:v>Kiev</c:v>
                </c:pt>
                <c:pt idx="10">
                  <c:v>Kirovohrad</c:v>
                </c:pt>
                <c:pt idx="11">
                  <c:v>L'viv</c:v>
                </c:pt>
                <c:pt idx="12">
                  <c:v>Luhans'k</c:v>
                </c:pt>
                <c:pt idx="13">
                  <c:v>Mykolayiv</c:v>
                </c:pt>
                <c:pt idx="14">
                  <c:v>Odessa</c:v>
                </c:pt>
                <c:pt idx="15">
                  <c:v>Poltava</c:v>
                </c:pt>
                <c:pt idx="16">
                  <c:v>Rivne</c:v>
                </c:pt>
                <c:pt idx="17">
                  <c:v>Sumy</c:v>
                </c:pt>
                <c:pt idx="18">
                  <c:v>Ternopil'</c:v>
                </c:pt>
                <c:pt idx="19">
                  <c:v>Transcarpathia</c:v>
                </c:pt>
                <c:pt idx="20">
                  <c:v>Vinnytsya</c:v>
                </c:pt>
                <c:pt idx="21">
                  <c:v>Volyn</c:v>
                </c:pt>
                <c:pt idx="22">
                  <c:v>Zaporizhzhya</c:v>
                </c:pt>
                <c:pt idx="23">
                  <c:v>Zhytomyr</c:v>
                </c:pt>
              </c:strCache>
            </c:strRef>
          </c:cat>
          <c:val>
            <c:numRef>
              <c:f>C_postfiltered_20161012_Analyse!$F$3:$F$26</c:f>
              <c:numCache>
                <c:formatCode>0.0</c:formatCode>
                <c:ptCount val="24"/>
                <c:pt idx="0">
                  <c:v>1170.88031</c:v>
                </c:pt>
                <c:pt idx="1">
                  <c:v>1290.60007</c:v>
                </c:pt>
                <c:pt idx="2">
                  <c:v>270.81132000000002</c:v>
                </c:pt>
                <c:pt idx="3">
                  <c:v>1965.9784</c:v>
                </c:pt>
                <c:pt idx="4">
                  <c:v>1295.4867899999999</c:v>
                </c:pt>
                <c:pt idx="5">
                  <c:v>269.90280000000001</c:v>
                </c:pt>
                <c:pt idx="6">
                  <c:v>1796.98668</c:v>
                </c:pt>
                <c:pt idx="7">
                  <c:v>1492.6353999999999</c:v>
                </c:pt>
                <c:pt idx="8">
                  <c:v>1156.8332</c:v>
                </c:pt>
                <c:pt idx="9">
                  <c:v>1166.6471899999999</c:v>
                </c:pt>
                <c:pt idx="10">
                  <c:v>1685.65608</c:v>
                </c:pt>
                <c:pt idx="11">
                  <c:v>489.82720999999992</c:v>
                </c:pt>
                <c:pt idx="12">
                  <c:v>1142.00712</c:v>
                </c:pt>
                <c:pt idx="13">
                  <c:v>1662.58537</c:v>
                </c:pt>
                <c:pt idx="14">
                  <c:v>1898.5449000000001</c:v>
                </c:pt>
                <c:pt idx="15">
                  <c:v>1717.8558399999999</c:v>
                </c:pt>
                <c:pt idx="16">
                  <c:v>503.83936</c:v>
                </c:pt>
                <c:pt idx="17">
                  <c:v>1139.9440500000001</c:v>
                </c:pt>
                <c:pt idx="18">
                  <c:v>776.17196000000001</c:v>
                </c:pt>
                <c:pt idx="19">
                  <c:v>128.77964</c:v>
                </c:pt>
                <c:pt idx="20">
                  <c:v>1533.56763</c:v>
                </c:pt>
                <c:pt idx="21">
                  <c:v>477.4302799999993</c:v>
                </c:pt>
                <c:pt idx="22" formatCode="General">
                  <c:v>1728.7959699999999</c:v>
                </c:pt>
                <c:pt idx="23" formatCode="General">
                  <c:v>873.19476999999995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18-4AFF-8FE8-8E8E51397E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2101464"/>
        <c:axId val="1102094800"/>
      </c:barChart>
      <c:catAx>
        <c:axId val="1102101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2094800"/>
        <c:crosses val="autoZero"/>
        <c:auto val="1"/>
        <c:lblAlgn val="ctr"/>
        <c:lblOffset val="100"/>
        <c:noMultiLvlLbl val="0"/>
      </c:catAx>
      <c:valAx>
        <c:axId val="1102094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2101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C_postfiltered_20161012_Analyse!$E$2</c:f>
              <c:strCache>
                <c:ptCount val="1"/>
                <c:pt idx="0">
                  <c:v>2015 Official Statistics harvesting areas [1000ha]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16136265432098801"/>
                  <c:y val="-4.4058750194795101E-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C_postfiltered_20161012_Analyse!$F$3:$F$26</c:f>
              <c:numCache>
                <c:formatCode>0.0</c:formatCode>
                <c:ptCount val="22"/>
                <c:pt idx="0">
                  <c:v>1170.88031</c:v>
                </c:pt>
                <c:pt idx="1">
                  <c:v>1290.60007</c:v>
                </c:pt>
                <c:pt idx="2">
                  <c:v>270.81132000000002</c:v>
                </c:pt>
                <c:pt idx="3">
                  <c:v>1965.9784</c:v>
                </c:pt>
                <c:pt idx="4">
                  <c:v>269.90280000000001</c:v>
                </c:pt>
                <c:pt idx="5">
                  <c:v>1796.98668</c:v>
                </c:pt>
                <c:pt idx="6">
                  <c:v>1492.6353999999999</c:v>
                </c:pt>
                <c:pt idx="7">
                  <c:v>1156.8332</c:v>
                </c:pt>
                <c:pt idx="8">
                  <c:v>1166.6471899999999</c:v>
                </c:pt>
                <c:pt idx="9">
                  <c:v>1685.65608</c:v>
                </c:pt>
                <c:pt idx="10">
                  <c:v>489.82720999999992</c:v>
                </c:pt>
                <c:pt idx="11">
                  <c:v>1662.58537</c:v>
                </c:pt>
                <c:pt idx="12">
                  <c:v>1898.5449000000001</c:v>
                </c:pt>
                <c:pt idx="13">
                  <c:v>1717.8558399999999</c:v>
                </c:pt>
                <c:pt idx="14">
                  <c:v>503.83936</c:v>
                </c:pt>
                <c:pt idx="15">
                  <c:v>1139.9440500000001</c:v>
                </c:pt>
                <c:pt idx="16">
                  <c:v>776.17196000000001</c:v>
                </c:pt>
                <c:pt idx="17">
                  <c:v>128.77964</c:v>
                </c:pt>
                <c:pt idx="18">
                  <c:v>1533.56763</c:v>
                </c:pt>
                <c:pt idx="19">
                  <c:v>477.43027999999907</c:v>
                </c:pt>
                <c:pt idx="20" formatCode="General">
                  <c:v>1728.7959699999999</c:v>
                </c:pt>
                <c:pt idx="21" formatCode="General">
                  <c:v>873.19476999999995</c:v>
                </c:pt>
              </c:numCache>
            </c:numRef>
          </c:xVal>
          <c:yVal>
            <c:numRef>
              <c:f>C_postfiltered_20161012_Analyse!$E$3:$E$26</c:f>
              <c:numCache>
                <c:formatCode>0</c:formatCode>
                <c:ptCount val="22"/>
                <c:pt idx="0" formatCode="#0.0">
                  <c:v>1155.4000000000001</c:v>
                </c:pt>
                <c:pt idx="1">
                  <c:v>1104.3</c:v>
                </c:pt>
                <c:pt idx="2">
                  <c:v>267.5</c:v>
                </c:pt>
                <c:pt idx="3">
                  <c:v>1896.5</c:v>
                </c:pt>
                <c:pt idx="4">
                  <c:v>307.10000000000002</c:v>
                </c:pt>
                <c:pt idx="5">
                  <c:v>1707</c:v>
                </c:pt>
                <c:pt idx="6">
                  <c:v>1353.7</c:v>
                </c:pt>
                <c:pt idx="7">
                  <c:v>1076</c:v>
                </c:pt>
                <c:pt idx="8">
                  <c:v>1113.5999999999999</c:v>
                </c:pt>
                <c:pt idx="9">
                  <c:v>1660</c:v>
                </c:pt>
                <c:pt idx="10">
                  <c:v>569.79999999999995</c:v>
                </c:pt>
                <c:pt idx="11">
                  <c:v>1532.2</c:v>
                </c:pt>
                <c:pt idx="12">
                  <c:v>1801.4</c:v>
                </c:pt>
                <c:pt idx="13">
                  <c:v>1664.6</c:v>
                </c:pt>
                <c:pt idx="14">
                  <c:v>486</c:v>
                </c:pt>
                <c:pt idx="15">
                  <c:v>1075.2</c:v>
                </c:pt>
                <c:pt idx="16">
                  <c:v>763.3</c:v>
                </c:pt>
                <c:pt idx="17">
                  <c:v>146.19999999999999</c:v>
                </c:pt>
                <c:pt idx="18">
                  <c:v>1553.7</c:v>
                </c:pt>
                <c:pt idx="19">
                  <c:v>480.3</c:v>
                </c:pt>
                <c:pt idx="20">
                  <c:v>1593</c:v>
                </c:pt>
                <c:pt idx="21">
                  <c:v>731.6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F2-4502-87E8-BD21B04943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2101856"/>
        <c:axId val="1102104992"/>
      </c:scatterChart>
      <c:valAx>
        <c:axId val="1102101856"/>
        <c:scaling>
          <c:orientation val="minMax"/>
          <c:max val="2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/>
                  <a:t>2016 Sen2Agri Cropland</a:t>
                </a:r>
                <a:r>
                  <a:rPr lang="fr-BE" sz="1400" baseline="0"/>
                  <a:t> area</a:t>
                </a:r>
                <a:endParaRPr lang="fr-BE" sz="14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2104992"/>
        <c:crosses val="autoZero"/>
        <c:crossBetween val="midCat"/>
        <c:majorUnit val="500"/>
      </c:valAx>
      <c:valAx>
        <c:axId val="1102104992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/>
                  <a:t>2015 Official Statistics Sowing areas</a:t>
                </a:r>
              </a:p>
            </c:rich>
          </c:tx>
          <c:layout>
            <c:manualLayout>
              <c:xMode val="edge"/>
              <c:yMode val="edge"/>
              <c:x val="2.1645542220832599E-2"/>
              <c:y val="0.222093052370185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2101856"/>
        <c:crosses val="autoZero"/>
        <c:crossBetween val="midCat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E2D9E-B950-40CD-8112-25899FB76070}" type="datetimeFigureOut">
              <a:rPr lang="fr-BE" smtClean="0"/>
              <a:t>12-04-17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B3080-254D-4359-9D22-8E32917803DF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77261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4DF62-6770-44D8-B709-C5A067AA58CA}" type="datetimeFigureOut">
              <a:rPr lang="fr-BE" smtClean="0"/>
              <a:t>12-04-17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2469B-F003-4419-BE06-02407A1A592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6377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Introduce</a:t>
            </a:r>
            <a:r>
              <a:rPr lang="fr-BE" dirty="0"/>
              <a:t> consortium </a:t>
            </a:r>
            <a:r>
              <a:rPr lang="fr-BE" dirty="0" err="1"/>
              <a:t>partners</a:t>
            </a:r>
            <a:r>
              <a:rPr lang="fr-BE" dirty="0"/>
              <a:t> and </a:t>
            </a:r>
            <a:r>
              <a:rPr lang="fr-BE" dirty="0" err="1"/>
              <a:t>their</a:t>
            </a:r>
            <a:r>
              <a:rPr lang="fr-BE" dirty="0"/>
              <a:t> respective </a:t>
            </a:r>
            <a:r>
              <a:rPr lang="fr-BE" dirty="0" err="1"/>
              <a:t>role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B5933-F748-4A2A-B2A9-4E52383C77C8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4440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system is designed to process on the fly all the Sentinel-2 and Landsat-8 acquisition along the season to derive in automated way four different products </a:t>
            </a:r>
            <a:endParaRPr lang="fr-BE" dirty="0"/>
          </a:p>
          <a:p>
            <a:r>
              <a:rPr lang="en-US" sz="1600" b="1" dirty="0"/>
              <a:t>Benchmarking 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Non-</a:t>
            </a:r>
            <a:r>
              <a:rPr lang="fr-BE" sz="1400" dirty="0" err="1"/>
              <a:t>linear</a:t>
            </a:r>
            <a:r>
              <a:rPr lang="fr-BE" sz="1400" dirty="0"/>
              <a:t> </a:t>
            </a:r>
            <a:r>
              <a:rPr lang="fr-BE" sz="1400" dirty="0" err="1"/>
              <a:t>regression</a:t>
            </a:r>
            <a:r>
              <a:rPr lang="fr-BE" sz="1400" dirty="0"/>
              <a:t>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err="1"/>
              <a:t>Reflectance</a:t>
            </a:r>
            <a:r>
              <a:rPr lang="fr-BE" sz="1400" dirty="0"/>
              <a:t> are </a:t>
            </a:r>
            <a:r>
              <a:rPr lang="fr-BE" sz="1400" dirty="0" err="1"/>
              <a:t>simuated</a:t>
            </a:r>
            <a:r>
              <a:rPr lang="fr-BE" sz="1400" dirty="0"/>
              <a:t> </a:t>
            </a:r>
            <a:r>
              <a:rPr lang="fr-BE" sz="1400" dirty="0" err="1"/>
              <a:t>using</a:t>
            </a:r>
            <a:r>
              <a:rPr lang="fr-BE" sz="1400" dirty="0"/>
              <a:t> the </a:t>
            </a:r>
            <a:r>
              <a:rPr lang="fr-BE" sz="1400" dirty="0" err="1"/>
              <a:t>ProSail</a:t>
            </a:r>
            <a:r>
              <a:rPr lang="fr-BE" sz="1400" dirty="0"/>
              <a:t>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2 </a:t>
            </a:r>
            <a:r>
              <a:rPr lang="fr-BE" sz="1400" dirty="0" err="1"/>
              <a:t>reprocessing</a:t>
            </a:r>
            <a:r>
              <a:rPr lang="fr-BE" sz="1400" dirty="0"/>
              <a:t> options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dirty="0" err="1"/>
              <a:t>Weighted</a:t>
            </a:r>
            <a:r>
              <a:rPr lang="fr-BE" sz="1400" dirty="0"/>
              <a:t> </a:t>
            </a:r>
            <a:r>
              <a:rPr lang="fr-BE" sz="1400" dirty="0" err="1"/>
              <a:t>average</a:t>
            </a:r>
            <a:r>
              <a:rPr lang="fr-BE" sz="1400" dirty="0"/>
              <a:t> </a:t>
            </a:r>
            <a:r>
              <a:rPr lang="fr-BE" sz="1400" dirty="0" err="1"/>
              <a:t>using</a:t>
            </a:r>
            <a:r>
              <a:rPr lang="fr-BE" sz="1400" dirty="0"/>
              <a:t> the n last LAI value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dirty="0" err="1"/>
              <a:t>Fitting</a:t>
            </a:r>
            <a:r>
              <a:rPr lang="fr-BE" sz="1400" dirty="0"/>
              <a:t> a </a:t>
            </a:r>
            <a:r>
              <a:rPr lang="fr-BE" sz="1400" dirty="0" err="1"/>
              <a:t>phenological</a:t>
            </a:r>
            <a:r>
              <a:rPr lang="fr-BE" sz="1400" dirty="0"/>
              <a:t> model on the full time </a:t>
            </a:r>
            <a:r>
              <a:rPr lang="fr-BE" sz="1400" dirty="0" err="1"/>
              <a:t>series</a:t>
            </a:r>
            <a:endParaRPr lang="fr-BE" sz="1400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2469B-F003-4419-BE06-02407A1A592B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40866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err="1"/>
              <a:t>Based</a:t>
            </a:r>
            <a:r>
              <a:rPr lang="fr-BE" sz="1400" dirty="0"/>
              <a:t> on the </a:t>
            </a:r>
            <a:r>
              <a:rPr lang="fr-BE" sz="1400" dirty="0" err="1"/>
              <a:t>crop</a:t>
            </a:r>
            <a:r>
              <a:rPr lang="fr-BE" sz="1400" dirty="0"/>
              <a:t> </a:t>
            </a:r>
            <a:r>
              <a:rPr lang="fr-BE" sz="1400" dirty="0" err="1"/>
              <a:t>mask</a:t>
            </a:r>
            <a:r>
              <a:rPr lang="fr-BE" sz="1400" dirty="0"/>
              <a:t> </a:t>
            </a:r>
            <a:r>
              <a:rPr lang="fr-BE" sz="1400" dirty="0" err="1"/>
              <a:t>previously</a:t>
            </a:r>
            <a:r>
              <a:rPr lang="fr-BE" sz="1400" dirty="0"/>
              <a:t> </a:t>
            </a:r>
            <a:r>
              <a:rPr lang="fr-BE" sz="1400" dirty="0" err="1"/>
              <a:t>generated</a:t>
            </a:r>
            <a:endParaRPr lang="fr-B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err="1"/>
              <a:t>Random</a:t>
            </a:r>
            <a:r>
              <a:rPr lang="fr-BE" sz="1400" dirty="0"/>
              <a:t> </a:t>
            </a:r>
            <a:r>
              <a:rPr lang="fr-BE" sz="1400" dirty="0" err="1"/>
              <a:t>forest</a:t>
            </a:r>
            <a:r>
              <a:rPr lang="fr-BE" sz="1400" dirty="0"/>
              <a:t> classifier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Classifier </a:t>
            </a:r>
            <a:r>
              <a:rPr lang="fr-BE" sz="1400" dirty="0" err="1"/>
              <a:t>applied</a:t>
            </a:r>
            <a:r>
              <a:rPr lang="fr-BE" sz="1400" dirty="0"/>
              <a:t> on </a:t>
            </a:r>
            <a:r>
              <a:rPr lang="fr-BE" sz="1400" dirty="0" err="1"/>
              <a:t>features</a:t>
            </a:r>
            <a:r>
              <a:rPr lang="fr-BE" sz="1400" dirty="0"/>
              <a:t>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dirty="0"/>
              <a:t>Surface </a:t>
            </a:r>
            <a:r>
              <a:rPr lang="fr-BE" sz="1400" dirty="0" err="1"/>
              <a:t>reflectance</a:t>
            </a:r>
            <a:endParaRPr lang="fr-BE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dirty="0"/>
              <a:t>NDVI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dirty="0"/>
              <a:t>NDWI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dirty="0" err="1"/>
              <a:t>Brightness</a:t>
            </a:r>
            <a:endParaRPr lang="fr-BE" sz="1400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2469B-F003-4419-BE06-02407A1A592B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8810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2469B-F003-4419-BE06-02407A1A592B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7102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2469B-F003-4419-BE06-02407A1A592B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98600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2469B-F003-4419-BE06-02407A1A592B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3432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00328C"/>
              </a:buClr>
            </a:pPr>
            <a:r>
              <a:rPr lang="fr-BE" altLang="fr-FR">
                <a:solidFill>
                  <a:srgbClr val="002060"/>
                </a:solidFill>
                <a:latin typeface="Arial" panose="020B0604020202020204" pitchFamily="34" charset="0"/>
              </a:rPr>
              <a:t>Learning from GlobCover experience we know land cover which seems common sens is not so easy to get consistently over space and time !</a:t>
            </a:r>
          </a:p>
          <a:p>
            <a:pPr>
              <a:buClr>
                <a:srgbClr val="00328C"/>
              </a:buClr>
            </a:pPr>
            <a:r>
              <a:rPr lang="fr-BE" altLang="fr-FR">
                <a:solidFill>
                  <a:srgbClr val="002060"/>
                </a:solidFill>
                <a:latin typeface="Arial" panose="020B0604020202020204" pitchFamily="34" charset="0"/>
              </a:rPr>
              <a:t>In the context of CCI, we had to adress the request from the climate modeling community but we knew that by adressing their needs we will also serve other users communities.</a:t>
            </a:r>
          </a:p>
          <a:p>
            <a:pPr>
              <a:buClr>
                <a:srgbClr val="00328C"/>
              </a:buClr>
            </a:pPr>
            <a:r>
              <a:rPr lang="fr-BE" altLang="fr-FR">
                <a:solidFill>
                  <a:srgbClr val="002060"/>
                </a:solidFill>
                <a:latin typeface="Arial" panose="020B0604020202020204" pitchFamily="34" charset="0"/>
              </a:rPr>
              <a:t>Therefore, we decide since 6 years ago to take up the challenge.</a:t>
            </a:r>
          </a:p>
          <a:p>
            <a:pPr>
              <a:buClr>
                <a:srgbClr val="00328C"/>
              </a:buClr>
            </a:pPr>
            <a:endParaRPr lang="fr-BE" altLang="fr-FR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buClr>
                <a:srgbClr val="00328C"/>
              </a:buClr>
            </a:pPr>
            <a:r>
              <a:rPr lang="fr-BE" altLang="fr-FR">
                <a:solidFill>
                  <a:srgbClr val="002060"/>
                </a:solidFill>
                <a:latin typeface="Arial" panose="020B0604020202020204" pitchFamily="34" charset="0"/>
              </a:rPr>
              <a:t>Threebasic principles were decided : </a:t>
            </a:r>
          </a:p>
          <a:p>
            <a:pPr>
              <a:buClr>
                <a:srgbClr val="00328C"/>
              </a:buClr>
            </a:pPr>
            <a:r>
              <a:rPr lang="fr-BE" altLang="fr-FR">
                <a:solidFill>
                  <a:srgbClr val="002060"/>
                </a:solidFill>
                <a:latin typeface="Arial" panose="020B0604020202020204" pitchFamily="34" charset="0"/>
              </a:rPr>
              <a:t>This should leads to 3 types of products…</a:t>
            </a:r>
          </a:p>
          <a:p>
            <a:pPr>
              <a:buClr>
                <a:srgbClr val="00328C"/>
              </a:buClr>
            </a:pPr>
            <a:r>
              <a:rPr lang="fr-BE" altLang="fr-FR">
                <a:solidFill>
                  <a:srgbClr val="002060"/>
                </a:solidFill>
                <a:latin typeface="Arial" panose="020B0604020202020204" pitchFamily="34" charset="0"/>
              </a:rPr>
              <a:t>This was a long way but today the very good news for those who heard about it since a while as well as for those who just heard about it today : the very good news is that this is now completed !</a:t>
            </a:r>
          </a:p>
          <a:p>
            <a:pPr>
              <a:buClr>
                <a:srgbClr val="00328C"/>
              </a:buClr>
            </a:pPr>
            <a:r>
              <a:rPr lang="fr-BE" altLang="fr-FR">
                <a:solidFill>
                  <a:srgbClr val="002060"/>
                </a:solidFill>
                <a:latin typeface="Arial" panose="020B0604020202020204" pitchFamily="34" charset="0"/>
              </a:rPr>
              <a:t>Therefore today, on behalf of our CCI LC consortium, I have the pleasure to announce the public release of the CCI Land Cover dataset available on-line and covering the period from 1992 to 2015.  Ramp up phase Today the viewer with all the products and download of the most recent one 2015 !</a:t>
            </a:r>
          </a:p>
          <a:p>
            <a:pPr>
              <a:buClr>
                <a:srgbClr val="00328C"/>
              </a:buClr>
            </a:pPr>
            <a:endParaRPr lang="fr-BE" altLang="fr-FR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buClr>
                <a:srgbClr val="00328C"/>
              </a:buClr>
            </a:pPr>
            <a:endParaRPr lang="fr-BE" altLang="fr-FR">
              <a:latin typeface="Arial" panose="020B0604020202020204" pitchFamily="34" charset="0"/>
            </a:endParaRPr>
          </a:p>
        </p:txBody>
      </p:sp>
      <p:sp>
        <p:nvSpPr>
          <p:cNvPr id="143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01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BA7F7-B50D-48CF-9499-44A1930CD0C8}" type="slidenum">
              <a:rPr kumimoji="0" lang="fr-FR" alt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defTabSz="9017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altLang="fr-FR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397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>
              <a:latin typeface="Arial" panose="020B0604020202020204" pitchFamily="34" charset="0"/>
            </a:endParaRPr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01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EEFF6-EF64-4824-8940-873C14981830}" type="slidenum">
              <a:rPr kumimoji="0" lang="fr-FR" alt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defTabSz="9017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altLang="fr-FR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3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jecam.org/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88640"/>
            <a:ext cx="3785303" cy="146901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1822125"/>
            <a:ext cx="7772400" cy="1470025"/>
          </a:xfrm>
        </p:spPr>
        <p:txBody>
          <a:bodyPr/>
          <a:lstStyle>
            <a:lvl1pPr>
              <a:defRPr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3422904"/>
            <a:ext cx="6400800" cy="6541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Click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edit</a:t>
            </a:r>
            <a:r>
              <a:rPr lang="de-CH" dirty="0"/>
              <a:t> Master </a:t>
            </a:r>
            <a:r>
              <a:rPr lang="de-CH" dirty="0" err="1"/>
              <a:t>subtitle</a:t>
            </a:r>
            <a:r>
              <a:rPr lang="de-CH" dirty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4406913"/>
            <a:ext cx="7174523" cy="1362075"/>
          </a:xfrm>
        </p:spPr>
        <p:txBody>
          <a:bodyPr/>
          <a:lstStyle>
            <a:lvl1pPr algn="l">
              <a:defRPr sz="369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751" y="2906713"/>
            <a:ext cx="7174523" cy="1500187"/>
          </a:xfrm>
        </p:spPr>
        <p:txBody>
          <a:bodyPr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215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738" y="4924438"/>
            <a:ext cx="2772508" cy="1114425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16923" y="4924438"/>
            <a:ext cx="2772508" cy="1114425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9250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274638"/>
            <a:ext cx="75965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031" y="1535113"/>
            <a:ext cx="3729404" cy="639762"/>
          </a:xfrm>
        </p:spPr>
        <p:txBody>
          <a:bodyPr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031" y="2174875"/>
            <a:ext cx="3729404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7722" y="1535113"/>
            <a:ext cx="3730869" cy="639762"/>
          </a:xfrm>
        </p:spPr>
        <p:txBody>
          <a:bodyPr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87722" y="2174875"/>
            <a:ext cx="3730869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8755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5839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313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486" y="195274"/>
            <a:ext cx="6868745" cy="947733"/>
          </a:xfrm>
        </p:spPr>
        <p:txBody>
          <a:bodyPr/>
          <a:lstStyle>
            <a:lvl1pPr>
              <a:defRPr sz="2585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9120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68012" y="4354524"/>
            <a:ext cx="1421423" cy="16843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740" y="4354524"/>
            <a:ext cx="4123592" cy="16843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1705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2928" y="2060854"/>
            <a:ext cx="8259900" cy="3541221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68912" y="6486083"/>
            <a:ext cx="477416" cy="365125"/>
          </a:xfrm>
          <a:prstGeom prst="rect">
            <a:avLst/>
          </a:prstGeom>
        </p:spPr>
        <p:txBody>
          <a:bodyPr/>
          <a:lstStyle>
            <a:lvl1pPr>
              <a:defRPr sz="1015">
                <a:solidFill>
                  <a:schemeClr val="tx1">
                    <a:lumMod val="6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E9878A-A270-4768-9E11-5A0B7A4F96A9}" type="slidenum">
              <a:rPr lang="en-GB" smtClean="0">
                <a:solidFill>
                  <a:srgbClr val="FFFFFF">
                    <a:lumMod val="6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Rechteck 8"/>
          <p:cNvSpPr/>
          <p:nvPr userDrawn="1"/>
        </p:nvSpPr>
        <p:spPr>
          <a:xfrm>
            <a:off x="6159547" y="6453337"/>
            <a:ext cx="2792752" cy="376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923" dirty="0">
                <a:solidFill>
                  <a:srgbClr val="FFFFFF">
                    <a:lumMod val="65000"/>
                  </a:srgbClr>
                </a:solidFill>
                <a:cs typeface="Arial" pitchFamily="34" charset="0"/>
              </a:rPr>
              <a:t>Andreas Walli, TIGER-NET Project Manager,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923" dirty="0" err="1">
                <a:solidFill>
                  <a:srgbClr val="FFFFFF">
                    <a:lumMod val="65000"/>
                  </a:srgbClr>
                </a:solidFill>
                <a:cs typeface="Arial" pitchFamily="34" charset="0"/>
              </a:rPr>
              <a:t>GeoVille</a:t>
            </a:r>
            <a:r>
              <a:rPr lang="de-DE" sz="923" dirty="0">
                <a:solidFill>
                  <a:srgbClr val="FFFFFF">
                    <a:lumMod val="65000"/>
                  </a:srgbClr>
                </a:solidFill>
                <a:cs typeface="Arial" pitchFamily="34" charset="0"/>
              </a:rPr>
              <a:t> Group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179516" y="6567162"/>
            <a:ext cx="4297971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23" b="1" dirty="0">
                <a:solidFill>
                  <a:srgbClr val="FFFFFF">
                    <a:lumMod val="65000"/>
                  </a:srgbClr>
                </a:solidFill>
                <a:cs typeface="Arial" pitchFamily="34" charset="0"/>
              </a:rPr>
              <a:t>Looking After Water in Africa Workshop 2013, 21st.Oct, Tunis</a:t>
            </a:r>
          </a:p>
        </p:txBody>
      </p:sp>
    </p:spTree>
    <p:extLst>
      <p:ext uri="{BB962C8B-B14F-4D97-AF65-F5344CB8AC3E}">
        <p14:creationId xmlns:p14="http://schemas.microsoft.com/office/powerpoint/2010/main" val="3407830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6342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ECAM | Joint Experiment for Crop Assessment and Monitori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15240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CE87C0-5EA5-4FDA-BDB3-9828818448C0}" type="datetime1">
              <a:rPr lang="en-C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2017-04-12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b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Sentinel 2  - JECAM Side Event</a:t>
            </a:r>
          </a:p>
        </p:txBody>
      </p:sp>
    </p:spTree>
    <p:extLst>
      <p:ext uri="{BB962C8B-B14F-4D97-AF65-F5344CB8AC3E}">
        <p14:creationId xmlns:p14="http://schemas.microsoft.com/office/powerpoint/2010/main" val="1251528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2678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6937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250825" y="1484313"/>
            <a:ext cx="8569325" cy="5113337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 err="1"/>
              <a:t>Modifiez</a:t>
            </a:r>
            <a:r>
              <a:rPr lang="en-US" noProof="0" dirty="0"/>
              <a:t>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3533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BF6830-F884-41B2-8C2F-CF5707306226}" type="datetimeFigureOut">
              <a:rPr lang="en-GB"/>
              <a:pPr>
                <a:defRPr/>
              </a:pPr>
              <a:t>12/04/2017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7AB8B-7BEA-4A0E-B752-77DFD398B500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545289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27E30C0-EC6E-4320-9382-5FB28823C3A2}" type="datetimeFigureOut">
              <a:rPr lang="en-GB"/>
              <a:pPr>
                <a:defRPr/>
              </a:pPr>
              <a:t>12/04/2017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6C2F2-7D36-4B66-BFBE-93E32116EE83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247332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2" descr="logo geomatics ucl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6381750"/>
            <a:ext cx="4318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6"/>
          <a:stretch>
            <a:fillRect/>
          </a:stretch>
        </p:blipFill>
        <p:spPr bwMode="auto">
          <a:xfrm>
            <a:off x="7308850" y="6381750"/>
            <a:ext cx="5762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landcover_CCI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388350" y="6119813"/>
            <a:ext cx="68103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ZoneTexte 12"/>
          <p:cNvSpPr txBox="1">
            <a:spLocks noChangeArrowheads="1"/>
          </p:cNvSpPr>
          <p:nvPr userDrawn="1"/>
        </p:nvSpPr>
        <p:spPr bwMode="auto">
          <a:xfrm>
            <a:off x="2700338" y="6567488"/>
            <a:ext cx="35417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BE" altLang="fr-FR" sz="1000" i="1"/>
              <a:t>Sentinel-2 for Science Workshop -  ESA Frascati, 20-22  May 2014 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67544" y="312886"/>
            <a:ext cx="7039694" cy="35718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F1BA617-2706-4525-A4E1-B21E9ED5BDB8}" type="datetimeFigureOut">
              <a:rPr lang="en-GB"/>
              <a:pPr>
                <a:defRPr/>
              </a:pPr>
              <a:t>12/04/2017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D8D9B-01D1-4363-A967-86507ECD0F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984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2" descr="logo geomatics ucl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6381750"/>
            <a:ext cx="4318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6"/>
          <a:stretch>
            <a:fillRect/>
          </a:stretch>
        </p:blipFill>
        <p:spPr bwMode="auto">
          <a:xfrm>
            <a:off x="7308850" y="6381750"/>
            <a:ext cx="5762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landcover_CCI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388350" y="6119813"/>
            <a:ext cx="68103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ZoneTexte 12"/>
          <p:cNvSpPr txBox="1">
            <a:spLocks noChangeArrowheads="1"/>
          </p:cNvSpPr>
          <p:nvPr userDrawn="1"/>
        </p:nvSpPr>
        <p:spPr bwMode="auto">
          <a:xfrm>
            <a:off x="2700338" y="6567488"/>
            <a:ext cx="35417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BE" altLang="fr-FR" sz="1000" i="1"/>
              <a:t>Sentinel-2 for Science Workshop -  ESA Frascati, 20-22  May 2014 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67544" y="312886"/>
            <a:ext cx="7039694" cy="35718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6D0150B-095D-4BCA-B76D-1C1F04C5BF37}" type="datetimeFigureOut">
              <a:rPr lang="en-GB"/>
              <a:pPr>
                <a:defRPr/>
              </a:pPr>
              <a:t>12/04/2017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36FBD-690B-4CA3-A0B0-2FABFFF745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650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F671-662F-4572-92B8-EAD9CF94BEE0}" type="datetimeFigureOut">
              <a:rPr lang="en-US" smtClean="0"/>
              <a:t>2017-04-14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61D8-54C5-464C-AC26-BED296F3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91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F671-662F-4572-92B8-EAD9CF94BEE0}" type="datetimeFigureOut">
              <a:rPr lang="en-US" smtClean="0"/>
              <a:t>2017-04-14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61D8-54C5-464C-AC26-BED296F3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4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F671-662F-4572-92B8-EAD9CF94BEE0}" type="datetimeFigureOut">
              <a:rPr lang="en-US" smtClean="0"/>
              <a:t>2017-04-14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61D8-54C5-464C-AC26-BED296F3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7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F671-662F-4572-92B8-EAD9CF94BEE0}" type="datetimeFigureOut">
              <a:rPr lang="en-US" smtClean="0"/>
              <a:t>2017-04-14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61D8-54C5-464C-AC26-BED296F3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3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10846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F671-662F-4572-92B8-EAD9CF94BEE0}" type="datetimeFigureOut">
              <a:rPr lang="en-US" smtClean="0"/>
              <a:t>2017-04-14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61D8-54C5-464C-AC26-BED296F3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00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F671-662F-4572-92B8-EAD9CF94BEE0}" type="datetimeFigureOut">
              <a:rPr lang="en-US" smtClean="0"/>
              <a:t>2017-04-14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61D8-54C5-464C-AC26-BED296F3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01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F671-662F-4572-92B8-EAD9CF94BEE0}" type="datetimeFigureOut">
              <a:rPr lang="en-US" smtClean="0"/>
              <a:t>2017-04-14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61D8-54C5-464C-AC26-BED296F3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37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F671-662F-4572-92B8-EAD9CF94BEE0}" type="datetimeFigureOut">
              <a:rPr lang="en-US" smtClean="0"/>
              <a:t>2017-04-14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61D8-54C5-464C-AC26-BED296F3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67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F671-662F-4572-92B8-EAD9CF94BEE0}" type="datetimeFigureOut">
              <a:rPr lang="en-US" smtClean="0"/>
              <a:t>2017-04-14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61D8-54C5-464C-AC26-BED296F3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280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F671-662F-4572-92B8-EAD9CF94BEE0}" type="datetimeFigureOut">
              <a:rPr lang="en-US" smtClean="0"/>
              <a:t>2017-04-14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61D8-54C5-464C-AC26-BED296F3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28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F671-662F-4572-92B8-EAD9CF94BEE0}" type="datetimeFigureOut">
              <a:rPr lang="en-US" smtClean="0"/>
              <a:t>2017-04-14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61D8-54C5-464C-AC26-BED296F3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4152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01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06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8917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046" y="2130438"/>
            <a:ext cx="7174523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6092" y="3886200"/>
            <a:ext cx="590843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6014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435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BE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666" y="6283068"/>
            <a:ext cx="2541822" cy="43278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6185540"/>
            <a:ext cx="1621402" cy="62783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dirty="0"/>
              <a:t>Click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edit</a:t>
            </a:r>
            <a:r>
              <a:rPr lang="de-CH" dirty="0"/>
              <a:t> Master </a:t>
            </a:r>
            <a:r>
              <a:rPr lang="de-CH" dirty="0" err="1"/>
              <a:t>text</a:t>
            </a:r>
            <a:r>
              <a:rPr lang="de-CH" dirty="0"/>
              <a:t> </a:t>
            </a:r>
            <a:r>
              <a:rPr lang="de-CH" dirty="0" err="1"/>
              <a:t>styles</a:t>
            </a:r>
            <a:endParaRPr lang="de-CH" dirty="0"/>
          </a:p>
          <a:p>
            <a:pPr lvl="1"/>
            <a:r>
              <a:rPr lang="de-CH" dirty="0"/>
              <a:t>Second </a:t>
            </a:r>
            <a:r>
              <a:rPr lang="de-CH" dirty="0" err="1"/>
              <a:t>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4068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2" r:id="rId4"/>
    <p:sldLayoutId id="2147483655" r:id="rId5"/>
    <p:sldLayoutId id="2147483656" r:id="rId6"/>
    <p:sldLayoutId id="214748365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53567" y="4354524"/>
            <a:ext cx="424082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" rIns="36000" bIns="3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3562" y="4924436"/>
            <a:ext cx="616047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" rIns="36000" bIns="36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pic>
        <p:nvPicPr>
          <p:cNvPr id="1029" name="Picture 18" descr="signatur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2" y="6327786"/>
            <a:ext cx="9139603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header_silver_gradient_02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137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62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62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62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62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62" b="1">
          <a:solidFill>
            <a:schemeClr val="bg1"/>
          </a:solidFill>
          <a:latin typeface="Verdana" pitchFamily="34" charset="0"/>
        </a:defRPr>
      </a:lvl5pPr>
      <a:lvl6pPr marL="422041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6pPr>
      <a:lvl7pPr marL="844083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7pPr>
      <a:lvl8pPr marL="1266124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8pPr>
      <a:lvl9pPr marL="1688165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9pPr>
    </p:titleStyle>
    <p:bodyStyle>
      <a:lvl1pPr marL="316531" indent="-316531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ED1B34"/>
        </a:buClr>
        <a:buChar char="•"/>
        <a:defRPr sz="1477">
          <a:solidFill>
            <a:schemeClr val="bg1"/>
          </a:solidFill>
          <a:latin typeface="+mn-lt"/>
          <a:ea typeface="+mn-ea"/>
          <a:cs typeface="+mn-cs"/>
        </a:defRPr>
      </a:lvl1pPr>
      <a:lvl2pPr marL="1132771" indent="-386871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buChar char="–"/>
        <a:defRPr sz="2585">
          <a:solidFill>
            <a:schemeClr val="bg2"/>
          </a:solidFill>
          <a:latin typeface="NotesSoft-Bold" pitchFamily="2" charset="0"/>
        </a:defRPr>
      </a:lvl2pPr>
      <a:lvl3pPr marL="1685234" indent="-386871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buChar char="•"/>
        <a:defRPr sz="2585">
          <a:solidFill>
            <a:schemeClr val="bg2"/>
          </a:solidFill>
          <a:latin typeface="NotesSoft-Bold" pitchFamily="2" charset="0"/>
        </a:defRPr>
      </a:lvl3pPr>
      <a:lvl4pPr marL="2237699" indent="-386871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buChar char="–"/>
        <a:defRPr sz="2585">
          <a:solidFill>
            <a:schemeClr val="bg2"/>
          </a:solidFill>
          <a:latin typeface="NotesSoft-Bold" pitchFamily="2" charset="0"/>
        </a:defRPr>
      </a:lvl4pPr>
      <a:lvl5pPr marL="2790162" indent="-386871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buChar char="»"/>
        <a:defRPr sz="2585">
          <a:solidFill>
            <a:schemeClr val="bg2"/>
          </a:solidFill>
          <a:latin typeface="NotesSoft-Bold" pitchFamily="2" charset="0"/>
        </a:defRPr>
      </a:lvl5pPr>
      <a:lvl6pPr marL="3212203" indent="-386871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2585">
          <a:solidFill>
            <a:schemeClr val="bg2"/>
          </a:solidFill>
          <a:latin typeface="NotesSoft-Bold" pitchFamily="2" charset="0"/>
        </a:defRPr>
      </a:lvl6pPr>
      <a:lvl7pPr marL="3634245" indent="-386871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2585">
          <a:solidFill>
            <a:schemeClr val="bg2"/>
          </a:solidFill>
          <a:latin typeface="NotesSoft-Bold" pitchFamily="2" charset="0"/>
        </a:defRPr>
      </a:lvl7pPr>
      <a:lvl8pPr marL="4056286" indent="-386871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2585">
          <a:solidFill>
            <a:schemeClr val="bg2"/>
          </a:solidFill>
          <a:latin typeface="NotesSoft-Bold" pitchFamily="2" charset="0"/>
        </a:defRPr>
      </a:lvl8pPr>
      <a:lvl9pPr marL="4478327" indent="-386871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2585">
          <a:solidFill>
            <a:schemeClr val="bg2"/>
          </a:solidFill>
          <a:latin typeface="NotesSoft-Bold" pitchFamily="2" charset="0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 t="349" r="19221" b="85287"/>
          <a:stretch>
            <a:fillRect/>
          </a:stretch>
        </p:blipFill>
        <p:spPr bwMode="auto">
          <a:xfrm>
            <a:off x="-23813" y="-26988"/>
            <a:ext cx="9167813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0" descr="landcover_CCI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-38100"/>
            <a:ext cx="113982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0350" y="1444625"/>
            <a:ext cx="858202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88913"/>
            <a:ext cx="62722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15875" y="6478588"/>
            <a:ext cx="11001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9328503-CD9F-47EC-B41D-87B41E096E43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  <p:pic>
        <p:nvPicPr>
          <p:cNvPr id="1031" name="Image 3"/>
          <p:cNvPicPr>
            <a:picLocks noChangeAspect="1"/>
          </p:cNvPicPr>
          <p:nvPr userDrawn="1"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1525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42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tx1"/>
        </a:buClr>
        <a:buSzPct val="120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6677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SzPct val="120000"/>
        <a:buChar char="•"/>
        <a:defRPr sz="2000">
          <a:solidFill>
            <a:schemeClr val="tx1"/>
          </a:solidFill>
          <a:latin typeface="+mn-lt"/>
        </a:defRPr>
      </a:lvl2pPr>
      <a:lvl3pPr marL="11049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Verdana" panose="020B0604030504040204" pitchFamily="34" charset="0"/>
        <a:buChar char="–"/>
        <a:defRPr sz="1600">
          <a:solidFill>
            <a:schemeClr val="tx1"/>
          </a:solidFill>
          <a:latin typeface="+mn-lt"/>
        </a:defRPr>
      </a:lvl3pPr>
      <a:lvl4pPr marL="146367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Verdana" panose="020B0604030504040204" pitchFamily="34" charset="0"/>
        <a:buChar char="–"/>
        <a:defRPr sz="1400">
          <a:solidFill>
            <a:schemeClr val="tx1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400">
          <a:solidFill>
            <a:srgbClr val="00338D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rgbClr val="00338D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rgbClr val="00338D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rgbClr val="00338D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rgbClr val="00338D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EF671-662F-4572-92B8-EAD9CF94BEE0}" type="datetimeFigureOut">
              <a:rPr lang="en-US" smtClean="0"/>
              <a:t>2017-04-14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C61D8-54C5-464C-AC26-BED296F3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5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8.png"/><Relationship Id="rId7" Type="http://schemas.openxmlformats.org/officeDocument/2006/relationships/image" Target="../media/image81.jpe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11" Type="http://schemas.openxmlformats.org/officeDocument/2006/relationships/image" Target="../media/image85.jpg"/><Relationship Id="rId5" Type="http://schemas.openxmlformats.org/officeDocument/2006/relationships/image" Target="../media/image80.jpeg"/><Relationship Id="rId10" Type="http://schemas.openxmlformats.org/officeDocument/2006/relationships/image" Target="../media/image84.jpg"/><Relationship Id="rId4" Type="http://schemas.openxmlformats.org/officeDocument/2006/relationships/image" Target="../media/image79.jpeg"/><Relationship Id="rId9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12" Type="http://schemas.openxmlformats.org/officeDocument/2006/relationships/image" Target="../media/image9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eg"/><Relationship Id="rId11" Type="http://schemas.openxmlformats.org/officeDocument/2006/relationships/image" Target="../media/image86.png"/><Relationship Id="rId5" Type="http://schemas.openxmlformats.org/officeDocument/2006/relationships/image" Target="../media/image90.png"/><Relationship Id="rId10" Type="http://schemas.openxmlformats.org/officeDocument/2006/relationships/image" Target="../media/image85.jpg"/><Relationship Id="rId4" Type="http://schemas.openxmlformats.org/officeDocument/2006/relationships/image" Target="../media/image80.jpeg"/><Relationship Id="rId9" Type="http://schemas.openxmlformats.org/officeDocument/2006/relationships/image" Target="../media/image8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13" Type="http://schemas.openxmlformats.org/officeDocument/2006/relationships/image" Target="../media/image92.jpeg"/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12" Type="http://schemas.openxmlformats.org/officeDocument/2006/relationships/image" Target="../media/image9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eg"/><Relationship Id="rId11" Type="http://schemas.openxmlformats.org/officeDocument/2006/relationships/image" Target="../media/image86.png"/><Relationship Id="rId5" Type="http://schemas.openxmlformats.org/officeDocument/2006/relationships/image" Target="../media/image90.png"/><Relationship Id="rId10" Type="http://schemas.openxmlformats.org/officeDocument/2006/relationships/image" Target="../media/image85.jpg"/><Relationship Id="rId4" Type="http://schemas.openxmlformats.org/officeDocument/2006/relationships/image" Target="../media/image80.jpe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13" Type="http://schemas.openxmlformats.org/officeDocument/2006/relationships/image" Target="../media/image94.png"/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12" Type="http://schemas.openxmlformats.org/officeDocument/2006/relationships/image" Target="../media/image85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90.png"/><Relationship Id="rId5" Type="http://schemas.openxmlformats.org/officeDocument/2006/relationships/image" Target="../media/image93.png"/><Relationship Id="rId15" Type="http://schemas.openxmlformats.org/officeDocument/2006/relationships/image" Target="../media/image86.png"/><Relationship Id="rId10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3.png"/><Relationship Id="rId14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gif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54.jpeg"/><Relationship Id="rId5" Type="http://schemas.openxmlformats.org/officeDocument/2006/relationships/image" Target="../media/image42.png"/><Relationship Id="rId10" Type="http://schemas.openxmlformats.org/officeDocument/2006/relationships/image" Target="../media/image53.jpeg"/><Relationship Id="rId4" Type="http://schemas.openxmlformats.org/officeDocument/2006/relationships/image" Target="../media/image41.png"/><Relationship Id="rId9" Type="http://schemas.openxmlformats.org/officeDocument/2006/relationships/image" Target="../media/image5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34" Type="http://schemas.openxmlformats.org/officeDocument/2006/relationships/image" Target="../media/image13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136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13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15.png"/><Relationship Id="rId37" Type="http://schemas.openxmlformats.org/officeDocument/2006/relationships/image" Target="../media/image140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132.jpeg"/><Relationship Id="rId36" Type="http://schemas.openxmlformats.org/officeDocument/2006/relationships/image" Target="../media/image13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13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131.wmf"/><Relationship Id="rId30" Type="http://schemas.openxmlformats.org/officeDocument/2006/relationships/image" Target="../media/image134.jpeg"/><Relationship Id="rId35" Type="http://schemas.openxmlformats.org/officeDocument/2006/relationships/image" Target="../media/image1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gif"/><Relationship Id="rId2" Type="http://schemas.openxmlformats.org/officeDocument/2006/relationships/image" Target="../media/image163.gif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gif"/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-sen2agri.org/" TargetMode="External"/><Relationship Id="rId2" Type="http://schemas.openxmlformats.org/officeDocument/2006/relationships/hyperlink" Target="http://maps.elie.ucl.ac.be/CCI/viewer/" TargetMode="Externa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12" Type="http://schemas.openxmlformats.org/officeDocument/2006/relationships/image" Target="../media/image84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Relationship Id="rId1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Current Achievements of ESA CCI Land Cover and Sentinel-2 for Agriculture projects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F. Waldner and P. </a:t>
            </a:r>
            <a:r>
              <a:rPr lang="en-US" dirty="0" err="1"/>
              <a:t>Defourny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MuSLI</a:t>
            </a:r>
            <a:r>
              <a:rPr lang="en-US" dirty="0"/>
              <a:t> Working Session – 2017/04/14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802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844000" y="6586440"/>
            <a:ext cx="3456192" cy="226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3" name="Chevron 2"/>
          <p:cNvSpPr/>
          <p:nvPr/>
        </p:nvSpPr>
        <p:spPr>
          <a:xfrm>
            <a:off x="1403646" y="3732724"/>
            <a:ext cx="7200000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1063032" y="373272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729284" y="373272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95536" y="373272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19381" y="1402657"/>
            <a:ext cx="155350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BE" sz="1400" b="1" dirty="0">
                <a:solidFill>
                  <a:prstClr val="black"/>
                </a:solidFill>
              </a:rPr>
              <a:t>Monitoring </a:t>
            </a:r>
            <a:r>
              <a:rPr lang="fr-BE" sz="1400" b="1" dirty="0" err="1">
                <a:solidFill>
                  <a:prstClr val="black"/>
                </a:solidFill>
              </a:rPr>
              <a:t>period</a:t>
            </a:r>
            <a:endParaRPr lang="fr-BE" sz="1400" b="1" dirty="0">
              <a:solidFill>
                <a:prstClr val="black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System </a:t>
            </a:r>
            <a:r>
              <a:rPr lang="fr-BE" dirty="0" err="1"/>
              <a:t>operation</a:t>
            </a:r>
            <a:r>
              <a:rPr lang="fr-BE" dirty="0"/>
              <a:t> for </a:t>
            </a:r>
            <a:r>
              <a:rPr lang="fr-BE" dirty="0" err="1"/>
              <a:t>crop</a:t>
            </a:r>
            <a:r>
              <a:rPr lang="fr-BE" dirty="0"/>
              <a:t> type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668000" y="3834915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prstClr val="black"/>
                </a:solidFill>
              </a:rPr>
              <a:t>EoS</a:t>
            </a:r>
            <a:endParaRPr lang="fr-BE" sz="1200" b="1" dirty="0">
              <a:solidFill>
                <a:prstClr val="black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02"/>
          <a:stretch/>
        </p:blipFill>
        <p:spPr bwMode="auto">
          <a:xfrm>
            <a:off x="1378447" y="3717032"/>
            <a:ext cx="4319999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619672" y="3836540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prstClr val="black"/>
                </a:solidFill>
              </a:rPr>
              <a:t>SoS</a:t>
            </a:r>
            <a:endParaRPr lang="fr-BE" sz="1200" b="1" dirty="0">
              <a:solidFill>
                <a:prstClr val="black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499513" y="383328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>
                <a:solidFill>
                  <a:srgbClr val="9BBB59">
                    <a:lumMod val="50000"/>
                  </a:srgbClr>
                </a:solidFill>
              </a:rPr>
              <a:t>6M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102530" y="1217990"/>
            <a:ext cx="2987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b="1" dirty="0" err="1">
                <a:solidFill>
                  <a:prstClr val="black"/>
                </a:solidFill>
              </a:rPr>
              <a:t>Automatic</a:t>
            </a:r>
            <a:r>
              <a:rPr lang="fr-BE" b="1" dirty="0">
                <a:solidFill>
                  <a:prstClr val="black"/>
                </a:solidFill>
              </a:rPr>
              <a:t> EO data </a:t>
            </a:r>
            <a:r>
              <a:rPr lang="fr-BE" b="1" dirty="0" err="1">
                <a:solidFill>
                  <a:prstClr val="black"/>
                </a:solidFill>
              </a:rPr>
              <a:t>download</a:t>
            </a:r>
            <a:endParaRPr lang="fr-BE" b="1" dirty="0">
              <a:solidFill>
                <a:prstClr val="black"/>
              </a:solidFill>
            </a:endParaRPr>
          </a:p>
          <a:p>
            <a:pPr algn="ctr"/>
            <a:r>
              <a:rPr lang="fr-BE" b="1" dirty="0" err="1">
                <a:solidFill>
                  <a:prstClr val="black"/>
                </a:solidFill>
              </a:rPr>
              <a:t>Manual</a:t>
            </a:r>
            <a:r>
              <a:rPr lang="fr-BE" b="1" dirty="0">
                <a:solidFill>
                  <a:prstClr val="black"/>
                </a:solidFill>
              </a:rPr>
              <a:t> in situ data </a:t>
            </a:r>
            <a:r>
              <a:rPr lang="fr-BE" b="1" dirty="0" err="1">
                <a:solidFill>
                  <a:prstClr val="black"/>
                </a:solidFill>
              </a:rPr>
              <a:t>upload</a:t>
            </a:r>
            <a:endParaRPr lang="fr-BE" b="1" dirty="0">
              <a:solidFill>
                <a:prstClr val="black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619672" y="3836540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srgbClr val="9BBB59">
                    <a:lumMod val="50000"/>
                  </a:srgbClr>
                </a:solidFill>
              </a:rPr>
              <a:t>SoS</a:t>
            </a:r>
            <a:endParaRPr lang="fr-BE" sz="12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63503" y="1310325"/>
            <a:ext cx="1563377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fr-BE" sz="1200" dirty="0" err="1">
                <a:solidFill>
                  <a:prstClr val="black"/>
                </a:solidFill>
              </a:rPr>
              <a:t>Before</a:t>
            </a:r>
            <a:r>
              <a:rPr lang="fr-BE" sz="1200" dirty="0">
                <a:solidFill>
                  <a:prstClr val="black"/>
                </a:solidFill>
              </a:rPr>
              <a:t> the </a:t>
            </a:r>
            <a:r>
              <a:rPr lang="fr-BE" sz="1200" dirty="0" err="1">
                <a:solidFill>
                  <a:prstClr val="black"/>
                </a:solidFill>
              </a:rPr>
              <a:t>start</a:t>
            </a:r>
            <a:r>
              <a:rPr lang="fr-BE" sz="1200" dirty="0">
                <a:solidFill>
                  <a:prstClr val="black"/>
                </a:solidFill>
              </a:rPr>
              <a:t> of </a:t>
            </a:r>
          </a:p>
          <a:p>
            <a:pPr algn="ctr"/>
            <a:r>
              <a:rPr lang="fr-BE" sz="1200" dirty="0">
                <a:solidFill>
                  <a:prstClr val="black"/>
                </a:solidFill>
              </a:rPr>
              <a:t>the monitoring </a:t>
            </a:r>
            <a:r>
              <a:rPr lang="fr-BE" sz="1200" dirty="0" err="1">
                <a:solidFill>
                  <a:prstClr val="black"/>
                </a:solidFill>
              </a:rPr>
              <a:t>period</a:t>
            </a:r>
            <a:endParaRPr lang="fr-BE" sz="1200" dirty="0">
              <a:solidFill>
                <a:prstClr val="black"/>
              </a:solidFill>
            </a:endParaRPr>
          </a:p>
        </p:txBody>
      </p:sp>
      <p:cxnSp>
        <p:nvCxnSpPr>
          <p:cNvPr id="33" name="Connecteur en arc 32"/>
          <p:cNvCxnSpPr>
            <a:stCxn id="48" idx="3"/>
          </p:cNvCxnSpPr>
          <p:nvPr/>
        </p:nvCxnSpPr>
        <p:spPr>
          <a:xfrm flipV="1">
            <a:off x="3419872" y="5244249"/>
            <a:ext cx="1126211" cy="1351478"/>
          </a:xfrm>
          <a:prstGeom prst="curvedConnector2">
            <a:avLst/>
          </a:prstGeom>
          <a:ln w="3810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en arc 35"/>
          <p:cNvCxnSpPr>
            <a:stCxn id="42" idx="3"/>
          </p:cNvCxnSpPr>
          <p:nvPr/>
        </p:nvCxnSpPr>
        <p:spPr>
          <a:xfrm flipV="1">
            <a:off x="2267504" y="4768673"/>
            <a:ext cx="1828529" cy="1067603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72"/>
          <a:stretch/>
        </p:blipFill>
        <p:spPr>
          <a:xfrm>
            <a:off x="107504" y="4797152"/>
            <a:ext cx="2160000" cy="599032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23"/>
          <a:stretch/>
        </p:blipFill>
        <p:spPr>
          <a:xfrm>
            <a:off x="107504" y="5536760"/>
            <a:ext cx="2160000" cy="599032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9" t="36637" r="48834" b="40971"/>
          <a:stretch/>
        </p:blipFill>
        <p:spPr bwMode="auto">
          <a:xfrm>
            <a:off x="3419049" y="6176170"/>
            <a:ext cx="828000" cy="63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0" y="5589240"/>
            <a:ext cx="540000" cy="540000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615032" y="4491674"/>
            <a:ext cx="1290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prstClr val="black"/>
                </a:solidFill>
              </a:rPr>
              <a:t>EO data providers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2610676" y="6457227"/>
            <a:ext cx="809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err="1">
                <a:solidFill>
                  <a:prstClr val="black"/>
                </a:solidFill>
              </a:rPr>
              <a:t>Operators</a:t>
            </a:r>
            <a:endParaRPr lang="fr-BE" sz="1200" dirty="0">
              <a:solidFill>
                <a:prstClr val="black"/>
              </a:solidFill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2574000" y="1789200"/>
            <a:ext cx="540000" cy="5400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663" y="1789200"/>
            <a:ext cx="533933" cy="5400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400" y="1789200"/>
            <a:ext cx="540000" cy="54000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4322424" y="1789200"/>
            <a:ext cx="540000" cy="540000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4931538" y="1789200"/>
            <a:ext cx="540000" cy="540000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9" t="36637" r="48834" b="40971"/>
          <a:stretch/>
        </p:blipFill>
        <p:spPr bwMode="auto">
          <a:xfrm>
            <a:off x="3717323" y="2998800"/>
            <a:ext cx="652976" cy="50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50" y="2386800"/>
            <a:ext cx="540000" cy="540000"/>
          </a:xfrm>
          <a:prstGeom prst="rect">
            <a:avLst/>
          </a:prstGeom>
        </p:spPr>
      </p:pic>
      <p:cxnSp>
        <p:nvCxnSpPr>
          <p:cNvPr id="52" name="Connecteur en arc 51"/>
          <p:cNvCxnSpPr>
            <a:stCxn id="39" idx="3"/>
          </p:cNvCxnSpPr>
          <p:nvPr/>
        </p:nvCxnSpPr>
        <p:spPr>
          <a:xfrm flipV="1">
            <a:off x="2267504" y="4768673"/>
            <a:ext cx="1828529" cy="327995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2304000" y="4833216"/>
            <a:ext cx="540000" cy="5400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10" y="2393733"/>
            <a:ext cx="540000" cy="540000"/>
          </a:xfrm>
          <a:prstGeom prst="rect">
            <a:avLst/>
          </a:prstGeom>
        </p:spPr>
      </p:pic>
      <p:pic>
        <p:nvPicPr>
          <p:cNvPr id="45" name="Picture 5" descr="Résultat de recherche d'images pour &quot;server png&quot;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20256"/>
            <a:ext cx="1105097" cy="135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157023" y="1931603"/>
            <a:ext cx="1684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400" b="1" dirty="0">
                <a:solidFill>
                  <a:prstClr val="black"/>
                </a:solidFill>
              </a:rPr>
              <a:t>System </a:t>
            </a:r>
            <a:r>
              <a:rPr lang="fr-BE" sz="1400" b="1" dirty="0" err="1">
                <a:solidFill>
                  <a:prstClr val="black"/>
                </a:solidFill>
              </a:rPr>
              <a:t>initialization</a:t>
            </a:r>
            <a:endParaRPr lang="fr-BE" sz="1400" b="1" dirty="0">
              <a:solidFill>
                <a:prstClr val="black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905450" y="1868501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6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5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0.03542 -0.00416 L 0.05834 -0.00972 L 0.07292 -0.02222 L 0.09063 -0.03889 L 0.13021 -0.05 L 0.20834 -0.05139 " pathEditMode="relative" ptsTypes="AAAAAAA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200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94444E-6 -6.2963E-6 L 0.03751 -0.03056 L 0.06251 -0.05278 L 0.07188 -0.09306 L 0.08751 -0.12639 L 0.11251 -0.15001 L 0.16876 -0.15695 L 0.21147 -0.16112 " pathEditMode="relative" ptsTypes="AAAAAAAA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44444E-6 2.96296E-6 L 0.02709 -0.03889 L 0.04792 -0.07639 L 0.06563 -0.13056 L 0.06875 -0.16667 L 0.06875 -0.23611 " pathEditMode="relative" ptsTypes="AAAAAA">
                                      <p:cBhvr>
                                        <p:cTn id="3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844000" y="6586440"/>
            <a:ext cx="3456192" cy="226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3" name="Chevron 2"/>
          <p:cNvSpPr/>
          <p:nvPr/>
        </p:nvSpPr>
        <p:spPr>
          <a:xfrm>
            <a:off x="1403646" y="3732724"/>
            <a:ext cx="7200000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1063032" y="373272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729284" y="373272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95536" y="373272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19381" y="1402657"/>
            <a:ext cx="155350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BE" sz="1400" b="1" dirty="0">
                <a:solidFill>
                  <a:prstClr val="black"/>
                </a:solidFill>
              </a:rPr>
              <a:t>Monitoring </a:t>
            </a:r>
            <a:r>
              <a:rPr lang="fr-BE" sz="1400" b="1" dirty="0" err="1">
                <a:solidFill>
                  <a:prstClr val="black"/>
                </a:solidFill>
              </a:rPr>
              <a:t>period</a:t>
            </a:r>
            <a:endParaRPr lang="fr-BE" sz="1400" b="1" dirty="0">
              <a:solidFill>
                <a:prstClr val="black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System </a:t>
            </a:r>
            <a:r>
              <a:rPr lang="fr-BE" dirty="0" err="1"/>
              <a:t>operation</a:t>
            </a:r>
            <a:r>
              <a:rPr lang="fr-BE" dirty="0"/>
              <a:t> for </a:t>
            </a:r>
            <a:r>
              <a:rPr lang="fr-BE" dirty="0" err="1"/>
              <a:t>crop</a:t>
            </a:r>
            <a:r>
              <a:rPr lang="fr-BE" dirty="0"/>
              <a:t> type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668000" y="3834915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prstClr val="black"/>
                </a:solidFill>
              </a:rPr>
              <a:t>EoS</a:t>
            </a:r>
            <a:endParaRPr lang="fr-BE" sz="1200" b="1" dirty="0">
              <a:solidFill>
                <a:prstClr val="black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02"/>
          <a:stretch/>
        </p:blipFill>
        <p:spPr bwMode="auto">
          <a:xfrm>
            <a:off x="1378447" y="3717032"/>
            <a:ext cx="4319999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619672" y="3836540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prstClr val="black"/>
                </a:solidFill>
              </a:rPr>
              <a:t>SoS</a:t>
            </a:r>
            <a:endParaRPr lang="fr-BE" sz="1200" b="1" dirty="0">
              <a:solidFill>
                <a:prstClr val="black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499513" y="383328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>
                <a:solidFill>
                  <a:srgbClr val="9BBB59">
                    <a:lumMod val="50000"/>
                  </a:srgbClr>
                </a:solidFill>
              </a:rPr>
              <a:t>6M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102530" y="1217990"/>
            <a:ext cx="2987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b="1" dirty="0" err="1">
                <a:solidFill>
                  <a:prstClr val="black"/>
                </a:solidFill>
              </a:rPr>
              <a:t>Automatic</a:t>
            </a:r>
            <a:r>
              <a:rPr lang="fr-BE" b="1" dirty="0">
                <a:solidFill>
                  <a:prstClr val="black"/>
                </a:solidFill>
              </a:rPr>
              <a:t> EO data </a:t>
            </a:r>
            <a:r>
              <a:rPr lang="fr-BE" b="1" dirty="0" err="1">
                <a:solidFill>
                  <a:prstClr val="black"/>
                </a:solidFill>
              </a:rPr>
              <a:t>download</a:t>
            </a:r>
            <a:endParaRPr lang="fr-BE" b="1" dirty="0">
              <a:solidFill>
                <a:prstClr val="black"/>
              </a:solidFill>
            </a:endParaRPr>
          </a:p>
          <a:p>
            <a:pPr algn="ctr"/>
            <a:r>
              <a:rPr lang="fr-BE" b="1" dirty="0" err="1">
                <a:solidFill>
                  <a:prstClr val="black"/>
                </a:solidFill>
              </a:rPr>
              <a:t>Manual</a:t>
            </a:r>
            <a:r>
              <a:rPr lang="fr-BE" b="1" dirty="0">
                <a:solidFill>
                  <a:prstClr val="black"/>
                </a:solidFill>
              </a:rPr>
              <a:t> in situ data </a:t>
            </a:r>
            <a:r>
              <a:rPr lang="fr-BE" b="1" dirty="0" err="1">
                <a:solidFill>
                  <a:prstClr val="black"/>
                </a:solidFill>
              </a:rPr>
              <a:t>upload</a:t>
            </a:r>
            <a:endParaRPr lang="fr-BE" b="1" dirty="0">
              <a:solidFill>
                <a:prstClr val="black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619672" y="3836540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srgbClr val="9BBB59">
                    <a:lumMod val="50000"/>
                  </a:srgbClr>
                </a:solidFill>
              </a:rPr>
              <a:t>SoS</a:t>
            </a:r>
            <a:endParaRPr lang="fr-BE" sz="12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63503" y="1310325"/>
            <a:ext cx="1563377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fr-BE" sz="1200" dirty="0" err="1">
                <a:solidFill>
                  <a:prstClr val="black"/>
                </a:solidFill>
              </a:rPr>
              <a:t>Before</a:t>
            </a:r>
            <a:r>
              <a:rPr lang="fr-BE" sz="1200" dirty="0">
                <a:solidFill>
                  <a:prstClr val="black"/>
                </a:solidFill>
              </a:rPr>
              <a:t> the </a:t>
            </a:r>
            <a:r>
              <a:rPr lang="fr-BE" sz="1200" dirty="0" err="1">
                <a:solidFill>
                  <a:prstClr val="black"/>
                </a:solidFill>
              </a:rPr>
              <a:t>start</a:t>
            </a:r>
            <a:r>
              <a:rPr lang="fr-BE" sz="1200" dirty="0">
                <a:solidFill>
                  <a:prstClr val="black"/>
                </a:solidFill>
              </a:rPr>
              <a:t> of </a:t>
            </a:r>
          </a:p>
          <a:p>
            <a:pPr algn="ctr"/>
            <a:r>
              <a:rPr lang="fr-BE" sz="1200" dirty="0">
                <a:solidFill>
                  <a:prstClr val="black"/>
                </a:solidFill>
              </a:rPr>
              <a:t>the monitoring </a:t>
            </a:r>
            <a:r>
              <a:rPr lang="fr-BE" sz="1200" dirty="0" err="1">
                <a:solidFill>
                  <a:prstClr val="black"/>
                </a:solidFill>
              </a:rPr>
              <a:t>period</a:t>
            </a:r>
            <a:endParaRPr lang="fr-BE" sz="1200" dirty="0">
              <a:solidFill>
                <a:prstClr val="black"/>
              </a:solidFill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72"/>
          <a:stretch/>
        </p:blipFill>
        <p:spPr>
          <a:xfrm>
            <a:off x="107504" y="4797152"/>
            <a:ext cx="2160000" cy="599032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23"/>
          <a:stretch/>
        </p:blipFill>
        <p:spPr>
          <a:xfrm>
            <a:off x="107504" y="5536760"/>
            <a:ext cx="2160000" cy="599032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615032" y="4491674"/>
            <a:ext cx="1290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prstClr val="black"/>
                </a:solidFill>
              </a:rPr>
              <a:t>EO data providers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2610676" y="6457227"/>
            <a:ext cx="809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err="1">
                <a:solidFill>
                  <a:prstClr val="black"/>
                </a:solidFill>
              </a:rPr>
              <a:t>Operators</a:t>
            </a:r>
            <a:endParaRPr lang="fr-BE" sz="1200" dirty="0">
              <a:solidFill>
                <a:prstClr val="black"/>
              </a:solidFill>
            </a:endParaRPr>
          </a:p>
        </p:txBody>
      </p:sp>
      <p:sp>
        <p:nvSpPr>
          <p:cNvPr id="49" name="Accolade fermante 48"/>
          <p:cNvSpPr/>
          <p:nvPr/>
        </p:nvSpPr>
        <p:spPr>
          <a:xfrm rot="5400000">
            <a:off x="3922199" y="2095685"/>
            <a:ext cx="216021" cy="2882655"/>
          </a:xfrm>
          <a:prstGeom prst="rightBrace">
            <a:avLst>
              <a:gd name="adj1" fmla="val 16245"/>
              <a:gd name="adj2" fmla="val 38142"/>
            </a:avLst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51" name="Flèche à angle droit 50"/>
          <p:cNvSpPr/>
          <p:nvPr/>
        </p:nvSpPr>
        <p:spPr>
          <a:xfrm rot="5400000">
            <a:off x="4463248" y="3455766"/>
            <a:ext cx="1287646" cy="1666161"/>
          </a:xfrm>
          <a:prstGeom prst="bentUpArrow">
            <a:avLst>
              <a:gd name="adj1" fmla="val 12492"/>
              <a:gd name="adj2" fmla="val 14444"/>
              <a:gd name="adj3" fmla="val 1946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9" t="36637" r="48834" b="40971"/>
          <a:stretch/>
        </p:blipFill>
        <p:spPr bwMode="auto">
          <a:xfrm>
            <a:off x="3707904" y="2998496"/>
            <a:ext cx="652976" cy="50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2574000" y="1787808"/>
            <a:ext cx="540000" cy="5400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18" y="1787808"/>
            <a:ext cx="533933" cy="5400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420" y="1787808"/>
            <a:ext cx="540000" cy="54000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4329455" y="1787808"/>
            <a:ext cx="540000" cy="54000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4931538" y="1787808"/>
            <a:ext cx="540000" cy="540000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50" y="2384944"/>
            <a:ext cx="540000" cy="540000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40" y="2384944"/>
            <a:ext cx="540000" cy="540000"/>
          </a:xfrm>
          <a:prstGeom prst="rect">
            <a:avLst/>
          </a:prstGeom>
        </p:spPr>
      </p:pic>
      <p:pic>
        <p:nvPicPr>
          <p:cNvPr id="45" name="Picture 5" descr="Résultat de recherche d'images pour &quot;server png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20256"/>
            <a:ext cx="1105097" cy="135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32" y="4277108"/>
            <a:ext cx="1662514" cy="166043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ZoneTexte 45"/>
          <p:cNvSpPr txBox="1"/>
          <p:nvPr/>
        </p:nvSpPr>
        <p:spPr>
          <a:xfrm>
            <a:off x="7804643" y="4277108"/>
            <a:ext cx="13356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 err="1"/>
              <a:t>Mid-season</a:t>
            </a:r>
            <a:r>
              <a:rPr lang="fr-BE" sz="1000" b="1" dirty="0"/>
              <a:t> </a:t>
            </a:r>
            <a:r>
              <a:rPr lang="fr-BE" sz="1000" b="1" dirty="0" err="1"/>
              <a:t>crop</a:t>
            </a:r>
            <a:r>
              <a:rPr lang="fr-BE" sz="1000" b="1" dirty="0"/>
              <a:t> type</a:t>
            </a:r>
            <a:endParaRPr lang="en-US" sz="1000" b="1" dirty="0"/>
          </a:p>
        </p:txBody>
      </p:sp>
      <p:sp>
        <p:nvSpPr>
          <p:cNvPr id="50" name="ZoneTexte 49"/>
          <p:cNvSpPr txBox="1"/>
          <p:nvPr/>
        </p:nvSpPr>
        <p:spPr>
          <a:xfrm>
            <a:off x="157023" y="1931603"/>
            <a:ext cx="1684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400" b="1" dirty="0">
                <a:solidFill>
                  <a:prstClr val="black"/>
                </a:solidFill>
              </a:rPr>
              <a:t>System </a:t>
            </a:r>
            <a:r>
              <a:rPr lang="fr-BE" sz="1400" b="1" dirty="0" err="1">
                <a:solidFill>
                  <a:prstClr val="black"/>
                </a:solidFill>
              </a:rPr>
              <a:t>initialization</a:t>
            </a:r>
            <a:endParaRPr lang="fr-BE" sz="1400" b="1" dirty="0">
              <a:solidFill>
                <a:prstClr val="black"/>
              </a:solidFill>
            </a:endParaRPr>
          </a:p>
        </p:txBody>
      </p:sp>
      <p:sp>
        <p:nvSpPr>
          <p:cNvPr id="52" name="Chevron 51"/>
          <p:cNvSpPr/>
          <p:nvPr/>
        </p:nvSpPr>
        <p:spPr>
          <a:xfrm>
            <a:off x="1905450" y="1868501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8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844000" y="6586440"/>
            <a:ext cx="3456192" cy="226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3" name="Chevron 2"/>
          <p:cNvSpPr/>
          <p:nvPr/>
        </p:nvSpPr>
        <p:spPr>
          <a:xfrm>
            <a:off x="1403646" y="3732724"/>
            <a:ext cx="7200000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1063032" y="373272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729284" y="373272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95536" y="373272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19381" y="1402657"/>
            <a:ext cx="155350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BE" sz="1400" b="1" dirty="0">
                <a:solidFill>
                  <a:prstClr val="black"/>
                </a:solidFill>
              </a:rPr>
              <a:t>Monitoring </a:t>
            </a:r>
            <a:r>
              <a:rPr lang="fr-BE" sz="1400" b="1" dirty="0" err="1">
                <a:solidFill>
                  <a:prstClr val="black"/>
                </a:solidFill>
              </a:rPr>
              <a:t>period</a:t>
            </a:r>
            <a:endParaRPr lang="fr-BE" sz="1400" b="1" dirty="0">
              <a:solidFill>
                <a:prstClr val="black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02"/>
          <a:stretch/>
        </p:blipFill>
        <p:spPr bwMode="auto">
          <a:xfrm>
            <a:off x="1378447" y="3717032"/>
            <a:ext cx="4319999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619672" y="3836540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prstClr val="black"/>
                </a:solidFill>
              </a:rPr>
              <a:t>SoS</a:t>
            </a:r>
            <a:endParaRPr lang="fr-BE" sz="1200" b="1" dirty="0">
              <a:solidFill>
                <a:prstClr val="black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102530" y="1217990"/>
            <a:ext cx="2987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b="1" dirty="0" err="1">
                <a:solidFill>
                  <a:prstClr val="black"/>
                </a:solidFill>
              </a:rPr>
              <a:t>Automatic</a:t>
            </a:r>
            <a:r>
              <a:rPr lang="fr-BE" b="1" dirty="0">
                <a:solidFill>
                  <a:prstClr val="black"/>
                </a:solidFill>
              </a:rPr>
              <a:t> EO data </a:t>
            </a:r>
            <a:r>
              <a:rPr lang="fr-BE" b="1" dirty="0" err="1">
                <a:solidFill>
                  <a:prstClr val="black"/>
                </a:solidFill>
              </a:rPr>
              <a:t>download</a:t>
            </a:r>
            <a:endParaRPr lang="fr-BE" b="1" dirty="0">
              <a:solidFill>
                <a:prstClr val="black"/>
              </a:solidFill>
            </a:endParaRPr>
          </a:p>
          <a:p>
            <a:pPr algn="ctr"/>
            <a:r>
              <a:rPr lang="fr-BE" b="1" dirty="0" err="1">
                <a:solidFill>
                  <a:prstClr val="black"/>
                </a:solidFill>
              </a:rPr>
              <a:t>Manual</a:t>
            </a:r>
            <a:r>
              <a:rPr lang="fr-BE" b="1" dirty="0">
                <a:solidFill>
                  <a:prstClr val="black"/>
                </a:solidFill>
              </a:rPr>
              <a:t> in situ data </a:t>
            </a:r>
            <a:r>
              <a:rPr lang="fr-BE" b="1" dirty="0" err="1">
                <a:solidFill>
                  <a:prstClr val="black"/>
                </a:solidFill>
              </a:rPr>
              <a:t>upload</a:t>
            </a:r>
            <a:endParaRPr lang="fr-BE" b="1" dirty="0">
              <a:solidFill>
                <a:prstClr val="black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619672" y="3836540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srgbClr val="9BBB59">
                    <a:lumMod val="50000"/>
                  </a:srgbClr>
                </a:solidFill>
              </a:rPr>
              <a:t>SoS</a:t>
            </a:r>
            <a:endParaRPr lang="fr-BE" sz="12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63503" y="1310325"/>
            <a:ext cx="1563377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fr-BE" sz="1200" dirty="0" err="1">
                <a:solidFill>
                  <a:prstClr val="black"/>
                </a:solidFill>
              </a:rPr>
              <a:t>Before</a:t>
            </a:r>
            <a:r>
              <a:rPr lang="fr-BE" sz="1200" dirty="0">
                <a:solidFill>
                  <a:prstClr val="black"/>
                </a:solidFill>
              </a:rPr>
              <a:t> the </a:t>
            </a:r>
            <a:r>
              <a:rPr lang="fr-BE" sz="1200" dirty="0" err="1">
                <a:solidFill>
                  <a:prstClr val="black"/>
                </a:solidFill>
              </a:rPr>
              <a:t>start</a:t>
            </a:r>
            <a:r>
              <a:rPr lang="fr-BE" sz="1200" dirty="0">
                <a:solidFill>
                  <a:prstClr val="black"/>
                </a:solidFill>
              </a:rPr>
              <a:t> of </a:t>
            </a:r>
          </a:p>
          <a:p>
            <a:pPr algn="ctr"/>
            <a:r>
              <a:rPr lang="fr-BE" sz="1200" dirty="0">
                <a:solidFill>
                  <a:prstClr val="black"/>
                </a:solidFill>
              </a:rPr>
              <a:t>the monitoring </a:t>
            </a:r>
            <a:r>
              <a:rPr lang="fr-BE" sz="1200" dirty="0" err="1">
                <a:solidFill>
                  <a:prstClr val="black"/>
                </a:solidFill>
              </a:rPr>
              <a:t>period</a:t>
            </a:r>
            <a:endParaRPr lang="fr-BE" sz="1200" dirty="0">
              <a:solidFill>
                <a:prstClr val="black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57023" y="1931603"/>
            <a:ext cx="1684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400" b="1" dirty="0">
                <a:solidFill>
                  <a:prstClr val="black"/>
                </a:solidFill>
              </a:rPr>
              <a:t>System </a:t>
            </a:r>
            <a:r>
              <a:rPr lang="fr-BE" sz="1400" b="1" dirty="0" err="1">
                <a:solidFill>
                  <a:prstClr val="black"/>
                </a:solidFill>
              </a:rPr>
              <a:t>initialization</a:t>
            </a:r>
            <a:endParaRPr lang="fr-BE" sz="1400" b="1" dirty="0">
              <a:solidFill>
                <a:prstClr val="black"/>
              </a:solidFill>
            </a:endParaRPr>
          </a:p>
        </p:txBody>
      </p:sp>
      <p:cxnSp>
        <p:nvCxnSpPr>
          <p:cNvPr id="33" name="Connecteur en arc 32"/>
          <p:cNvCxnSpPr>
            <a:stCxn id="48" idx="3"/>
          </p:cNvCxnSpPr>
          <p:nvPr/>
        </p:nvCxnSpPr>
        <p:spPr>
          <a:xfrm flipV="1">
            <a:off x="3419872" y="5244249"/>
            <a:ext cx="1126211" cy="1351478"/>
          </a:xfrm>
          <a:prstGeom prst="curvedConnector2">
            <a:avLst/>
          </a:prstGeom>
          <a:ln w="3810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en arc 35"/>
          <p:cNvCxnSpPr>
            <a:stCxn id="42" idx="3"/>
          </p:cNvCxnSpPr>
          <p:nvPr/>
        </p:nvCxnSpPr>
        <p:spPr>
          <a:xfrm flipV="1">
            <a:off x="2267504" y="4768673"/>
            <a:ext cx="1828529" cy="1067603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72"/>
          <a:stretch/>
        </p:blipFill>
        <p:spPr>
          <a:xfrm>
            <a:off x="107504" y="4797152"/>
            <a:ext cx="2160000" cy="599032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23"/>
          <a:stretch/>
        </p:blipFill>
        <p:spPr>
          <a:xfrm>
            <a:off x="107504" y="5536760"/>
            <a:ext cx="2160000" cy="599032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9" t="36637" r="48834" b="40971"/>
          <a:stretch/>
        </p:blipFill>
        <p:spPr bwMode="auto">
          <a:xfrm>
            <a:off x="3419049" y="6176170"/>
            <a:ext cx="828000" cy="63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0" y="5589240"/>
            <a:ext cx="540000" cy="540000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615032" y="4491674"/>
            <a:ext cx="1290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prstClr val="black"/>
                </a:solidFill>
              </a:rPr>
              <a:t>EO data providers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2610676" y="6457227"/>
            <a:ext cx="809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err="1">
                <a:solidFill>
                  <a:prstClr val="black"/>
                </a:solidFill>
              </a:rPr>
              <a:t>Operators</a:t>
            </a:r>
            <a:endParaRPr lang="fr-BE" sz="1200" dirty="0">
              <a:solidFill>
                <a:prstClr val="black"/>
              </a:solidFill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9" t="36637" r="48834" b="40971"/>
          <a:stretch/>
        </p:blipFill>
        <p:spPr bwMode="auto">
          <a:xfrm>
            <a:off x="3923928" y="2998496"/>
            <a:ext cx="652976" cy="50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Connecteur en arc 51"/>
          <p:cNvCxnSpPr>
            <a:stCxn id="39" idx="3"/>
          </p:cNvCxnSpPr>
          <p:nvPr/>
        </p:nvCxnSpPr>
        <p:spPr>
          <a:xfrm flipV="1">
            <a:off x="2267504" y="4768673"/>
            <a:ext cx="1828529" cy="327995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2304000" y="4833216"/>
            <a:ext cx="540000" cy="5400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5508104" y="1787808"/>
            <a:ext cx="540000" cy="540000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530" y="1787808"/>
            <a:ext cx="540000" cy="540000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46" y="2384944"/>
            <a:ext cx="533933" cy="540000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6677934" y="1787808"/>
            <a:ext cx="540000" cy="540000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393" y="1787808"/>
            <a:ext cx="533933" cy="540000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89" y="2399444"/>
            <a:ext cx="540000" cy="5400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033" y="1787808"/>
            <a:ext cx="533933" cy="540000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92" y="2384944"/>
            <a:ext cx="540000" cy="540000"/>
          </a:xfrm>
          <a:prstGeom prst="rect">
            <a:avLst/>
          </a:prstGeom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9" t="36637" r="48834" b="40971"/>
          <a:stretch/>
        </p:blipFill>
        <p:spPr bwMode="auto">
          <a:xfrm>
            <a:off x="7807456" y="2998496"/>
            <a:ext cx="652976" cy="50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8" r="30469"/>
          <a:stretch/>
        </p:blipFill>
        <p:spPr bwMode="auto">
          <a:xfrm>
            <a:off x="5508104" y="3718800"/>
            <a:ext cx="2569229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ZoneTexte 67"/>
          <p:cNvSpPr txBox="1"/>
          <p:nvPr/>
        </p:nvSpPr>
        <p:spPr>
          <a:xfrm>
            <a:off x="7664400" y="3836681"/>
            <a:ext cx="412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srgbClr val="9BBB59">
                    <a:lumMod val="50000"/>
                  </a:srgbClr>
                </a:solidFill>
              </a:rPr>
              <a:t>EoS</a:t>
            </a:r>
            <a:endParaRPr lang="fr-BE" sz="12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499513" y="383328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>
                <a:solidFill>
                  <a:srgbClr val="9BBB59">
                    <a:lumMod val="50000"/>
                  </a:srgbClr>
                </a:solidFill>
              </a:rPr>
              <a:t>6M</a:t>
            </a: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2574000" y="1787808"/>
            <a:ext cx="540000" cy="540000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18" y="1787808"/>
            <a:ext cx="533933" cy="540000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770" y="1787808"/>
            <a:ext cx="540000" cy="54000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4342155" y="1787808"/>
            <a:ext cx="540000" cy="540000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4931538" y="1787808"/>
            <a:ext cx="540000" cy="540000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50" y="2384944"/>
            <a:ext cx="540000" cy="540000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53" y="2384944"/>
            <a:ext cx="540000" cy="540000"/>
          </a:xfrm>
          <a:prstGeom prst="rect">
            <a:avLst/>
          </a:prstGeom>
        </p:spPr>
      </p:pic>
      <p:sp>
        <p:nvSpPr>
          <p:cNvPr id="53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8984"/>
          </a:xfrm>
        </p:spPr>
        <p:txBody>
          <a:bodyPr/>
          <a:lstStyle/>
          <a:p>
            <a:r>
              <a:rPr lang="fr-BE" dirty="0"/>
              <a:t>System </a:t>
            </a:r>
            <a:r>
              <a:rPr lang="fr-BE" dirty="0" err="1"/>
              <a:t>operation</a:t>
            </a:r>
            <a:r>
              <a:rPr lang="fr-BE" dirty="0"/>
              <a:t> for </a:t>
            </a:r>
            <a:r>
              <a:rPr lang="fr-BE" dirty="0" err="1"/>
              <a:t>crop</a:t>
            </a:r>
            <a:r>
              <a:rPr lang="fr-BE" dirty="0"/>
              <a:t> type</a:t>
            </a:r>
          </a:p>
        </p:txBody>
      </p:sp>
      <p:pic>
        <p:nvPicPr>
          <p:cNvPr id="70" name="Picture 5" descr="Résultat de recherche d'images pour &quot;server png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20256"/>
            <a:ext cx="1105097" cy="135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Chevron 70"/>
          <p:cNvSpPr/>
          <p:nvPr/>
        </p:nvSpPr>
        <p:spPr>
          <a:xfrm>
            <a:off x="1905450" y="1868501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7804643" y="4277108"/>
            <a:ext cx="13356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 err="1"/>
              <a:t>Mid-season</a:t>
            </a:r>
            <a:r>
              <a:rPr lang="fr-BE" sz="1000" b="1" dirty="0"/>
              <a:t> </a:t>
            </a:r>
            <a:r>
              <a:rPr lang="fr-BE" sz="1000" b="1" dirty="0" err="1"/>
              <a:t>crop</a:t>
            </a:r>
            <a:r>
              <a:rPr lang="fr-BE" sz="1000" b="1" dirty="0"/>
              <a:t> type</a:t>
            </a:r>
            <a:endParaRPr lang="en-US" sz="1000" b="1" dirty="0"/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32" y="4277108"/>
            <a:ext cx="1662514" cy="16604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Résultat de recherche d'images pour &quot;Sentinel 2 logo&quot;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379" y="1899841"/>
            <a:ext cx="715686" cy="25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7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300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-3.7037E-7 L 0.03542 -0.00416 L 0.05834 -0.00972 L 0.07292 -0.02222 L 0.09063 -0.03889 L 0.13021 -0.05 L 0.20834 -0.05139 " pathEditMode="relative" ptsTypes="AAAAAAA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200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6.94444E-6 -6.2963E-6 L 0.03751 -0.03056 L 0.06251 -0.05278 L 0.07188 -0.09306 L 0.08751 -0.12639 L 0.11251 -0.15001 L 0.16876 -0.15695 L 0.21147 -0.16112 " pathEditMode="relative" ptsTypes="AAAAAAAA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44444E-6 2.96296E-6 L 0.02709 -0.03889 L 0.04792 -0.07639 L 0.06563 -0.13056 L 0.06875 -0.16667 L 0.06875 -0.23611 " pathEditMode="relative" ptsTypes="AAAAAA">
                                      <p:cBhvr>
                                        <p:cTn id="19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844000" y="6586440"/>
            <a:ext cx="3456192" cy="226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3" name="Chevron 2"/>
          <p:cNvSpPr/>
          <p:nvPr/>
        </p:nvSpPr>
        <p:spPr>
          <a:xfrm>
            <a:off x="1403646" y="3732724"/>
            <a:ext cx="7200000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1063032" y="373272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729284" y="373272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95536" y="373272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19381" y="1402657"/>
            <a:ext cx="155350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BE" sz="1400" b="1" dirty="0">
                <a:solidFill>
                  <a:prstClr val="black"/>
                </a:solidFill>
              </a:rPr>
              <a:t>Monitoring </a:t>
            </a:r>
            <a:r>
              <a:rPr lang="fr-BE" sz="1400" b="1" dirty="0" err="1">
                <a:solidFill>
                  <a:prstClr val="black"/>
                </a:solidFill>
              </a:rPr>
              <a:t>period</a:t>
            </a:r>
            <a:endParaRPr lang="fr-BE" sz="1400" b="1" dirty="0">
              <a:solidFill>
                <a:prstClr val="black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668000" y="3834915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prstClr val="black"/>
                </a:solidFill>
              </a:rPr>
              <a:t>EoS</a:t>
            </a:r>
            <a:endParaRPr lang="fr-BE" sz="1200" b="1" dirty="0">
              <a:solidFill>
                <a:prstClr val="black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02"/>
          <a:stretch/>
        </p:blipFill>
        <p:spPr bwMode="auto">
          <a:xfrm>
            <a:off x="1378447" y="3717032"/>
            <a:ext cx="4319999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619672" y="3836540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prstClr val="black"/>
                </a:solidFill>
              </a:rPr>
              <a:t>SoS</a:t>
            </a:r>
            <a:endParaRPr lang="fr-BE" sz="1200" b="1" dirty="0">
              <a:solidFill>
                <a:prstClr val="black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102530" y="1217990"/>
            <a:ext cx="2987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b="1" dirty="0" err="1">
                <a:solidFill>
                  <a:prstClr val="black"/>
                </a:solidFill>
              </a:rPr>
              <a:t>Automatic</a:t>
            </a:r>
            <a:r>
              <a:rPr lang="fr-BE" b="1" dirty="0">
                <a:solidFill>
                  <a:prstClr val="black"/>
                </a:solidFill>
              </a:rPr>
              <a:t> EO data </a:t>
            </a:r>
            <a:r>
              <a:rPr lang="fr-BE" b="1" dirty="0" err="1">
                <a:solidFill>
                  <a:prstClr val="black"/>
                </a:solidFill>
              </a:rPr>
              <a:t>download</a:t>
            </a:r>
            <a:endParaRPr lang="fr-BE" b="1" dirty="0">
              <a:solidFill>
                <a:prstClr val="black"/>
              </a:solidFill>
            </a:endParaRPr>
          </a:p>
          <a:p>
            <a:pPr algn="ctr"/>
            <a:r>
              <a:rPr lang="fr-BE" b="1" dirty="0" err="1">
                <a:solidFill>
                  <a:prstClr val="black"/>
                </a:solidFill>
              </a:rPr>
              <a:t>Manual</a:t>
            </a:r>
            <a:r>
              <a:rPr lang="fr-BE" b="1" dirty="0">
                <a:solidFill>
                  <a:prstClr val="black"/>
                </a:solidFill>
              </a:rPr>
              <a:t> in situ data </a:t>
            </a:r>
            <a:r>
              <a:rPr lang="fr-BE" b="1" dirty="0" err="1">
                <a:solidFill>
                  <a:prstClr val="black"/>
                </a:solidFill>
              </a:rPr>
              <a:t>upload</a:t>
            </a:r>
            <a:endParaRPr lang="fr-BE" b="1" dirty="0">
              <a:solidFill>
                <a:prstClr val="black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619672" y="3836540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srgbClr val="9BBB59">
                    <a:lumMod val="50000"/>
                  </a:srgbClr>
                </a:solidFill>
              </a:rPr>
              <a:t>SoS</a:t>
            </a:r>
            <a:endParaRPr lang="fr-BE" sz="12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63503" y="1310325"/>
            <a:ext cx="1563377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fr-BE" sz="1200" dirty="0" err="1">
                <a:solidFill>
                  <a:prstClr val="black"/>
                </a:solidFill>
              </a:rPr>
              <a:t>Before</a:t>
            </a:r>
            <a:r>
              <a:rPr lang="fr-BE" sz="1200" dirty="0">
                <a:solidFill>
                  <a:prstClr val="black"/>
                </a:solidFill>
              </a:rPr>
              <a:t> the </a:t>
            </a:r>
            <a:r>
              <a:rPr lang="fr-BE" sz="1200" dirty="0" err="1">
                <a:solidFill>
                  <a:prstClr val="black"/>
                </a:solidFill>
              </a:rPr>
              <a:t>start</a:t>
            </a:r>
            <a:r>
              <a:rPr lang="fr-BE" sz="1200" dirty="0">
                <a:solidFill>
                  <a:prstClr val="black"/>
                </a:solidFill>
              </a:rPr>
              <a:t> of </a:t>
            </a:r>
          </a:p>
          <a:p>
            <a:pPr algn="ctr"/>
            <a:r>
              <a:rPr lang="fr-BE" sz="1200" dirty="0">
                <a:solidFill>
                  <a:prstClr val="black"/>
                </a:solidFill>
              </a:rPr>
              <a:t>the monitoring </a:t>
            </a:r>
            <a:r>
              <a:rPr lang="fr-BE" sz="1200" dirty="0" err="1">
                <a:solidFill>
                  <a:prstClr val="black"/>
                </a:solidFill>
              </a:rPr>
              <a:t>period</a:t>
            </a:r>
            <a:endParaRPr lang="fr-BE" sz="1200" dirty="0">
              <a:solidFill>
                <a:prstClr val="black"/>
              </a:solidFill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72"/>
          <a:stretch/>
        </p:blipFill>
        <p:spPr>
          <a:xfrm>
            <a:off x="107504" y="4797152"/>
            <a:ext cx="2160000" cy="599032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23"/>
          <a:stretch/>
        </p:blipFill>
        <p:spPr>
          <a:xfrm>
            <a:off x="107504" y="5536760"/>
            <a:ext cx="2160000" cy="599032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615032" y="4491674"/>
            <a:ext cx="1290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prstClr val="black"/>
                </a:solidFill>
              </a:rPr>
              <a:t>EO data providers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2610676" y="6457227"/>
            <a:ext cx="809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err="1">
                <a:solidFill>
                  <a:prstClr val="black"/>
                </a:solidFill>
              </a:rPr>
              <a:t>Operators</a:t>
            </a:r>
            <a:endParaRPr lang="fr-BE" sz="1200" dirty="0">
              <a:solidFill>
                <a:prstClr val="black"/>
              </a:solidFill>
            </a:endParaRPr>
          </a:p>
        </p:txBody>
      </p:sp>
      <p:sp>
        <p:nvSpPr>
          <p:cNvPr id="49" name="Accolade fermante 48"/>
          <p:cNvSpPr/>
          <p:nvPr/>
        </p:nvSpPr>
        <p:spPr>
          <a:xfrm rot="5400000">
            <a:off x="5686431" y="331453"/>
            <a:ext cx="216019" cy="6411121"/>
          </a:xfrm>
          <a:prstGeom prst="rightBrace">
            <a:avLst>
              <a:gd name="adj1" fmla="val 16245"/>
              <a:gd name="adj2" fmla="val 72899"/>
            </a:avLst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499513" y="383328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>
                <a:solidFill>
                  <a:srgbClr val="9BBB59">
                    <a:lumMod val="50000"/>
                  </a:srgbClr>
                </a:solidFill>
              </a:rPr>
              <a:t>6M</a:t>
            </a:r>
          </a:p>
        </p:txBody>
      </p:sp>
      <p:pic>
        <p:nvPicPr>
          <p:cNvPr id="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8" r="30469"/>
          <a:stretch/>
        </p:blipFill>
        <p:spPr bwMode="auto">
          <a:xfrm>
            <a:off x="5471537" y="3718800"/>
            <a:ext cx="260579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ZoneTexte 67"/>
          <p:cNvSpPr txBox="1"/>
          <p:nvPr/>
        </p:nvSpPr>
        <p:spPr>
          <a:xfrm>
            <a:off x="7664400" y="3836681"/>
            <a:ext cx="412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srgbClr val="9BBB59">
                    <a:lumMod val="50000"/>
                  </a:srgbClr>
                </a:solidFill>
              </a:rPr>
              <a:t>EoS</a:t>
            </a:r>
            <a:endParaRPr lang="fr-BE" sz="1200" b="1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99" t="36637" r="48834" b="40971"/>
          <a:stretch/>
        </p:blipFill>
        <p:spPr bwMode="auto">
          <a:xfrm>
            <a:off x="3923928" y="2998496"/>
            <a:ext cx="652976" cy="50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Image 7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5508104" y="1787808"/>
            <a:ext cx="540000" cy="540000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530" y="1787808"/>
            <a:ext cx="540000" cy="540000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19" y="2384944"/>
            <a:ext cx="533933" cy="540000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6677934" y="1787808"/>
            <a:ext cx="540000" cy="540000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393" y="1787808"/>
            <a:ext cx="533933" cy="540000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35" y="2384944"/>
            <a:ext cx="540000" cy="540000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033" y="1787808"/>
            <a:ext cx="533933" cy="540000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92" y="2384944"/>
            <a:ext cx="540000" cy="540000"/>
          </a:xfrm>
          <a:prstGeom prst="rect">
            <a:avLst/>
          </a:prstGeom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9" t="36637" r="48834" b="40971"/>
          <a:stretch/>
        </p:blipFill>
        <p:spPr bwMode="auto">
          <a:xfrm>
            <a:off x="7807456" y="2998496"/>
            <a:ext cx="652976" cy="50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2574000" y="1787808"/>
            <a:ext cx="540000" cy="540000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18" y="1787808"/>
            <a:ext cx="533933" cy="540000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770" y="1787808"/>
            <a:ext cx="540000" cy="5400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4342155" y="1787808"/>
            <a:ext cx="540000" cy="540000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4931538" y="1787808"/>
            <a:ext cx="540000" cy="540000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50" y="2384944"/>
            <a:ext cx="540000" cy="540000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66" y="2384944"/>
            <a:ext cx="540000" cy="540000"/>
          </a:xfrm>
          <a:prstGeom prst="rect">
            <a:avLst/>
          </a:prstGeom>
        </p:spPr>
      </p:pic>
      <p:sp>
        <p:nvSpPr>
          <p:cNvPr id="58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8984"/>
          </a:xfrm>
        </p:spPr>
        <p:txBody>
          <a:bodyPr/>
          <a:lstStyle/>
          <a:p>
            <a:r>
              <a:rPr lang="fr-BE" dirty="0"/>
              <a:t>System </a:t>
            </a:r>
            <a:r>
              <a:rPr lang="fr-BE" dirty="0" err="1"/>
              <a:t>operation</a:t>
            </a:r>
            <a:r>
              <a:rPr lang="fr-BE" dirty="0"/>
              <a:t> for </a:t>
            </a:r>
            <a:r>
              <a:rPr lang="fr-BE" dirty="0" err="1"/>
              <a:t>crop</a:t>
            </a:r>
            <a:r>
              <a:rPr lang="fr-BE" dirty="0"/>
              <a:t> type</a:t>
            </a:r>
          </a:p>
        </p:txBody>
      </p:sp>
      <p:sp>
        <p:nvSpPr>
          <p:cNvPr id="60" name="Flèche à angle droit 59"/>
          <p:cNvSpPr/>
          <p:nvPr/>
        </p:nvSpPr>
        <p:spPr>
          <a:xfrm rot="5400000">
            <a:off x="4463248" y="3455766"/>
            <a:ext cx="1287646" cy="1666161"/>
          </a:xfrm>
          <a:prstGeom prst="bentUpArrow">
            <a:avLst>
              <a:gd name="adj1" fmla="val 12492"/>
              <a:gd name="adj2" fmla="val 14444"/>
              <a:gd name="adj3" fmla="val 1946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646" y="4277108"/>
            <a:ext cx="1662514" cy="16604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664" y="4630173"/>
            <a:ext cx="1662514" cy="16604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" descr="Résultat de recherche d'images pour &quot;server png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20256"/>
            <a:ext cx="1105097" cy="135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800977" y="4277108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 err="1">
                <a:solidFill>
                  <a:schemeClr val="bg1">
                    <a:lumMod val="50000"/>
                  </a:schemeClr>
                </a:solidFill>
              </a:rPr>
              <a:t>Mid-season</a:t>
            </a:r>
            <a:r>
              <a:rPr lang="fr-BE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000" dirty="0" err="1">
                <a:solidFill>
                  <a:schemeClr val="bg1">
                    <a:lumMod val="50000"/>
                  </a:schemeClr>
                </a:solidFill>
              </a:rPr>
              <a:t>crop</a:t>
            </a:r>
            <a:r>
              <a:rPr lang="fr-BE" sz="1000" dirty="0">
                <a:solidFill>
                  <a:schemeClr val="bg1">
                    <a:lumMod val="50000"/>
                  </a:schemeClr>
                </a:solidFill>
              </a:rPr>
              <a:t> type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8271178" y="4758436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/>
              <a:t>End of </a:t>
            </a:r>
            <a:r>
              <a:rPr lang="fr-BE" sz="1000" b="1" dirty="0" err="1"/>
              <a:t>season</a:t>
            </a:r>
            <a:r>
              <a:rPr lang="fr-BE" sz="1000" b="1" dirty="0"/>
              <a:t> </a:t>
            </a:r>
          </a:p>
          <a:p>
            <a:r>
              <a:rPr lang="fr-BE" sz="1000" b="1" dirty="0" err="1"/>
              <a:t>crop</a:t>
            </a:r>
            <a:r>
              <a:rPr lang="fr-BE" sz="1000" b="1" dirty="0"/>
              <a:t> type</a:t>
            </a:r>
            <a:endParaRPr lang="en-US" sz="1000" b="1" dirty="0"/>
          </a:p>
        </p:txBody>
      </p:sp>
      <p:sp>
        <p:nvSpPr>
          <p:cNvPr id="65" name="ZoneTexte 64"/>
          <p:cNvSpPr txBox="1"/>
          <p:nvPr/>
        </p:nvSpPr>
        <p:spPr>
          <a:xfrm>
            <a:off x="157023" y="1931603"/>
            <a:ext cx="1684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400" b="1" dirty="0">
                <a:solidFill>
                  <a:prstClr val="black"/>
                </a:solidFill>
              </a:rPr>
              <a:t>System </a:t>
            </a:r>
            <a:r>
              <a:rPr lang="fr-BE" sz="1400" b="1" dirty="0" err="1">
                <a:solidFill>
                  <a:prstClr val="black"/>
                </a:solidFill>
              </a:rPr>
              <a:t>initialization</a:t>
            </a:r>
            <a:endParaRPr lang="fr-BE" sz="1400" b="1" dirty="0">
              <a:solidFill>
                <a:prstClr val="black"/>
              </a:solidFill>
            </a:endParaRPr>
          </a:p>
        </p:txBody>
      </p:sp>
      <p:sp>
        <p:nvSpPr>
          <p:cNvPr id="66" name="Chevron 65"/>
          <p:cNvSpPr/>
          <p:nvPr/>
        </p:nvSpPr>
        <p:spPr>
          <a:xfrm>
            <a:off x="1905450" y="1868501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0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-1" y="1207293"/>
            <a:ext cx="912156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400" b="1" dirty="0"/>
              <a:t>To </a:t>
            </a:r>
            <a:r>
              <a:rPr lang="fr-BE" sz="2400" b="1" dirty="0" err="1"/>
              <a:t>demonstrate</a:t>
            </a:r>
            <a:r>
              <a:rPr lang="fr-BE" sz="2400" b="1" dirty="0"/>
              <a:t> the Sen2-Agri system and NRT </a:t>
            </a:r>
            <a:r>
              <a:rPr lang="fr-BE" sz="2400" b="1" dirty="0" err="1"/>
              <a:t>products</a:t>
            </a:r>
            <a:r>
              <a:rPr lang="fr-BE" sz="2400" b="1" dirty="0"/>
              <a:t> </a:t>
            </a:r>
            <a:r>
              <a:rPr lang="fr-BE" sz="2400" b="1" dirty="0" err="1"/>
              <a:t>using</a:t>
            </a:r>
            <a:r>
              <a:rPr lang="fr-BE" sz="2400" b="1" dirty="0"/>
              <a:t> Sentinel-2a &amp; </a:t>
            </a:r>
            <a:r>
              <a:rPr lang="fr-BE" sz="2400" b="1" dirty="0" err="1"/>
              <a:t>Landsat</a:t>
            </a:r>
            <a:r>
              <a:rPr lang="fr-BE" sz="2400" b="1" dirty="0"/>
              <a:t> 8 </a:t>
            </a:r>
            <a:r>
              <a:rPr lang="fr-BE" sz="2400" i="1" dirty="0"/>
              <a:t>(but </a:t>
            </a:r>
            <a:r>
              <a:rPr lang="fr-BE" sz="2400" i="1" dirty="0" err="1"/>
              <a:t>without</a:t>
            </a:r>
            <a:r>
              <a:rPr lang="fr-BE" sz="2400" i="1" dirty="0"/>
              <a:t> Sentinel-2b) </a:t>
            </a:r>
            <a:r>
              <a:rPr lang="fr-BE" sz="2400" b="1" dirty="0"/>
              <a:t>at national </a:t>
            </a:r>
            <a:r>
              <a:rPr lang="fr-BE" sz="2400" b="1" dirty="0" err="1"/>
              <a:t>scale</a:t>
            </a:r>
            <a:r>
              <a:rPr lang="fr-BE" sz="2400" b="1" dirty="0"/>
              <a:t> </a:t>
            </a:r>
            <a:r>
              <a:rPr lang="fr-BE" sz="2400" b="1" dirty="0" err="1"/>
              <a:t>with</a:t>
            </a:r>
            <a:r>
              <a:rPr lang="fr-BE" sz="2400" b="1" dirty="0"/>
              <a:t> </a:t>
            </a:r>
            <a:r>
              <a:rPr lang="fr-BE" sz="2400" b="1" i="1" dirty="0"/>
              <a:t>in situ </a:t>
            </a:r>
            <a:r>
              <a:rPr lang="fr-BE" sz="2400" b="1" dirty="0"/>
              <a:t>system </a:t>
            </a:r>
            <a:r>
              <a:rPr lang="fr-BE" sz="2400" b="1" dirty="0" err="1"/>
              <a:t>implementation</a:t>
            </a:r>
            <a:r>
              <a:rPr lang="fr-BE" sz="2400" b="1" dirty="0"/>
              <a:t> </a:t>
            </a:r>
            <a:endParaRPr lang="fr-BE" sz="2400" dirty="0"/>
          </a:p>
          <a:p>
            <a:pPr marL="0" indent="0">
              <a:buNone/>
            </a:pPr>
            <a:endParaRPr lang="fr-BE" sz="2000" dirty="0"/>
          </a:p>
          <a:p>
            <a:pPr marL="457200" lvl="1" indent="0">
              <a:buNone/>
            </a:pPr>
            <a:endParaRPr lang="fr-BE" sz="2000" dirty="0"/>
          </a:p>
          <a:p>
            <a:pPr marL="457200" lvl="1" indent="0">
              <a:buNone/>
            </a:pPr>
            <a:endParaRPr lang="fr-BE" sz="2000" dirty="0"/>
          </a:p>
          <a:p>
            <a:pPr marL="457200" lvl="1" indent="0">
              <a:buNone/>
            </a:pPr>
            <a:endParaRPr lang="fr-BE" sz="2000" dirty="0"/>
          </a:p>
          <a:p>
            <a:pPr marL="457200" lvl="1" indent="0">
              <a:buNone/>
            </a:pPr>
            <a:endParaRPr lang="fr-BE" sz="2000" dirty="0"/>
          </a:p>
          <a:p>
            <a:pPr marL="457200" lvl="1" indent="0">
              <a:buNone/>
            </a:pPr>
            <a:endParaRPr lang="fr-BE" sz="2000" dirty="0"/>
          </a:p>
        </p:txBody>
      </p:sp>
      <p:pic>
        <p:nvPicPr>
          <p:cNvPr id="9" name="Image 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5936" y="2924944"/>
            <a:ext cx="2558898" cy="341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8224" y="2874604"/>
            <a:ext cx="2499951" cy="324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806923" y="2225525"/>
            <a:ext cx="2520279" cy="391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331640" y="2570084"/>
            <a:ext cx="142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/>
              <a:t>Ukraine (SRI)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438645" y="2570084"/>
            <a:ext cx="194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/>
              <a:t>South </a:t>
            </a:r>
            <a:r>
              <a:rPr lang="fr-BE" b="1" dirty="0" err="1"/>
              <a:t>Africa</a:t>
            </a:r>
            <a:r>
              <a:rPr lang="fr-BE" b="1" dirty="0"/>
              <a:t> (ARC)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801543" y="2555611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/>
              <a:t>Mali (ICRISAT &amp; IER)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79512" y="0"/>
            <a:ext cx="822960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r-BE" sz="2700" i="1" dirty="0"/>
              <a:t>Phase 3  	</a:t>
            </a:r>
            <a:r>
              <a:rPr lang="fr-BE" sz="2900" dirty="0"/>
              <a:t>Sen2-Agri system </a:t>
            </a:r>
            <a:r>
              <a:rPr lang="fr-BE" sz="2900" dirty="0" err="1"/>
              <a:t>demonstration</a:t>
            </a:r>
            <a:endParaRPr lang="fr-BE" sz="2900" dirty="0"/>
          </a:p>
          <a:p>
            <a:r>
              <a:rPr lang="fr-BE" sz="2900" dirty="0"/>
              <a:t>3 national sites</a:t>
            </a:r>
          </a:p>
        </p:txBody>
      </p:sp>
    </p:spTree>
    <p:extLst>
      <p:ext uri="{BB962C8B-B14F-4D97-AF65-F5344CB8AC3E}">
        <p14:creationId xmlns:p14="http://schemas.microsoft.com/office/powerpoint/2010/main" val="3260736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155"/>
          <a:stretch/>
        </p:blipFill>
        <p:spPr>
          <a:xfrm>
            <a:off x="1" y="1196752"/>
            <a:ext cx="5508104" cy="3469308"/>
          </a:xfrm>
        </p:spPr>
      </p:pic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8984"/>
          </a:xfrm>
        </p:spPr>
        <p:txBody>
          <a:bodyPr/>
          <a:lstStyle/>
          <a:p>
            <a:pPr algn="l"/>
            <a:r>
              <a:rPr lang="fr-BE" dirty="0"/>
              <a:t>Ukraine 2016  : Sentinel-2 </a:t>
            </a:r>
            <a:r>
              <a:rPr lang="fr-BE" dirty="0" err="1"/>
              <a:t>coverage</a:t>
            </a:r>
            <a:endParaRPr lang="fr-BE" dirty="0"/>
          </a:p>
        </p:txBody>
      </p:sp>
      <p:sp>
        <p:nvSpPr>
          <p:cNvPr id="2" name="Rectangle 1"/>
          <p:cNvSpPr/>
          <p:nvPr/>
        </p:nvSpPr>
        <p:spPr>
          <a:xfrm>
            <a:off x="4427984" y="4365104"/>
            <a:ext cx="108012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96952"/>
            <a:ext cx="4215004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6346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t="218"/>
          <a:stretch/>
        </p:blipFill>
        <p:spPr>
          <a:xfrm>
            <a:off x="0" y="752475"/>
            <a:ext cx="9157826" cy="6105524"/>
          </a:xfrm>
          <a:prstGeom prst="rect">
            <a:avLst/>
          </a:prstGeom>
        </p:spPr>
      </p:pic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323528" y="-27384"/>
            <a:ext cx="8229600" cy="998984"/>
          </a:xfrm>
        </p:spPr>
        <p:txBody>
          <a:bodyPr>
            <a:normAutofit/>
          </a:bodyPr>
          <a:lstStyle/>
          <a:p>
            <a:pPr algn="l"/>
            <a:r>
              <a:rPr lang="fr-BE" sz="2800" dirty="0"/>
              <a:t>Sentinel-2 10 m cloud free composite </a:t>
            </a:r>
            <a:r>
              <a:rPr lang="fr-BE" sz="1200" dirty="0"/>
              <a:t>(July 2016)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316330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6" b="23454"/>
          <a:stretch/>
        </p:blipFill>
        <p:spPr>
          <a:xfrm>
            <a:off x="-108520" y="892522"/>
            <a:ext cx="9073008" cy="5965478"/>
          </a:xfr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2" t="75770"/>
          <a:stretch/>
        </p:blipFill>
        <p:spPr>
          <a:xfrm>
            <a:off x="7287058" y="-15766"/>
            <a:ext cx="1856942" cy="1202534"/>
          </a:xfrm>
          <a:prstGeom prst="rect">
            <a:avLst/>
          </a:prstGeom>
          <a:solidFill>
            <a:srgbClr val="A6A6A6">
              <a:alpha val="41176"/>
            </a:srgbClr>
          </a:solidFill>
        </p:spPr>
      </p:pic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8984"/>
          </a:xfrm>
        </p:spPr>
        <p:txBody>
          <a:bodyPr>
            <a:normAutofit/>
          </a:bodyPr>
          <a:lstStyle/>
          <a:p>
            <a:pPr algn="l"/>
            <a:r>
              <a:rPr lang="fr-BE" sz="2800" dirty="0"/>
              <a:t>Sentinel-2 10 m cloud free composite </a:t>
            </a:r>
            <a:r>
              <a:rPr lang="fr-BE" sz="1200" dirty="0"/>
              <a:t>(July 2016)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102494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6059016" cy="53205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6059016" cy="532057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6059016" cy="532057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6059016" cy="532057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6059016" cy="532057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6059016" cy="532057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437112"/>
            <a:ext cx="559653" cy="161134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268760"/>
            <a:ext cx="1390160" cy="908720"/>
          </a:xfrm>
          <a:prstGeom prst="rect">
            <a:avLst/>
          </a:prstGeom>
          <a:solidFill>
            <a:schemeClr val="bg1">
              <a:lumMod val="65000"/>
              <a:alpha val="32941"/>
            </a:schemeClr>
          </a:solidFill>
        </p:spPr>
      </p:pic>
      <p:sp>
        <p:nvSpPr>
          <p:cNvPr id="16" name="ZoneTexte 15"/>
          <p:cNvSpPr txBox="1"/>
          <p:nvPr/>
        </p:nvSpPr>
        <p:spPr>
          <a:xfrm>
            <a:off x="160806" y="1340768"/>
            <a:ext cx="1155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18 </a:t>
            </a:r>
            <a:r>
              <a:rPr lang="fr-BE" dirty="0" err="1"/>
              <a:t>Feb</a:t>
            </a:r>
            <a:r>
              <a:rPr lang="fr-BE" dirty="0"/>
              <a:t>. 16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45866" y="1744013"/>
            <a:ext cx="112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18 Apr. 16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74720" y="2147258"/>
            <a:ext cx="112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28 Apr. 16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71931" y="255050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17 Jun. 16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06396" y="2953748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17 </a:t>
            </a:r>
            <a:r>
              <a:rPr lang="fr-BE" dirty="0" err="1"/>
              <a:t>Jul</a:t>
            </a:r>
            <a:r>
              <a:rPr lang="fr-BE" dirty="0"/>
              <a:t>. 16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79658" y="3356992"/>
            <a:ext cx="111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8 Sept. 16</a:t>
            </a:r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2307" y="116632"/>
            <a:ext cx="8229600" cy="998984"/>
          </a:xfrm>
        </p:spPr>
        <p:txBody>
          <a:bodyPr>
            <a:normAutofit/>
          </a:bodyPr>
          <a:lstStyle/>
          <a:p>
            <a:r>
              <a:rPr lang="fr-BE" sz="2400" dirty="0"/>
              <a:t>Sen2-Agri </a:t>
            </a:r>
            <a:r>
              <a:rPr lang="fr-BE" sz="2400" dirty="0" err="1"/>
              <a:t>crop</a:t>
            </a:r>
            <a:r>
              <a:rPr lang="fr-BE" sz="2400" dirty="0"/>
              <a:t> </a:t>
            </a:r>
            <a:r>
              <a:rPr lang="fr-BE" sz="2400" dirty="0" err="1"/>
              <a:t>growth</a:t>
            </a:r>
            <a:r>
              <a:rPr lang="fr-BE" sz="2400" dirty="0"/>
              <a:t> monitoring :</a:t>
            </a:r>
            <a:br>
              <a:rPr lang="fr-BE" sz="2800" dirty="0"/>
            </a:br>
            <a:r>
              <a:rPr lang="fr-BE" sz="2800" dirty="0"/>
              <a:t>2016 </a:t>
            </a:r>
            <a:r>
              <a:rPr lang="fr-BE" sz="2400" dirty="0" err="1"/>
              <a:t>Leaf</a:t>
            </a:r>
            <a:r>
              <a:rPr lang="fr-BE" sz="2400" dirty="0"/>
              <a:t> Area Index  (LAI) time </a:t>
            </a:r>
            <a:r>
              <a:rPr lang="fr-BE" sz="2400" dirty="0" err="1"/>
              <a:t>series</a:t>
            </a:r>
            <a:r>
              <a:rPr lang="fr-BE" sz="2400" dirty="0"/>
              <a:t> for </a:t>
            </a:r>
            <a:r>
              <a:rPr lang="fr-BE" sz="2400" dirty="0" err="1"/>
              <a:t>cropland</a:t>
            </a:r>
            <a:endParaRPr lang="fr-BE" sz="2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7884368" y="4149080"/>
            <a:ext cx="10310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050" dirty="0" err="1"/>
              <a:t>Leaf</a:t>
            </a:r>
            <a:r>
              <a:rPr lang="fr-BE" sz="1050" dirty="0"/>
              <a:t> Area Index</a:t>
            </a:r>
          </a:p>
          <a:p>
            <a:pPr algn="ctr"/>
            <a:r>
              <a:rPr lang="fr-BE" sz="1050" dirty="0"/>
              <a:t>values</a:t>
            </a:r>
          </a:p>
        </p:txBody>
      </p:sp>
    </p:spTree>
    <p:extLst>
      <p:ext uri="{BB962C8B-B14F-4D97-AF65-F5344CB8AC3E}">
        <p14:creationId xmlns:p14="http://schemas.microsoft.com/office/powerpoint/2010/main" val="417991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6108"/>
            <a:ext cx="9182100" cy="649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02" b="16295"/>
          <a:stretch/>
        </p:blipFill>
        <p:spPr>
          <a:xfrm>
            <a:off x="6258353" y="2492896"/>
            <a:ext cx="2885647" cy="331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1"/>
          <p:cNvSpPr txBox="1">
            <a:spLocks/>
          </p:cNvSpPr>
          <p:nvPr/>
        </p:nvSpPr>
        <p:spPr bwMode="auto">
          <a:xfrm>
            <a:off x="15875" y="6478588"/>
            <a:ext cx="11001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CD18A5A2-3378-4D1A-9B19-E0EE0E66345A}" type="slidenum">
              <a:rPr lang="en-GB" altLang="fr-FR" smtClean="0">
                <a:solidFill>
                  <a:srgbClr val="898989"/>
                </a:solidFill>
              </a:rPr>
              <a:pPr/>
              <a:t>2</a:t>
            </a:fld>
            <a:endParaRPr lang="en-GB" altLang="fr-FR">
              <a:solidFill>
                <a:srgbClr val="898989"/>
              </a:solidFill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235825" y="333375"/>
            <a:ext cx="16160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62"/>
          <p:cNvGrpSpPr>
            <a:grpSpLocks/>
          </p:cNvGrpSpPr>
          <p:nvPr/>
        </p:nvGrpSpPr>
        <p:grpSpPr bwMode="auto">
          <a:xfrm>
            <a:off x="173038" y="6594475"/>
            <a:ext cx="7767637" cy="149225"/>
            <a:chOff x="172269" y="6621494"/>
            <a:chExt cx="6826666" cy="111519"/>
          </a:xfrm>
        </p:grpSpPr>
        <p:pic>
          <p:nvPicPr>
            <p:cNvPr id="15" name="Picture 63" descr="a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4" descr="b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5" descr="c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6" descr="ch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67" descr="cz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68" descr="d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69" descr="dk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0" descr="e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1" descr="es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2" descr="fi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3" descr="fr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4" descr="gr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5" descr="hu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76" descr="ie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77" descr="it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78" descr="lu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79" descr="nl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0" descr="no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1" descr="pl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2" descr="p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83" descr="ro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84" descr="se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85" descr="uk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86" descr="si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1256" y="1844824"/>
            <a:ext cx="8928992" cy="1470025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tx1"/>
                </a:solidFill>
              </a:rPr>
              <a:t>Large Scale decametric Cropland Mapping from Sentinel-2 : Lessons Learned from 2016 nationwide Demonstration for three Countries</a:t>
            </a:r>
            <a:endParaRPr lang="fr-BE" sz="2800" b="0" i="1" dirty="0">
              <a:solidFill>
                <a:schemeClr val="tx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9552" y="3212976"/>
            <a:ext cx="8136904" cy="720080"/>
          </a:xfrm>
        </p:spPr>
        <p:txBody>
          <a:bodyPr>
            <a:no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Defourny P., Bontemps S., </a:t>
            </a:r>
            <a:r>
              <a:rPr lang="en-US" sz="1800" i="1" dirty="0" err="1">
                <a:solidFill>
                  <a:schemeClr val="tx1"/>
                </a:solidFill>
              </a:rPr>
              <a:t>Bellemans</a:t>
            </a:r>
            <a:r>
              <a:rPr lang="en-US" sz="1800" i="1" dirty="0">
                <a:solidFill>
                  <a:schemeClr val="tx1"/>
                </a:solidFill>
              </a:rPr>
              <a:t> N., Cara C., </a:t>
            </a:r>
            <a:r>
              <a:rPr lang="en-US" sz="1800" i="1" dirty="0" err="1">
                <a:solidFill>
                  <a:schemeClr val="tx1"/>
                </a:solidFill>
              </a:rPr>
              <a:t>Dedieu</a:t>
            </a:r>
            <a:r>
              <a:rPr lang="en-US" sz="1800" i="1" dirty="0">
                <a:solidFill>
                  <a:schemeClr val="tx1"/>
                </a:solidFill>
              </a:rPr>
              <a:t> G., </a:t>
            </a:r>
            <a:r>
              <a:rPr lang="en-US" sz="1800" i="1" dirty="0" err="1">
                <a:solidFill>
                  <a:schemeClr val="tx1"/>
                </a:solidFill>
              </a:rPr>
              <a:t>Grosu</a:t>
            </a:r>
            <a:r>
              <a:rPr lang="en-US" sz="1800" i="1" dirty="0">
                <a:solidFill>
                  <a:schemeClr val="tx1"/>
                </a:solidFill>
              </a:rPr>
              <a:t> A., </a:t>
            </a:r>
            <a:r>
              <a:rPr lang="en-US" sz="1800" i="1" dirty="0" err="1">
                <a:solidFill>
                  <a:schemeClr val="tx1"/>
                </a:solidFill>
              </a:rPr>
              <a:t>Guzzonato</a:t>
            </a:r>
            <a:r>
              <a:rPr lang="en-US" sz="1800" i="1" dirty="0">
                <a:solidFill>
                  <a:schemeClr val="tx1"/>
                </a:solidFill>
              </a:rPr>
              <a:t> E., </a:t>
            </a:r>
            <a:r>
              <a:rPr lang="en-US" sz="1800" i="1" dirty="0" err="1">
                <a:solidFill>
                  <a:schemeClr val="tx1"/>
                </a:solidFill>
              </a:rPr>
              <a:t>Hagolle</a:t>
            </a:r>
            <a:r>
              <a:rPr lang="en-US" sz="1800" i="1" dirty="0">
                <a:solidFill>
                  <a:schemeClr val="tx1"/>
                </a:solidFill>
              </a:rPr>
              <a:t> O., </a:t>
            </a:r>
            <a:r>
              <a:rPr lang="en-US" sz="1800" i="1" dirty="0" err="1">
                <a:solidFill>
                  <a:schemeClr val="tx1"/>
                </a:solidFill>
              </a:rPr>
              <a:t>Inglada</a:t>
            </a:r>
            <a:r>
              <a:rPr lang="en-US" sz="1800" i="1" dirty="0">
                <a:solidFill>
                  <a:schemeClr val="tx1"/>
                </a:solidFill>
              </a:rPr>
              <a:t> J., </a:t>
            </a:r>
            <a:r>
              <a:rPr lang="en-US" sz="1800" i="1" dirty="0" err="1">
                <a:solidFill>
                  <a:schemeClr val="tx1"/>
                </a:solidFill>
              </a:rPr>
              <a:t>Laurentiu</a:t>
            </a:r>
            <a:r>
              <a:rPr lang="en-US" sz="1800" i="1" dirty="0">
                <a:solidFill>
                  <a:schemeClr val="tx1"/>
                </a:solidFill>
              </a:rPr>
              <a:t> N., </a:t>
            </a:r>
            <a:r>
              <a:rPr lang="en-US" sz="1800" i="1" dirty="0" err="1">
                <a:solidFill>
                  <a:schemeClr val="tx1"/>
                </a:solidFill>
              </a:rPr>
              <a:t>Rabaute</a:t>
            </a:r>
            <a:r>
              <a:rPr lang="en-US" sz="1800" i="1" dirty="0">
                <a:solidFill>
                  <a:schemeClr val="tx1"/>
                </a:solidFill>
              </a:rPr>
              <a:t> T., </a:t>
            </a:r>
            <a:r>
              <a:rPr lang="en-US" sz="1800" i="1" dirty="0" err="1">
                <a:solidFill>
                  <a:schemeClr val="tx1"/>
                </a:solidFill>
              </a:rPr>
              <a:t>Savinaud</a:t>
            </a:r>
            <a:r>
              <a:rPr lang="en-US" sz="1800" i="1" dirty="0">
                <a:solidFill>
                  <a:schemeClr val="tx1"/>
                </a:solidFill>
              </a:rPr>
              <a:t> M., </a:t>
            </a:r>
            <a:r>
              <a:rPr lang="en-US" sz="1800" i="1" dirty="0" err="1">
                <a:solidFill>
                  <a:schemeClr val="tx1"/>
                </a:solidFill>
              </a:rPr>
              <a:t>Udroiu</a:t>
            </a:r>
            <a:r>
              <a:rPr lang="en-US" sz="1800" i="1" dirty="0">
                <a:solidFill>
                  <a:schemeClr val="tx1"/>
                </a:solidFill>
              </a:rPr>
              <a:t> C., S. Valero,       D. Morin and </a:t>
            </a:r>
            <a:r>
              <a:rPr lang="en-US" sz="1800" i="1" dirty="0" err="1">
                <a:solidFill>
                  <a:schemeClr val="tx1"/>
                </a:solidFill>
              </a:rPr>
              <a:t>Koetz</a:t>
            </a:r>
            <a:r>
              <a:rPr lang="en-US" sz="1800" i="1" dirty="0">
                <a:solidFill>
                  <a:schemeClr val="tx1"/>
                </a:solidFill>
              </a:rPr>
              <a:t> B.</a:t>
            </a:r>
          </a:p>
          <a:p>
            <a:r>
              <a:rPr lang="en-US" sz="1800" i="1" dirty="0">
                <a:solidFill>
                  <a:schemeClr val="tx1"/>
                </a:solidFill>
              </a:rPr>
              <a:t>In close collaboration with national partners in Ukraine (N. </a:t>
            </a:r>
            <a:r>
              <a:rPr lang="en-US" sz="1800" i="1" dirty="0" err="1">
                <a:solidFill>
                  <a:schemeClr val="tx1"/>
                </a:solidFill>
              </a:rPr>
              <a:t>Kussul</a:t>
            </a:r>
            <a:r>
              <a:rPr lang="en-US" sz="1800" i="1" dirty="0">
                <a:solidFill>
                  <a:schemeClr val="tx1"/>
                </a:solidFill>
              </a:rPr>
              <a:t>), </a:t>
            </a:r>
          </a:p>
          <a:p>
            <a:r>
              <a:rPr lang="en-US" sz="1800" i="1" dirty="0">
                <a:solidFill>
                  <a:schemeClr val="tx1"/>
                </a:solidFill>
              </a:rPr>
              <a:t>in Mali (P.S. </a:t>
            </a:r>
            <a:r>
              <a:rPr lang="en-US" sz="1800" i="1" dirty="0" err="1">
                <a:solidFill>
                  <a:schemeClr val="tx1"/>
                </a:solidFill>
              </a:rPr>
              <a:t>Traoré</a:t>
            </a:r>
            <a:r>
              <a:rPr lang="en-US" sz="1800" i="1" dirty="0">
                <a:solidFill>
                  <a:schemeClr val="tx1"/>
                </a:solidFill>
              </a:rPr>
              <a:t>) and in South-Africa (G. </a:t>
            </a:r>
            <a:r>
              <a:rPr lang="en-US" sz="1800" i="1" dirty="0" err="1">
                <a:solidFill>
                  <a:schemeClr val="tx1"/>
                </a:solidFill>
              </a:rPr>
              <a:t>Chirma</a:t>
            </a:r>
            <a:r>
              <a:rPr lang="en-US" sz="1800" i="1" dirty="0">
                <a:solidFill>
                  <a:schemeClr val="tx1"/>
                </a:solidFill>
              </a:rPr>
              <a:t>, T. Newby)</a:t>
            </a:r>
          </a:p>
        </p:txBody>
      </p:sp>
      <p:pic>
        <p:nvPicPr>
          <p:cNvPr id="4" name="Image 3"/>
          <p:cNvPicPr/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4869160"/>
            <a:ext cx="1293610" cy="571716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653" y="5731367"/>
            <a:ext cx="1100824" cy="787056"/>
          </a:xfrm>
          <a:prstGeom prst="rect">
            <a:avLst/>
          </a:prstGeom>
        </p:spPr>
      </p:pic>
      <p:pic>
        <p:nvPicPr>
          <p:cNvPr id="6" name="Image 5" descr="C:\Users\pdefourny\Documents\Office\2010\Materiel\logo ucl eli geomatics.jpg"/>
          <p:cNvPicPr/>
          <p:nvPr/>
        </p:nvPicPr>
        <p:blipFill>
          <a:blip r:embed="rId2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4780" y="4768728"/>
            <a:ext cx="1124444" cy="77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/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926" y="4768728"/>
            <a:ext cx="1508070" cy="772580"/>
          </a:xfrm>
          <a:prstGeom prst="rect">
            <a:avLst/>
          </a:prstGeom>
        </p:spPr>
      </p:pic>
      <p:pic>
        <p:nvPicPr>
          <p:cNvPr id="39" name="Рисунок 7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805264"/>
            <a:ext cx="1108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9"/>
          <p:cNvPicPr/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661248"/>
            <a:ext cx="1637665" cy="71882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42" name="Picture 12"/>
          <p:cNvPicPr/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661248"/>
            <a:ext cx="753110" cy="73025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43" name="Picture 2"/>
          <p:cNvPicPr/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77" y="5689188"/>
            <a:ext cx="681355" cy="681355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1026" name="Picture 2" descr="Résultat de recherche d'images pour &quot;arc south africa logo&quot;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589240"/>
            <a:ext cx="1248073" cy="82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142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" y="402025"/>
            <a:ext cx="9139354" cy="6455976"/>
          </a:xfrm>
          <a:prstGeom prst="rect">
            <a:avLst/>
          </a:prstGeom>
          <a:ln>
            <a:noFill/>
          </a:ln>
        </p:spPr>
      </p:pic>
      <p:sp>
        <p:nvSpPr>
          <p:cNvPr id="7" name="Titre 2"/>
          <p:cNvSpPr txBox="1">
            <a:spLocks/>
          </p:cNvSpPr>
          <p:nvPr/>
        </p:nvSpPr>
        <p:spPr>
          <a:xfrm>
            <a:off x="323528" y="-27384"/>
            <a:ext cx="8229600" cy="7200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r-BE" sz="2800" dirty="0">
                <a:solidFill>
                  <a:schemeClr val="tx1"/>
                </a:solidFill>
              </a:rPr>
              <a:t>Sen2-Agri 10 m </a:t>
            </a:r>
            <a:r>
              <a:rPr lang="fr-BE" sz="2800" dirty="0" err="1">
                <a:solidFill>
                  <a:schemeClr val="tx1"/>
                </a:solidFill>
              </a:rPr>
              <a:t>cropland</a:t>
            </a:r>
            <a:r>
              <a:rPr lang="fr-BE" sz="2800" dirty="0">
                <a:solidFill>
                  <a:schemeClr val="tx1"/>
                </a:solidFill>
              </a:rPr>
              <a:t> </a:t>
            </a:r>
            <a:r>
              <a:rPr lang="fr-BE" sz="2800" dirty="0" err="1">
                <a:solidFill>
                  <a:schemeClr val="tx1"/>
                </a:solidFill>
              </a:rPr>
              <a:t>map</a:t>
            </a:r>
            <a:r>
              <a:rPr lang="fr-BE" sz="2800" dirty="0">
                <a:solidFill>
                  <a:schemeClr val="tx1"/>
                </a:solidFill>
              </a:rPr>
              <a:t> for Ukraine </a:t>
            </a:r>
            <a:r>
              <a:rPr lang="fr-BE" sz="1200" dirty="0">
                <a:solidFill>
                  <a:schemeClr val="tx1"/>
                </a:solidFill>
              </a:rPr>
              <a:t>(July 2016)</a:t>
            </a:r>
            <a:endParaRPr lang="fr-BE" sz="2800" dirty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6185540"/>
            <a:ext cx="1621402" cy="62783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39058" y="5373216"/>
            <a:ext cx="2388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Overall</a:t>
            </a:r>
            <a:r>
              <a:rPr lang="fr-BE" dirty="0"/>
              <a:t> </a:t>
            </a:r>
            <a:r>
              <a:rPr lang="fr-BE" dirty="0" err="1"/>
              <a:t>accuracy</a:t>
            </a:r>
            <a:r>
              <a:rPr lang="fr-BE" dirty="0"/>
              <a:t>  : 96 %</a:t>
            </a:r>
          </a:p>
          <a:p>
            <a:r>
              <a:rPr lang="fr-BE" dirty="0"/>
              <a:t>F-score </a:t>
            </a:r>
            <a:r>
              <a:rPr lang="fr-BE" dirty="0" err="1"/>
              <a:t>cropland</a:t>
            </a:r>
            <a:r>
              <a:rPr lang="fr-BE" dirty="0"/>
              <a:t> : 97 %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8425" y="4727261"/>
            <a:ext cx="232646" cy="1468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2" name="TextBox 24"/>
          <p:cNvSpPr txBox="1"/>
          <p:nvPr/>
        </p:nvSpPr>
        <p:spPr>
          <a:xfrm>
            <a:off x="688083" y="4638330"/>
            <a:ext cx="1371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Non-Cropland </a:t>
            </a:r>
          </a:p>
        </p:txBody>
      </p:sp>
      <p:sp>
        <p:nvSpPr>
          <p:cNvPr id="13" name="TextBox 26"/>
          <p:cNvSpPr txBox="1"/>
          <p:nvPr/>
        </p:nvSpPr>
        <p:spPr>
          <a:xfrm>
            <a:off x="691071" y="4350298"/>
            <a:ext cx="10851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Cropland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1413" y="4442051"/>
            <a:ext cx="229658" cy="1440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27383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998984"/>
          </a:xfrm>
        </p:spPr>
        <p:txBody>
          <a:bodyPr>
            <a:normAutofit/>
          </a:bodyPr>
          <a:lstStyle/>
          <a:p>
            <a:pPr algn="l"/>
            <a:r>
              <a:rPr lang="fr-BE" sz="2800" dirty="0"/>
              <a:t>Crop Area Early Indicator for 2016 </a:t>
            </a:r>
            <a:r>
              <a:rPr lang="fr-BE" sz="2800" i="1" dirty="0"/>
              <a:t>versus</a:t>
            </a:r>
            <a:r>
              <a:rPr lang="fr-BE" sz="2800" dirty="0"/>
              <a:t>  </a:t>
            </a:r>
            <a:br>
              <a:rPr lang="fr-BE" sz="2800" dirty="0"/>
            </a:br>
            <a:r>
              <a:rPr lang="fr-BE" sz="2800" dirty="0"/>
              <a:t>Cultivated Area Statistics per Oblast for 2015</a:t>
            </a:r>
          </a:p>
        </p:txBody>
      </p:sp>
      <p:graphicFrame>
        <p:nvGraphicFramePr>
          <p:cNvPr id="5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5980135"/>
              </p:ext>
            </p:extLst>
          </p:nvPr>
        </p:nvGraphicFramePr>
        <p:xfrm>
          <a:off x="0" y="1124744"/>
          <a:ext cx="9144000" cy="5094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3124624"/>
              </p:ext>
            </p:extLst>
          </p:nvPr>
        </p:nvGraphicFramePr>
        <p:xfrm>
          <a:off x="5447018" y="1052736"/>
          <a:ext cx="3696982" cy="3729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4366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" r="1768" b="949"/>
          <a:stretch/>
        </p:blipFill>
        <p:spPr bwMode="auto">
          <a:xfrm>
            <a:off x="0" y="-15780"/>
            <a:ext cx="9144001" cy="646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6136" y="620688"/>
            <a:ext cx="3003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Training set </a:t>
            </a:r>
            <a:r>
              <a:rPr lang="en-US" dirty="0"/>
              <a:t>– 5536 parcels</a:t>
            </a:r>
          </a:p>
          <a:p>
            <a:r>
              <a:rPr lang="en-US" b="1" dirty="0"/>
              <a:t>Validation set  </a:t>
            </a:r>
            <a:r>
              <a:rPr lang="en-US" dirty="0"/>
              <a:t>–  2153 parcels</a:t>
            </a:r>
          </a:p>
        </p:txBody>
      </p:sp>
    </p:spTree>
    <p:extLst>
      <p:ext uri="{BB962C8B-B14F-4D97-AF65-F5344CB8AC3E}">
        <p14:creationId xmlns:p14="http://schemas.microsoft.com/office/powerpoint/2010/main" val="2025553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14546"/>
            <a:ext cx="9144000" cy="6456284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04" y="4653136"/>
            <a:ext cx="1187239" cy="1512168"/>
          </a:xfrm>
        </p:spPr>
      </p:pic>
      <p:sp>
        <p:nvSpPr>
          <p:cNvPr id="7" name="Titre 2"/>
          <p:cNvSpPr txBox="1">
            <a:spLocks/>
          </p:cNvSpPr>
          <p:nvPr/>
        </p:nvSpPr>
        <p:spPr>
          <a:xfrm>
            <a:off x="323528" y="-27384"/>
            <a:ext cx="9289032" cy="9989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r-BE" sz="2800" dirty="0">
                <a:solidFill>
                  <a:schemeClr val="tx1"/>
                </a:solidFill>
              </a:rPr>
              <a:t>Sen2-Agri 10 m main </a:t>
            </a:r>
            <a:r>
              <a:rPr lang="fr-BE" sz="2800" dirty="0" err="1">
                <a:solidFill>
                  <a:schemeClr val="tx1"/>
                </a:solidFill>
              </a:rPr>
              <a:t>crop</a:t>
            </a:r>
            <a:r>
              <a:rPr lang="fr-BE" sz="2800" dirty="0">
                <a:solidFill>
                  <a:schemeClr val="tx1"/>
                </a:solidFill>
              </a:rPr>
              <a:t> types </a:t>
            </a:r>
            <a:r>
              <a:rPr lang="fr-BE" sz="2800" dirty="0" err="1">
                <a:solidFill>
                  <a:schemeClr val="tx1"/>
                </a:solidFill>
              </a:rPr>
              <a:t>map</a:t>
            </a:r>
            <a:r>
              <a:rPr lang="fr-BE" sz="2800" dirty="0">
                <a:solidFill>
                  <a:schemeClr val="tx1"/>
                </a:solidFill>
              </a:rPr>
              <a:t> for Ukraine </a:t>
            </a:r>
            <a:r>
              <a:rPr lang="fr-BE" sz="1200" dirty="0">
                <a:solidFill>
                  <a:schemeClr val="tx1"/>
                </a:solidFill>
              </a:rPr>
              <a:t>(July 2016)</a:t>
            </a:r>
            <a:endParaRPr lang="fr-BE" sz="2800" dirty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6185540"/>
            <a:ext cx="1621402" cy="62783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93394" y="5157192"/>
            <a:ext cx="23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Overall</a:t>
            </a:r>
            <a:r>
              <a:rPr lang="fr-BE" dirty="0"/>
              <a:t> </a:t>
            </a:r>
            <a:r>
              <a:rPr lang="fr-BE" dirty="0" err="1"/>
              <a:t>accuracy</a:t>
            </a:r>
            <a:r>
              <a:rPr lang="fr-BE" dirty="0"/>
              <a:t>  : 81 %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16018"/>
            <a:ext cx="4536504" cy="283531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01718" y="6280284"/>
            <a:ext cx="790678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2463" lvl="2" defTabSz="3798372">
              <a:buClr>
                <a:srgbClr val="4D4F53"/>
              </a:buClr>
              <a:defRPr/>
            </a:pPr>
            <a:r>
              <a:rPr lang="en-US" sz="1400" dirty="0">
                <a:latin typeface="Verdana"/>
              </a:rPr>
              <a:t>Winter wheat and sunflower quite interesting performances</a:t>
            </a:r>
          </a:p>
          <a:p>
            <a:pPr marL="552463" lvl="2" defTabSz="3798372">
              <a:buClr>
                <a:srgbClr val="4D4F53"/>
              </a:buClr>
              <a:defRPr/>
            </a:pPr>
            <a:r>
              <a:rPr lang="en-US" sz="1400" dirty="0">
                <a:latin typeface="Verdana"/>
              </a:rPr>
              <a:t>Winter barley accuracy required further investigation </a:t>
            </a:r>
            <a:r>
              <a:rPr lang="en-US" sz="1000" dirty="0">
                <a:latin typeface="Verdana"/>
              </a:rPr>
              <a:t>(</a:t>
            </a:r>
            <a:r>
              <a:rPr lang="en-US" sz="1000" dirty="0" err="1">
                <a:latin typeface="Verdana"/>
              </a:rPr>
              <a:t>nbr</a:t>
            </a:r>
            <a:r>
              <a:rPr lang="en-US" sz="1000" dirty="0">
                <a:latin typeface="Verdana"/>
              </a:rPr>
              <a:t> of samples, distribution )</a:t>
            </a:r>
            <a:endParaRPr lang="en-US" sz="140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665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67" b="17904"/>
          <a:stretch/>
        </p:blipFill>
        <p:spPr>
          <a:xfrm>
            <a:off x="323528" y="1124745"/>
            <a:ext cx="7534597" cy="5371306"/>
          </a:xfr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5" t="80023" r="2158" b="2362"/>
          <a:stretch/>
        </p:blipFill>
        <p:spPr>
          <a:xfrm>
            <a:off x="7859556" y="1268760"/>
            <a:ext cx="1278292" cy="864096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85" r="70661" b="871"/>
          <a:stretch/>
        </p:blipFill>
        <p:spPr>
          <a:xfrm>
            <a:off x="2051720" y="6453336"/>
            <a:ext cx="2714575" cy="513209"/>
          </a:xfrm>
          <a:prstGeom prst="rect">
            <a:avLst/>
          </a:prstGeom>
        </p:spPr>
      </p:pic>
      <p:pic>
        <p:nvPicPr>
          <p:cNvPr id="7" name="Espace réservé du conten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04" y="5024252"/>
            <a:ext cx="895867" cy="1141052"/>
          </a:xfrm>
          <a:prstGeom prst="rect">
            <a:avLst/>
          </a:prstGeo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23528" y="-27384"/>
            <a:ext cx="9289032" cy="9989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r-BE" sz="2800" dirty="0"/>
              <a:t>Sen2-Agri 10 m </a:t>
            </a:r>
            <a:r>
              <a:rPr lang="fr-BE" sz="2800" dirty="0" err="1"/>
              <a:t>products</a:t>
            </a:r>
            <a:r>
              <a:rPr lang="fr-BE" sz="2800" dirty="0"/>
              <a:t> : </a:t>
            </a:r>
            <a:r>
              <a:rPr lang="fr-BE" sz="2800" dirty="0" err="1"/>
              <a:t>field</a:t>
            </a:r>
            <a:r>
              <a:rPr lang="fr-BE" sz="2800" dirty="0"/>
              <a:t> </a:t>
            </a:r>
            <a:r>
              <a:rPr lang="fr-BE" sz="2800" dirty="0" err="1"/>
              <a:t>level</a:t>
            </a:r>
            <a:r>
              <a:rPr lang="fr-BE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2152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4" b="17947"/>
          <a:stretch/>
        </p:blipFill>
        <p:spPr>
          <a:xfrm>
            <a:off x="23664" y="1052736"/>
            <a:ext cx="7716688" cy="5529954"/>
          </a:xfr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9" t="80493"/>
          <a:stretch/>
        </p:blipFill>
        <p:spPr>
          <a:xfrm>
            <a:off x="7844680" y="1340768"/>
            <a:ext cx="1335832" cy="882874"/>
          </a:xfrm>
          <a:prstGeom prst="rect">
            <a:avLst/>
          </a:prstGeom>
        </p:spPr>
      </p:pic>
      <p:sp>
        <p:nvSpPr>
          <p:cNvPr id="6" name="Titre 2"/>
          <p:cNvSpPr txBox="1">
            <a:spLocks/>
          </p:cNvSpPr>
          <p:nvPr/>
        </p:nvSpPr>
        <p:spPr>
          <a:xfrm>
            <a:off x="323528" y="-27384"/>
            <a:ext cx="9289032" cy="9989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r-BE" sz="2800" dirty="0"/>
              <a:t>Sen2-Agri 10 m </a:t>
            </a:r>
            <a:r>
              <a:rPr lang="fr-BE" sz="2800" dirty="0" err="1"/>
              <a:t>products</a:t>
            </a:r>
            <a:r>
              <a:rPr lang="fr-BE" sz="2800" dirty="0"/>
              <a:t> : </a:t>
            </a:r>
            <a:r>
              <a:rPr lang="fr-BE" sz="2800" dirty="0" err="1"/>
              <a:t>field</a:t>
            </a:r>
            <a:r>
              <a:rPr lang="fr-BE" sz="2800" dirty="0"/>
              <a:t> </a:t>
            </a:r>
            <a:r>
              <a:rPr lang="fr-BE" sz="2800" dirty="0" err="1"/>
              <a:t>level</a:t>
            </a:r>
            <a:r>
              <a:rPr lang="fr-BE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6827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" y="1989977"/>
            <a:ext cx="9128772" cy="3743279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79512" y="0"/>
            <a:ext cx="822960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r-BE" sz="2700" i="1" dirty="0"/>
              <a:t>Phase 3  	</a:t>
            </a:r>
            <a:r>
              <a:rPr lang="fr-BE" sz="2900" dirty="0"/>
              <a:t>Sen2-Agri system </a:t>
            </a:r>
            <a:r>
              <a:rPr lang="fr-BE" sz="2900" dirty="0" err="1"/>
              <a:t>demonstration</a:t>
            </a:r>
            <a:endParaRPr lang="fr-BE" sz="2900" dirty="0"/>
          </a:p>
          <a:p>
            <a:pPr algn="l"/>
            <a:r>
              <a:rPr lang="fr-BE" sz="2900" dirty="0"/>
              <a:t>                          in Mali (</a:t>
            </a:r>
            <a:r>
              <a:rPr lang="fr-BE" sz="2800" dirty="0"/>
              <a:t>447 948 sq. km)</a:t>
            </a:r>
            <a:endParaRPr lang="fr-BE" sz="2900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3"/>
          <a:srcRect l="3905" t="32602" r="33045" b="6375"/>
          <a:stretch/>
        </p:blipFill>
        <p:spPr>
          <a:xfrm>
            <a:off x="107504" y="1556792"/>
            <a:ext cx="2514600" cy="1669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5517232"/>
            <a:ext cx="4886474" cy="124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700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" y="1232211"/>
            <a:ext cx="6254985" cy="3897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6832"/>
            <a:ext cx="6254985" cy="3897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36912"/>
            <a:ext cx="6138503" cy="382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42" y="3387897"/>
            <a:ext cx="6088906" cy="3794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itre 1"/>
          <p:cNvSpPr txBox="1">
            <a:spLocks/>
          </p:cNvSpPr>
          <p:nvPr/>
        </p:nvSpPr>
        <p:spPr>
          <a:xfrm>
            <a:off x="107504" y="90390"/>
            <a:ext cx="7848872" cy="9989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BE" sz="2800" dirty="0"/>
              <a:t>First </a:t>
            </a:r>
            <a:r>
              <a:rPr lang="fr-BE" sz="2800" dirty="0" err="1"/>
              <a:t>cloud</a:t>
            </a:r>
            <a:r>
              <a:rPr lang="fr-BE" sz="2800" dirty="0"/>
              <a:t> free composite </a:t>
            </a:r>
            <a:r>
              <a:rPr lang="fr-BE" sz="2800" dirty="0" err="1"/>
              <a:t>series</a:t>
            </a:r>
            <a:r>
              <a:rPr lang="fr-BE" sz="2800" dirty="0"/>
              <a:t> over Mali </a:t>
            </a:r>
          </a:p>
          <a:p>
            <a:r>
              <a:rPr lang="fr-BE" sz="2800" dirty="0" err="1"/>
              <a:t>at</a:t>
            </a:r>
            <a:r>
              <a:rPr lang="fr-BE" sz="2800" dirty="0"/>
              <a:t> 10m </a:t>
            </a:r>
            <a:r>
              <a:rPr lang="fr-BE" sz="2800" dirty="0" err="1"/>
              <a:t>resolution</a:t>
            </a:r>
            <a:r>
              <a:rPr lang="fr-BE" sz="2800" dirty="0"/>
              <a:t> </a:t>
            </a:r>
            <a:r>
              <a:rPr lang="fr-BE" sz="2800" dirty="0" err="1"/>
              <a:t>from</a:t>
            </a:r>
            <a:r>
              <a:rPr lang="fr-BE" sz="2800" dirty="0"/>
              <a:t> Sentinel-2 and </a:t>
            </a:r>
            <a:r>
              <a:rPr lang="fr-BE" sz="2800" dirty="0" err="1"/>
              <a:t>Landsat</a:t>
            </a:r>
            <a:r>
              <a:rPr lang="fr-BE" sz="2800" dirty="0"/>
              <a:t> 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435" y="1239198"/>
            <a:ext cx="1314629" cy="11816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94932" y="394154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July 2016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2137" y="4760477"/>
            <a:ext cx="135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August 2016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3371" y="5394741"/>
            <a:ext cx="17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September</a:t>
            </a:r>
            <a:r>
              <a:rPr lang="fr-BE" dirty="0"/>
              <a:t> 2016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30012" y="6163979"/>
            <a:ext cx="146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October</a:t>
            </a:r>
            <a:r>
              <a:rPr lang="fr-BE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6626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16632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fr-B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cropland</a:t>
            </a:r>
            <a:r>
              <a:rPr lang="fr-B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  <a:r>
              <a:rPr lang="fr-B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fr-B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10m </a:t>
            </a:r>
            <a:r>
              <a:rPr lang="fr-B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fr-B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Sentinel-2 and Landsat-8 over South of Mali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68760"/>
            <a:ext cx="6537541" cy="46805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32" b="9773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8264" y="4559729"/>
            <a:ext cx="2559649" cy="1959992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4"/>
          <p:cNvSpPr txBox="1"/>
          <p:nvPr/>
        </p:nvSpPr>
        <p:spPr>
          <a:xfrm>
            <a:off x="302931" y="499784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Overall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: 0,96</a:t>
            </a:r>
          </a:p>
        </p:txBody>
      </p:sp>
      <p:sp>
        <p:nvSpPr>
          <p:cNvPr id="7" name="ZoneTexte 9"/>
          <p:cNvSpPr txBox="1"/>
          <p:nvPr/>
        </p:nvSpPr>
        <p:spPr>
          <a:xfrm>
            <a:off x="323528" y="5373216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F-score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cropland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: 0,81</a:t>
            </a:r>
          </a:p>
        </p:txBody>
      </p:sp>
      <p:sp>
        <p:nvSpPr>
          <p:cNvPr id="8" name="ZoneTexte 12"/>
          <p:cNvSpPr txBox="1"/>
          <p:nvPr/>
        </p:nvSpPr>
        <p:spPr>
          <a:xfrm>
            <a:off x="203831" y="4678369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1st system validation:</a:t>
            </a:r>
          </a:p>
        </p:txBody>
      </p:sp>
    </p:spTree>
    <p:extLst>
      <p:ext uri="{BB962C8B-B14F-4D97-AF65-F5344CB8AC3E}">
        <p14:creationId xmlns:p14="http://schemas.microsoft.com/office/powerpoint/2010/main" val="72530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340768"/>
            <a:ext cx="6053798" cy="4386189"/>
          </a:xfrm>
          <a:prstGeom prst="rect">
            <a:avLst/>
          </a:prstGeom>
        </p:spPr>
      </p:pic>
      <p:sp>
        <p:nvSpPr>
          <p:cNvPr id="3" name="Titre 2"/>
          <p:cNvSpPr txBox="1">
            <a:spLocks/>
          </p:cNvSpPr>
          <p:nvPr/>
        </p:nvSpPr>
        <p:spPr>
          <a:xfrm>
            <a:off x="21298" y="116632"/>
            <a:ext cx="8229600" cy="99898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r-BE" dirty="0"/>
              <a:t>The </a:t>
            </a:r>
            <a:r>
              <a:rPr lang="fr-BE" dirty="0" err="1"/>
              <a:t>decametric</a:t>
            </a:r>
            <a:r>
              <a:rPr lang="fr-BE" dirty="0"/>
              <a:t> </a:t>
            </a:r>
            <a:r>
              <a:rPr lang="fr-BE" dirty="0" err="1"/>
              <a:t>resolution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a </a:t>
            </a:r>
            <a:r>
              <a:rPr lang="fr-BE" dirty="0" err="1"/>
              <a:t>game</a:t>
            </a:r>
            <a:r>
              <a:rPr lang="fr-BE" dirty="0"/>
              <a:t> changer for area estimation </a:t>
            </a:r>
          </a:p>
        </p:txBody>
      </p:sp>
    </p:spTree>
    <p:extLst>
      <p:ext uri="{BB962C8B-B14F-4D97-AF65-F5344CB8AC3E}">
        <p14:creationId xmlns:p14="http://schemas.microsoft.com/office/powerpoint/2010/main" val="3958221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5749887" y="2196693"/>
            <a:ext cx="3070585" cy="1757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179512" y="1311492"/>
            <a:ext cx="8640960" cy="1757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779" y="116632"/>
            <a:ext cx="8229600" cy="998984"/>
          </a:xfrm>
        </p:spPr>
        <p:txBody>
          <a:bodyPr>
            <a:normAutofit/>
          </a:bodyPr>
          <a:lstStyle/>
          <a:p>
            <a:pPr algn="l"/>
            <a:r>
              <a:rPr lang="fr-BE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Sentinel-2 for Agriculture system</a:t>
            </a:r>
            <a:br>
              <a:rPr lang="fr-BE" sz="2700" i="1" dirty="0"/>
            </a:br>
            <a:r>
              <a:rPr lang="fr-BE" sz="2700" i="1" dirty="0"/>
              <a:t>   </a:t>
            </a:r>
            <a:r>
              <a:rPr lang="fr-BE" sz="2400" dirty="0"/>
              <a:t>User-</a:t>
            </a:r>
            <a:r>
              <a:rPr lang="fr-BE" sz="2400" dirty="0" err="1"/>
              <a:t>driven</a:t>
            </a:r>
            <a:r>
              <a:rPr lang="fr-BE" sz="2400" dirty="0"/>
              <a:t> </a:t>
            </a:r>
            <a:r>
              <a:rPr lang="fr-BE" sz="2400" dirty="0" err="1"/>
              <a:t>approach</a:t>
            </a:r>
            <a:r>
              <a:rPr lang="fr-BE" sz="2400" dirty="0"/>
              <a:t> to </a:t>
            </a:r>
            <a:r>
              <a:rPr lang="fr-BE" sz="2400" dirty="0" err="1"/>
              <a:t>define</a:t>
            </a:r>
            <a:r>
              <a:rPr lang="fr-BE" sz="2400" dirty="0"/>
              <a:t> the </a:t>
            </a:r>
            <a:r>
              <a:rPr lang="fr-BE" sz="2400" dirty="0" err="1"/>
              <a:t>requirements</a:t>
            </a:r>
            <a:endParaRPr lang="fr-BE" sz="2800" dirty="0"/>
          </a:p>
        </p:txBody>
      </p:sp>
      <p:sp>
        <p:nvSpPr>
          <p:cNvPr id="20" name="ZoneTexte 84"/>
          <p:cNvSpPr txBox="1"/>
          <p:nvPr/>
        </p:nvSpPr>
        <p:spPr>
          <a:xfrm>
            <a:off x="467544" y="134063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Consortium</a:t>
            </a:r>
            <a:endParaRPr lang="fr-BE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928363" y="1311492"/>
            <a:ext cx="2357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Champion Users</a:t>
            </a:r>
            <a:endParaRPr lang="fr-BE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022524" y="6265437"/>
            <a:ext cx="30652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2400" dirty="0"/>
              <a:t>                                                </a:t>
            </a:r>
          </a:p>
        </p:txBody>
      </p:sp>
      <p:pic>
        <p:nvPicPr>
          <p:cNvPr id="44" name="Picture 3" descr="Macintosh HD:Users:bkoetz:Documents:ESA:esa logo:03_logo_dark_blue.eps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7012" y="1930434"/>
            <a:ext cx="1384047" cy="48776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ZoneTexte 44"/>
          <p:cNvSpPr txBox="1"/>
          <p:nvPr/>
        </p:nvSpPr>
        <p:spPr>
          <a:xfrm>
            <a:off x="3373438" y="1311492"/>
            <a:ext cx="169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latin typeface="Aharoni" panose="02010803020104030203" pitchFamily="2" charset="-79"/>
                <a:cs typeface="Aharoni" panose="02010803020104030203" pitchFamily="2" charset="-79"/>
              </a:rPr>
              <a:t>Support &amp;</a:t>
            </a:r>
          </a:p>
          <a:p>
            <a:r>
              <a:rPr lang="fr-BE" b="1" dirty="0">
                <a:latin typeface="Aharoni" panose="02010803020104030203" pitchFamily="2" charset="-79"/>
                <a:cs typeface="Aharoni" panose="02010803020104030203" pitchFamily="2" charset="-79"/>
              </a:rPr>
              <a:t>data provider</a:t>
            </a:r>
          </a:p>
        </p:txBody>
      </p:sp>
      <p:sp>
        <p:nvSpPr>
          <p:cNvPr id="10" name="Double flèche horizontale 9"/>
          <p:cNvSpPr/>
          <p:nvPr/>
        </p:nvSpPr>
        <p:spPr>
          <a:xfrm>
            <a:off x="2525840" y="2456781"/>
            <a:ext cx="3087327" cy="445636"/>
          </a:xfrm>
          <a:prstGeom prst="leftRightArrow">
            <a:avLst>
              <a:gd name="adj1" fmla="val 50000"/>
              <a:gd name="adj2" fmla="val 5368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Double flèche horizontale 45"/>
          <p:cNvSpPr/>
          <p:nvPr/>
        </p:nvSpPr>
        <p:spPr>
          <a:xfrm>
            <a:off x="2525840" y="1917551"/>
            <a:ext cx="681166" cy="349513"/>
          </a:xfrm>
          <a:prstGeom prst="left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7" name="Double flèche horizontale 46"/>
          <p:cNvSpPr/>
          <p:nvPr/>
        </p:nvSpPr>
        <p:spPr>
          <a:xfrm>
            <a:off x="4932002" y="1957823"/>
            <a:ext cx="681166" cy="349513"/>
          </a:xfrm>
          <a:prstGeom prst="left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728" y="2467712"/>
            <a:ext cx="792000" cy="350025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06" y="2296203"/>
            <a:ext cx="792000" cy="628741"/>
          </a:xfrm>
          <a:prstGeom prst="rect">
            <a:avLst/>
          </a:prstGeom>
        </p:spPr>
      </p:pic>
      <p:pic>
        <p:nvPicPr>
          <p:cNvPr id="55" name="Image 54" descr="C:\Users\pdefourny\Documents\Office\2010\Materiel\logo ucl eli geomatics.jpg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728" y="1819671"/>
            <a:ext cx="792000" cy="54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01" y="1805079"/>
            <a:ext cx="792000" cy="405741"/>
          </a:xfrm>
          <a:prstGeom prst="rect">
            <a:avLst/>
          </a:prstGeom>
        </p:spPr>
      </p:pic>
      <p:sp>
        <p:nvSpPr>
          <p:cNvPr id="57" name="ZoneTexte 56"/>
          <p:cNvSpPr txBox="1"/>
          <p:nvPr/>
        </p:nvSpPr>
        <p:spPr>
          <a:xfrm>
            <a:off x="161288" y="3879130"/>
            <a:ext cx="304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Survey filed up by 42 institutions</a:t>
            </a:r>
            <a:endParaRPr lang="fr-FR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"/>
          <a:stretch/>
        </p:blipFill>
        <p:spPr bwMode="auto">
          <a:xfrm>
            <a:off x="157052" y="4214249"/>
            <a:ext cx="2878137" cy="191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179512" y="3212976"/>
            <a:ext cx="5433654" cy="74118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92075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Gill Sans" charset="0"/>
              <a:buNone/>
              <a:defRPr/>
            </a:pPr>
            <a:r>
              <a:rPr lang="en-US" sz="1700" b="1" kern="0" dirty="0">
                <a:solidFill>
                  <a:schemeClr val="bg1"/>
                </a:solidFill>
                <a:latin typeface="Arial"/>
              </a:rPr>
              <a:t>1</a:t>
            </a:r>
            <a:r>
              <a:rPr lang="en-US" sz="1700" b="1" kern="0" baseline="30000" dirty="0">
                <a:solidFill>
                  <a:schemeClr val="bg1"/>
                </a:solidFill>
                <a:latin typeface="Arial"/>
              </a:rPr>
              <a:t>st</a:t>
            </a:r>
            <a:r>
              <a:rPr lang="en-US" sz="1700" b="1" kern="0" dirty="0">
                <a:solidFill>
                  <a:schemeClr val="bg1"/>
                </a:solidFill>
                <a:latin typeface="Arial"/>
              </a:rPr>
              <a:t> User Consultation organized by ESA in 2012</a:t>
            </a:r>
          </a:p>
          <a:p>
            <a:pPr marL="92075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Gill Sans" charset="0"/>
              <a:buNone/>
              <a:defRPr/>
            </a:pPr>
            <a:r>
              <a:rPr lang="en-US" sz="1700" b="1" kern="0" dirty="0">
                <a:solidFill>
                  <a:schemeClr val="bg1"/>
                </a:solidFill>
                <a:latin typeface="Arial"/>
              </a:rPr>
              <a:t>2</a:t>
            </a:r>
            <a:r>
              <a:rPr lang="en-US" sz="1700" b="1" kern="0" baseline="30000" dirty="0">
                <a:solidFill>
                  <a:schemeClr val="bg1"/>
                </a:solidFill>
                <a:latin typeface="Arial"/>
              </a:rPr>
              <a:t>nd</a:t>
            </a:r>
            <a:r>
              <a:rPr lang="en-US" sz="1700" b="1" kern="0" dirty="0">
                <a:solidFill>
                  <a:schemeClr val="bg1"/>
                </a:solidFill>
                <a:latin typeface="Arial"/>
              </a:rPr>
              <a:t> User Consultation through surveys in 2014</a:t>
            </a:r>
          </a:p>
          <a:p>
            <a:pPr>
              <a:buClr>
                <a:srgbClr val="0070C0"/>
              </a:buClr>
              <a:buSzPct val="100000"/>
              <a:defRPr/>
            </a:pPr>
            <a:endParaRPr lang="fr-BE" sz="17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lvl="1" indent="0" algn="ctr"/>
            <a:endParaRPr lang="fr-BE" sz="1700" dirty="0"/>
          </a:p>
          <a:p>
            <a:pPr marL="0" lvl="1" indent="0" algn="ctr"/>
            <a:endParaRPr lang="fr-BE" sz="1700" dirty="0"/>
          </a:p>
          <a:p>
            <a:pPr algn="ctr" eaLnBrk="1" hangingPunct="1"/>
            <a:endParaRPr lang="fr-BE" altLang="fr-FR" sz="1700" dirty="0">
              <a:solidFill>
                <a:srgbClr val="000000"/>
              </a:solidFill>
              <a:latin typeface="Gill Sans"/>
              <a:cs typeface="ヒラギノ角ゴ ProN W3"/>
              <a:sym typeface="Gill Sans"/>
            </a:endParaRP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279" y="1600645"/>
            <a:ext cx="2736304" cy="215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134047" y="6059365"/>
            <a:ext cx="5686425" cy="7253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92075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Gill Sans" charset="0"/>
              <a:buNone/>
              <a:defRPr/>
            </a:pPr>
            <a:r>
              <a:rPr lang="en-US" sz="1700" b="1" kern="0" dirty="0">
                <a:solidFill>
                  <a:schemeClr val="bg1"/>
                </a:solidFill>
                <a:latin typeface="Arial"/>
              </a:rPr>
              <a:t>1</a:t>
            </a:r>
            <a:r>
              <a:rPr lang="en-US" sz="1700" b="1" kern="0" baseline="30000" dirty="0">
                <a:solidFill>
                  <a:schemeClr val="bg1"/>
                </a:solidFill>
                <a:latin typeface="Arial"/>
              </a:rPr>
              <a:t>st</a:t>
            </a:r>
            <a:r>
              <a:rPr lang="en-US" sz="1700" b="1" kern="0" dirty="0">
                <a:solidFill>
                  <a:schemeClr val="bg1"/>
                </a:solidFill>
                <a:latin typeface="Arial"/>
              </a:rPr>
              <a:t> Sen2-Agri Users Workshop</a:t>
            </a:r>
            <a:r>
              <a:rPr lang="en-US" sz="2000" b="1" kern="0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sz="1600" b="1" kern="0" dirty="0">
                <a:solidFill>
                  <a:schemeClr val="bg1"/>
                </a:solidFill>
                <a:latin typeface="Arial"/>
              </a:rPr>
              <a:t>– FAO May 2014</a:t>
            </a:r>
            <a:endParaRPr lang="fr-BE" sz="16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92075">
              <a:spcAft>
                <a:spcPts val="600"/>
              </a:spcAft>
              <a:buClr>
                <a:srgbClr val="0070C0"/>
              </a:buClr>
              <a:buSzPct val="100000"/>
              <a:defRPr/>
            </a:pPr>
            <a:r>
              <a:rPr lang="en-US" sz="1700" b="1" kern="0" dirty="0">
                <a:solidFill>
                  <a:schemeClr val="bg1"/>
                </a:solidFill>
                <a:latin typeface="Arial"/>
              </a:rPr>
              <a:t>2</a:t>
            </a:r>
            <a:r>
              <a:rPr lang="en-US" sz="1700" b="1" kern="0" baseline="30000" dirty="0">
                <a:solidFill>
                  <a:schemeClr val="bg1"/>
                </a:solidFill>
                <a:latin typeface="Arial"/>
              </a:rPr>
              <a:t>nd</a:t>
            </a:r>
            <a:r>
              <a:rPr lang="en-US" sz="1700" b="1" kern="0" dirty="0">
                <a:solidFill>
                  <a:schemeClr val="bg1"/>
                </a:solidFill>
                <a:latin typeface="Arial"/>
              </a:rPr>
              <a:t> Sen2-Agri Users Workshop </a:t>
            </a:r>
            <a:r>
              <a:rPr lang="en-US" sz="1600" b="1" kern="0" dirty="0">
                <a:solidFill>
                  <a:schemeClr val="bg1"/>
                </a:solidFill>
                <a:latin typeface="Arial"/>
              </a:rPr>
              <a:t>– EU Nov. 2015</a:t>
            </a:r>
            <a:endParaRPr lang="fr-BE" sz="24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lvl="1" indent="0" algn="ctr"/>
            <a:endParaRPr lang="fr-BE" sz="1700" dirty="0"/>
          </a:p>
          <a:p>
            <a:pPr marL="0" lvl="1" indent="0" algn="ctr"/>
            <a:endParaRPr lang="fr-BE" sz="1700" dirty="0"/>
          </a:p>
          <a:p>
            <a:pPr algn="ctr" eaLnBrk="1" hangingPunct="1"/>
            <a:endParaRPr lang="fr-BE" altLang="fr-FR" sz="1700" dirty="0">
              <a:solidFill>
                <a:srgbClr val="000000"/>
              </a:solidFill>
              <a:latin typeface="Gill Sans"/>
              <a:cs typeface="ヒラギノ角ゴ ProN W3"/>
              <a:sym typeface="Gill San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20439" r="5121" b="14762"/>
          <a:stretch/>
        </p:blipFill>
        <p:spPr>
          <a:xfrm>
            <a:off x="3152775" y="4143878"/>
            <a:ext cx="5667697" cy="18820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2" b="26901"/>
          <a:stretch/>
        </p:blipFill>
        <p:spPr>
          <a:xfrm>
            <a:off x="3152775" y="4077072"/>
            <a:ext cx="5667697" cy="193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1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0" y="1268760"/>
            <a:ext cx="8964488" cy="4525963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BE" sz="2100" b="1" dirty="0" err="1"/>
              <a:t>Decametric</a:t>
            </a:r>
            <a:r>
              <a:rPr lang="fr-BE" sz="2100" b="1" dirty="0"/>
              <a:t> time </a:t>
            </a:r>
            <a:r>
              <a:rPr lang="fr-BE" sz="2100" b="1" dirty="0" err="1"/>
              <a:t>series</a:t>
            </a:r>
            <a:r>
              <a:rPr lang="fr-BE" sz="2100" b="1" dirty="0"/>
              <a:t> </a:t>
            </a:r>
            <a:r>
              <a:rPr lang="fr-BE" sz="2100" b="1" dirty="0" err="1"/>
              <a:t>availability</a:t>
            </a:r>
            <a:r>
              <a:rPr lang="fr-BE" sz="2100" b="1" dirty="0"/>
              <a:t> </a:t>
            </a:r>
            <a:r>
              <a:rPr lang="fr-BE" sz="2100" dirty="0" err="1"/>
              <a:t>allows</a:t>
            </a:r>
            <a:r>
              <a:rPr lang="fr-BE" sz="2100" dirty="0"/>
              <a:t> to </a:t>
            </a:r>
            <a:r>
              <a:rPr lang="fr-BE" sz="2100" dirty="0" err="1"/>
              <a:t>proceed</a:t>
            </a:r>
            <a:r>
              <a:rPr lang="fr-BE" sz="2100" dirty="0"/>
              <a:t> to full </a:t>
            </a:r>
            <a:r>
              <a:rPr lang="fr-BE" sz="2100" dirty="0" err="1"/>
              <a:t>scale</a:t>
            </a:r>
            <a:r>
              <a:rPr lang="fr-BE" sz="2100" dirty="0"/>
              <a:t> </a:t>
            </a:r>
            <a:r>
              <a:rPr lang="fr-BE" sz="2100" dirty="0" err="1"/>
              <a:t>experiment</a:t>
            </a:r>
            <a:r>
              <a:rPr lang="fr-BE" sz="2100" dirty="0"/>
              <a:t> on </a:t>
            </a:r>
            <a:r>
              <a:rPr lang="fr-BE" sz="2100" dirty="0" err="1"/>
              <a:t>annual</a:t>
            </a:r>
            <a:r>
              <a:rPr lang="fr-BE" sz="2100" dirty="0"/>
              <a:t> basis – Sentinel-2b </a:t>
            </a:r>
            <a:r>
              <a:rPr lang="fr-BE" sz="2100" dirty="0" err="1"/>
              <a:t>still</a:t>
            </a:r>
            <a:r>
              <a:rPr lang="fr-BE" sz="2100" dirty="0"/>
              <a:t> </a:t>
            </a:r>
            <a:r>
              <a:rPr lang="fr-BE" sz="2100" dirty="0" err="1"/>
              <a:t>much</a:t>
            </a:r>
            <a:r>
              <a:rPr lang="fr-BE" sz="2100" dirty="0"/>
              <a:t> </a:t>
            </a:r>
            <a:r>
              <a:rPr lang="fr-BE" sz="2100" dirty="0" err="1"/>
              <a:t>needed</a:t>
            </a:r>
            <a:r>
              <a:rPr lang="fr-BE" sz="2100" dirty="0"/>
              <a:t> and Sentinel-1 </a:t>
            </a:r>
            <a:r>
              <a:rPr lang="fr-BE" sz="2100" dirty="0" err="1"/>
              <a:t>integration</a:t>
            </a:r>
            <a:r>
              <a:rPr lang="fr-BE" sz="2100" dirty="0"/>
              <a:t> </a:t>
            </a:r>
            <a:r>
              <a:rPr lang="fr-BE" sz="2100" dirty="0" err="1"/>
              <a:t>would</a:t>
            </a:r>
            <a:r>
              <a:rPr lang="fr-BE" sz="2100" dirty="0"/>
              <a:t> </a:t>
            </a:r>
            <a:r>
              <a:rPr lang="fr-BE" sz="2100" dirty="0" err="1"/>
              <a:t>much</a:t>
            </a:r>
            <a:r>
              <a:rPr lang="fr-BE" sz="2100" dirty="0"/>
              <a:t> </a:t>
            </a:r>
            <a:r>
              <a:rPr lang="fr-BE" sz="2100" dirty="0" err="1"/>
              <a:t>enhance</a:t>
            </a:r>
            <a:r>
              <a:rPr lang="fr-BE" sz="2100" dirty="0"/>
              <a:t> the </a:t>
            </a:r>
            <a:r>
              <a:rPr lang="fr-BE" sz="2100" dirty="0" err="1"/>
              <a:t>robustness</a:t>
            </a:r>
            <a:endParaRPr lang="fr-BE" sz="2100" b="1" dirty="0"/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BE" sz="2100" b="1" dirty="0" err="1"/>
              <a:t>Nationwide</a:t>
            </a:r>
            <a:r>
              <a:rPr lang="fr-BE" sz="2100" b="1" dirty="0"/>
              <a:t> </a:t>
            </a:r>
            <a:r>
              <a:rPr lang="fr-BE" sz="2100" b="1" dirty="0" err="1"/>
              <a:t>operation</a:t>
            </a:r>
            <a:r>
              <a:rPr lang="fr-BE" sz="2100" b="1" dirty="0"/>
              <a:t> </a:t>
            </a:r>
            <a:r>
              <a:rPr lang="fr-BE" sz="2100" b="1" dirty="0" err="1"/>
              <a:t>is</a:t>
            </a:r>
            <a:r>
              <a:rPr lang="fr-BE" sz="2100" b="1" dirty="0"/>
              <a:t> </a:t>
            </a:r>
            <a:r>
              <a:rPr lang="fr-BE" sz="2100" b="1" dirty="0" err="1"/>
              <a:t>challenging</a:t>
            </a:r>
            <a:r>
              <a:rPr lang="fr-BE" sz="2100" b="1" dirty="0"/>
              <a:t> </a:t>
            </a:r>
            <a:r>
              <a:rPr lang="fr-BE" sz="2100" dirty="0"/>
              <a:t>for the </a:t>
            </a:r>
            <a:r>
              <a:rPr lang="fr-BE" sz="2100" dirty="0" err="1"/>
              <a:t>processing</a:t>
            </a:r>
            <a:r>
              <a:rPr lang="fr-BE" sz="2100" dirty="0"/>
              <a:t> but </a:t>
            </a:r>
            <a:r>
              <a:rPr lang="fr-BE" sz="2100" dirty="0" err="1"/>
              <a:t>even</a:t>
            </a:r>
            <a:r>
              <a:rPr lang="fr-BE" sz="2100" dirty="0"/>
              <a:t> more for the </a:t>
            </a:r>
            <a:r>
              <a:rPr lang="fr-BE" sz="2100" b="1" dirty="0"/>
              <a:t>in situ data collection in a </a:t>
            </a:r>
            <a:r>
              <a:rPr lang="fr-BE" sz="2100" b="1" dirty="0" err="1"/>
              <a:t>quality</a:t>
            </a:r>
            <a:r>
              <a:rPr lang="fr-BE" sz="2100" b="1" dirty="0"/>
              <a:t> control and </a:t>
            </a:r>
            <a:r>
              <a:rPr lang="fr-BE" sz="2100" b="1" dirty="0" err="1"/>
              <a:t>timely</a:t>
            </a:r>
            <a:r>
              <a:rPr lang="fr-BE" sz="2100" b="1" dirty="0"/>
              <a:t> </a:t>
            </a:r>
            <a:r>
              <a:rPr lang="fr-BE" sz="2100" b="1" dirty="0" err="1"/>
              <a:t>manner</a:t>
            </a:r>
            <a:r>
              <a:rPr lang="fr-BE" sz="2100" b="1" dirty="0"/>
              <a:t> </a:t>
            </a:r>
            <a:r>
              <a:rPr lang="fr-BE" sz="2100" dirty="0"/>
              <a:t>(</a:t>
            </a:r>
            <a:r>
              <a:rPr lang="fr-BE" sz="2100" dirty="0" err="1"/>
              <a:t>logistics</a:t>
            </a:r>
            <a:r>
              <a:rPr lang="fr-BE" sz="2100" dirty="0"/>
              <a:t> </a:t>
            </a:r>
            <a:r>
              <a:rPr lang="fr-BE" sz="2100" dirty="0" err="1"/>
              <a:t>matter</a:t>
            </a:r>
            <a:r>
              <a:rPr lang="fr-BE" sz="2100" dirty="0"/>
              <a:t> a lot + </a:t>
            </a:r>
            <a:r>
              <a:rPr lang="fr-BE" sz="2100" dirty="0" err="1"/>
              <a:t>flooding</a:t>
            </a:r>
            <a:r>
              <a:rPr lang="fr-BE" sz="2100" dirty="0"/>
              <a:t> in </a:t>
            </a:r>
            <a:r>
              <a:rPr lang="fr-BE" sz="2100" dirty="0" err="1"/>
              <a:t>Sudan</a:t>
            </a:r>
            <a:r>
              <a:rPr lang="fr-BE" sz="2100" dirty="0"/>
              <a:t>, </a:t>
            </a:r>
            <a:r>
              <a:rPr lang="fr-BE" sz="2100" dirty="0" err="1"/>
              <a:t>unrest</a:t>
            </a:r>
            <a:r>
              <a:rPr lang="fr-BE" sz="2100" dirty="0"/>
              <a:t> in Madagascar, etc.)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BE" sz="2100" b="1" dirty="0" err="1"/>
              <a:t>Turn</a:t>
            </a:r>
            <a:r>
              <a:rPr lang="fr-BE" sz="2100" b="1" dirty="0"/>
              <a:t>-key system </a:t>
            </a:r>
            <a:r>
              <a:rPr lang="fr-BE" sz="2100" b="1" dirty="0" err="1"/>
              <a:t>like</a:t>
            </a:r>
            <a:r>
              <a:rPr lang="fr-BE" sz="2100" b="1" dirty="0"/>
              <a:t> Sen2Agri system </a:t>
            </a:r>
            <a:r>
              <a:rPr lang="fr-BE" sz="2100" b="1" dirty="0" err="1"/>
              <a:t>should</a:t>
            </a:r>
            <a:r>
              <a:rPr lang="fr-BE" sz="2100" b="1" dirty="0"/>
              <a:t> </a:t>
            </a:r>
            <a:r>
              <a:rPr lang="fr-BE" sz="2100" b="1" dirty="0" err="1"/>
              <a:t>actually</a:t>
            </a:r>
            <a:r>
              <a:rPr lang="fr-BE" sz="2100" b="1" dirty="0"/>
              <a:t> </a:t>
            </a:r>
            <a:r>
              <a:rPr lang="fr-BE" sz="2100" b="1" dirty="0" err="1"/>
              <a:t>be</a:t>
            </a:r>
            <a:r>
              <a:rPr lang="fr-BE" sz="2100" b="1" dirty="0"/>
              <a:t> able to </a:t>
            </a:r>
            <a:r>
              <a:rPr lang="fr-BE" sz="2100" b="1" dirty="0" err="1"/>
              <a:t>evolve</a:t>
            </a:r>
            <a:r>
              <a:rPr lang="fr-BE" sz="2100" b="1" dirty="0"/>
              <a:t> </a:t>
            </a:r>
            <a:r>
              <a:rPr lang="fr-BE" sz="2100" dirty="0" err="1"/>
              <a:t>based</a:t>
            </a:r>
            <a:r>
              <a:rPr lang="fr-BE" sz="2100" dirty="0"/>
              <a:t> on </a:t>
            </a:r>
            <a:r>
              <a:rPr lang="fr-BE" sz="2100" dirty="0" err="1"/>
              <a:t>capitalization</a:t>
            </a:r>
            <a:r>
              <a:rPr lang="fr-BE" sz="2100" dirty="0"/>
              <a:t> of full </a:t>
            </a:r>
            <a:r>
              <a:rPr lang="fr-BE" sz="2100" dirty="0" err="1"/>
              <a:t>scale</a:t>
            </a:r>
            <a:r>
              <a:rPr lang="fr-BE" sz="2100" dirty="0"/>
              <a:t> </a:t>
            </a:r>
            <a:r>
              <a:rPr lang="fr-BE" sz="2100" dirty="0" err="1"/>
              <a:t>experiences</a:t>
            </a:r>
            <a:endParaRPr lang="fr-BE" sz="2100" dirty="0"/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BE" sz="2100" b="1" dirty="0" err="1"/>
              <a:t>Partnerships</a:t>
            </a:r>
            <a:r>
              <a:rPr lang="fr-BE" sz="2100" b="1" dirty="0"/>
              <a:t> </a:t>
            </a:r>
            <a:r>
              <a:rPr lang="fr-BE" sz="2100" b="1" dirty="0" err="1"/>
              <a:t>with</a:t>
            </a:r>
            <a:r>
              <a:rPr lang="fr-BE" sz="2100" b="1" dirty="0"/>
              <a:t> national </a:t>
            </a:r>
            <a:r>
              <a:rPr lang="fr-BE" sz="2100" b="1" dirty="0" err="1"/>
              <a:t>stakeholders</a:t>
            </a:r>
            <a:r>
              <a:rPr lang="fr-BE" sz="2100" b="1" dirty="0"/>
              <a:t> </a:t>
            </a:r>
            <a:r>
              <a:rPr lang="fr-BE" sz="2100" b="1" dirty="0" err="1"/>
              <a:t>is</a:t>
            </a:r>
            <a:r>
              <a:rPr lang="fr-BE" sz="2100" b="1" dirty="0"/>
              <a:t> key </a:t>
            </a:r>
            <a:r>
              <a:rPr lang="fr-BE" sz="2100" dirty="0"/>
              <a:t>to </a:t>
            </a:r>
            <a:r>
              <a:rPr lang="fr-BE" sz="2100" dirty="0" err="1"/>
              <a:t>insure</a:t>
            </a:r>
            <a:r>
              <a:rPr lang="fr-BE" sz="2100" dirty="0"/>
              <a:t> </a:t>
            </a:r>
            <a:r>
              <a:rPr lang="fr-BE" sz="2100" dirty="0" err="1"/>
              <a:t>outcome</a:t>
            </a:r>
            <a:r>
              <a:rPr lang="fr-BE" sz="2100" dirty="0"/>
              <a:t> relevance, </a:t>
            </a:r>
            <a:r>
              <a:rPr lang="fr-BE" sz="2100" dirty="0" err="1"/>
              <a:t>ownership</a:t>
            </a:r>
            <a:r>
              <a:rPr lang="fr-BE" sz="2100" dirty="0"/>
              <a:t> and the « last mile » – joint multi-</a:t>
            </a:r>
            <a:r>
              <a:rPr lang="fr-BE" sz="2100" dirty="0" err="1"/>
              <a:t>year</a:t>
            </a:r>
            <a:r>
              <a:rPr lang="fr-BE" sz="2100" dirty="0"/>
              <a:t> </a:t>
            </a:r>
            <a:r>
              <a:rPr lang="fr-BE" sz="2100" dirty="0" err="1"/>
              <a:t>experience</a:t>
            </a:r>
            <a:r>
              <a:rPr lang="fr-BE" sz="2100" dirty="0"/>
              <a:t> </a:t>
            </a:r>
            <a:r>
              <a:rPr lang="fr-BE" sz="2100" dirty="0" err="1"/>
              <a:t>needed</a:t>
            </a:r>
            <a:r>
              <a:rPr lang="fr-BE" sz="2100" dirty="0"/>
              <a:t> !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BE" sz="2100" b="1" dirty="0" err="1"/>
              <a:t>Very</a:t>
            </a:r>
            <a:r>
              <a:rPr lang="fr-BE" sz="2100" b="1" dirty="0"/>
              <a:t> </a:t>
            </a:r>
            <a:r>
              <a:rPr lang="fr-BE" sz="2100" b="1" dirty="0" err="1"/>
              <a:t>fast</a:t>
            </a:r>
            <a:r>
              <a:rPr lang="fr-BE" sz="2100" b="1" dirty="0"/>
              <a:t> </a:t>
            </a:r>
            <a:r>
              <a:rPr lang="fr-BE" sz="2100" b="1" dirty="0" err="1"/>
              <a:t>learning</a:t>
            </a:r>
            <a:r>
              <a:rPr lang="fr-BE" sz="2100" b="1" dirty="0"/>
              <a:t> </a:t>
            </a:r>
            <a:r>
              <a:rPr lang="fr-BE" sz="2100" b="1" dirty="0" err="1"/>
              <a:t>curve</a:t>
            </a:r>
            <a:r>
              <a:rPr lang="fr-BE" sz="2100" b="1" dirty="0"/>
              <a:t> </a:t>
            </a:r>
            <a:r>
              <a:rPr lang="fr-BE" sz="2100" b="1" dirty="0" err="1"/>
              <a:t>thanks</a:t>
            </a:r>
            <a:r>
              <a:rPr lang="fr-BE" sz="2100" b="1" dirty="0"/>
              <a:t> to standardisation of full </a:t>
            </a:r>
            <a:r>
              <a:rPr lang="fr-BE" sz="2100" b="1" dirty="0" err="1"/>
              <a:t>scale</a:t>
            </a:r>
            <a:r>
              <a:rPr lang="fr-BE" sz="2100" b="1" dirty="0"/>
              <a:t> </a:t>
            </a:r>
            <a:r>
              <a:rPr lang="fr-BE" sz="2100" b="1" dirty="0" err="1"/>
              <a:t>experiments</a:t>
            </a:r>
            <a:r>
              <a:rPr lang="fr-BE" sz="2100" b="1" dirty="0"/>
              <a:t> </a:t>
            </a:r>
            <a:r>
              <a:rPr lang="fr-BE" sz="2100" dirty="0"/>
              <a:t>for </a:t>
            </a:r>
            <a:r>
              <a:rPr lang="fr-BE" sz="2100" dirty="0" err="1"/>
              <a:t>different</a:t>
            </a:r>
            <a:r>
              <a:rPr lang="fr-BE" sz="2100" dirty="0"/>
              <a:t> countries 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endParaRPr lang="fr-BE" sz="21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1298" y="116632"/>
            <a:ext cx="8229600" cy="998984"/>
          </a:xfrm>
        </p:spPr>
        <p:txBody>
          <a:bodyPr>
            <a:normAutofit fontScale="90000"/>
          </a:bodyPr>
          <a:lstStyle/>
          <a:p>
            <a:r>
              <a:rPr lang="fr-BE" dirty="0" err="1"/>
              <a:t>Early</a:t>
            </a:r>
            <a:r>
              <a:rPr lang="fr-BE" dirty="0"/>
              <a:t> </a:t>
            </a:r>
            <a:r>
              <a:rPr lang="fr-BE" dirty="0" err="1"/>
              <a:t>lessons</a:t>
            </a:r>
            <a:r>
              <a:rPr lang="fr-BE" dirty="0"/>
              <a:t> </a:t>
            </a:r>
            <a:r>
              <a:rPr lang="fr-BE" dirty="0" err="1"/>
              <a:t>learnt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national </a:t>
            </a:r>
            <a:r>
              <a:rPr lang="fr-BE" dirty="0" err="1"/>
              <a:t>demonstration</a:t>
            </a:r>
            <a:br>
              <a:rPr lang="fr-BE" dirty="0"/>
            </a:br>
            <a:r>
              <a:rPr lang="fr-BE" dirty="0"/>
              <a:t>of </a:t>
            </a:r>
            <a:r>
              <a:rPr lang="fr-BE" dirty="0" err="1"/>
              <a:t>decametric</a:t>
            </a:r>
            <a:r>
              <a:rPr lang="fr-BE" dirty="0"/>
              <a:t> land </a:t>
            </a:r>
            <a:r>
              <a:rPr lang="fr-BE" dirty="0" err="1"/>
              <a:t>mapping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73526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E64E1-B4DD-4569-A20D-93BAC907E7EA}" type="slidenum">
              <a:rPr kumimoji="0" lang="en-GB" alt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altLang="fr-FR" sz="18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235825" y="333375"/>
            <a:ext cx="16160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35"/>
          <p:cNvCxnSpPr/>
          <p:nvPr/>
        </p:nvCxnSpPr>
        <p:spPr>
          <a:xfrm>
            <a:off x="166688" y="6513513"/>
            <a:ext cx="10040937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46" name="Group 62"/>
          <p:cNvGrpSpPr>
            <a:grpSpLocks/>
          </p:cNvGrpSpPr>
          <p:nvPr/>
        </p:nvGrpSpPr>
        <p:grpSpPr bwMode="auto">
          <a:xfrm>
            <a:off x="173038" y="6594475"/>
            <a:ext cx="7767637" cy="149225"/>
            <a:chOff x="172269" y="6621494"/>
            <a:chExt cx="6826666" cy="111519"/>
          </a:xfrm>
        </p:grpSpPr>
        <p:pic>
          <p:nvPicPr>
            <p:cNvPr id="10261" name="Picture 63" descr="a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2" name="Picture 64" descr="b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3" name="Picture 65" descr="c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66" descr="ch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5" name="Picture 67" descr="cz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6" name="Picture 68" descr="d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7" name="Picture 69" descr="dk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8" name="Picture 70" descr="e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9" name="Picture 71" descr="es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0" name="Picture 72" descr="fi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1" name="Picture 73" descr="fr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2" name="Picture 74" descr="gr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3" name="Picture 75" descr="hu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4" name="Picture 76" descr="ie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5" name="Picture 77" descr="it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6" name="Picture 78" descr="lu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7" name="Picture 79" descr="nl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8" name="Picture 80" descr="no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9" name="Picture 81" descr="pl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0" name="Picture 82" descr="p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1" name="Picture 83" descr="ro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2" name="Picture 84" descr="se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3" name="Picture 85" descr="uk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4" name="Picture 86" descr="si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7" name="Picture 18" descr="_UN_EN_F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373688"/>
            <a:ext cx="15287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1" descr="Logo_master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69" y="5745163"/>
            <a:ext cx="642938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22" descr="logo geomatics ucl"/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12" y="4927000"/>
            <a:ext cx="7762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23" descr="MPIM_logo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157788"/>
            <a:ext cx="159226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24"/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157788"/>
            <a:ext cx="1716087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7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6"/>
          <a:stretch>
            <a:fillRect/>
          </a:stretch>
        </p:blipFill>
        <p:spPr bwMode="auto">
          <a:xfrm>
            <a:off x="2364408" y="5648325"/>
            <a:ext cx="11366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Image 13" descr="Description : logo"/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6021388"/>
            <a:ext cx="1722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Image 1"/>
          <p:cNvPicPr>
            <a:picLocks noChangeAspect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941888"/>
            <a:ext cx="12874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Image 2"/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0" t="10010" r="13235" b="15646"/>
          <a:stretch>
            <a:fillRect/>
          </a:stretch>
        </p:blipFill>
        <p:spPr bwMode="auto">
          <a:xfrm>
            <a:off x="341003" y="5653881"/>
            <a:ext cx="6429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Image 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876925"/>
            <a:ext cx="7127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ZoneTexte 44"/>
          <p:cNvSpPr txBox="1"/>
          <p:nvPr/>
        </p:nvSpPr>
        <p:spPr>
          <a:xfrm>
            <a:off x="30163" y="188913"/>
            <a:ext cx="7272337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+mn-cs"/>
              </a:rPr>
              <a:t>ESA Climate Change Initiative - </a:t>
            </a:r>
            <a:r>
              <a:rPr kumimoji="0" lang="en-US" sz="2000" b="1" i="0" u="none" strike="noStrike" kern="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Land Cover component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sm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sm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small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+mn-lt"/>
                <a:cs typeface="+mn-cs"/>
              </a:rPr>
              <a:t>A consistent 1992 - 2015 global land cover time series at 300 thanks to a state-of-the-art reprocessing of multi-mission archives</a:t>
            </a:r>
            <a:endParaRPr kumimoji="0" lang="en-US" sz="2000" b="1" i="0" u="none" strike="noStrike" kern="0" cap="sm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7" name="Rectangle 10"/>
          <p:cNvSpPr txBox="1">
            <a:spLocks noChangeArrowheads="1"/>
          </p:cNvSpPr>
          <p:nvPr/>
        </p:nvSpPr>
        <p:spPr bwMode="auto">
          <a:xfrm>
            <a:off x="106363" y="2636838"/>
            <a:ext cx="73596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Defourny P. (1),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Brockmann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C. (3),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Lamarche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C. (1), Bontemps S. (1),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Achard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F. (2), Boettcher M. (3), De Maet T. (1),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Gamba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P. (4),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Hagemann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S. (5), Hartley A. (6) , Hoffman L., (11),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Georgievski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G.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(5),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Kirches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G. (3),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Lisini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G. (4),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MacBean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N. (7),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Mallick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K. (11),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Mayaux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P. (2), Moreau I. (1),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Pathe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C. (8),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Peylin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P. (7),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Radoux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J. (1),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Ramoino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F. (10), Riedel T. (8), Santoro M. (9),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Schmullius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C. (8),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Smollich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S. (4), Van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Bogaert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E. (1),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Vittek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M.(1),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Wegmüller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U. (9),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Zuehlke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M. (3),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Ramoino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F. (10),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Arino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O. (10)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</a:t>
            </a:r>
            <a:b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br>
              <a:rPr kumimoji="0" lang="fr-B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fr-B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(1) </a:t>
            </a:r>
            <a:r>
              <a:rPr kumimoji="0" lang="en-GB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UCLouvain</a:t>
            </a: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-Geomatics, Belgium; (2) JRC, Italy; (3) </a:t>
            </a:r>
            <a:r>
              <a:rPr kumimoji="0" lang="en-GB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Brockmann</a:t>
            </a: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Consult GmbH, Germany; </a:t>
            </a:r>
            <a:b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(4) </a:t>
            </a: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University of Pavia, Italy; (5) Max Plank Institute for Meteorology, Germany; </a:t>
            </a:r>
            <a:b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(6) MET Office, United Kingdom; (7) LSCE, France; </a:t>
            </a: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(8) University of Jena, Germany; </a:t>
            </a:r>
            <a:b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(9) GAMMA Remote Sensing, Switzerland; (11) LIST, Lux.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(10) ESA-ESRIN, Italy</a:t>
            </a:r>
            <a:endParaRPr kumimoji="0" lang="it-IT" altLang="fr-FR" sz="4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0" name="Grafik 27"/>
          <p:cNvPicPr>
            <a:picLocks noChangeAspect="1"/>
          </p:cNvPicPr>
          <p:nvPr/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949950"/>
            <a:ext cx="1338263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837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68155-25E5-4EB9-800E-E41CBA05DA69}" type="slidenum">
              <a:rPr kumimoji="0" lang="en-GB" alt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altLang="fr-FR" sz="18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403350" y="115888"/>
            <a:ext cx="684053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Status of the global land cover  at the start of the ESA-CCI </a:t>
            </a:r>
            <a:r>
              <a:rPr kumimoji="0" lang="en-US" altLang="fr-FR" sz="2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kumimoji="0" lang="en-US" altLang="fr-FR" sz="2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fr-BE" altLang="fr-FR" sz="2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>
          <a:xfrm>
            <a:off x="9525" y="1341438"/>
            <a:ext cx="9134475" cy="2000548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BE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Single </a:t>
            </a:r>
            <a:r>
              <a:rPr kumimoji="0" lang="fr-BE" alt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sensor</a:t>
            </a:r>
            <a:r>
              <a:rPr kumimoji="0" lang="fr-BE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 - single </a:t>
            </a:r>
            <a:r>
              <a:rPr kumimoji="0" lang="fr-BE" alt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year</a:t>
            </a:r>
            <a:r>
              <a:rPr kumimoji="0" lang="fr-BE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 land </a:t>
            </a:r>
            <a:r>
              <a:rPr kumimoji="0" lang="fr-BE" alt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cover</a:t>
            </a:r>
            <a:r>
              <a:rPr kumimoji="0" lang="fr-BE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 </a:t>
            </a:r>
            <a:r>
              <a:rPr kumimoji="0" lang="fr-BE" alt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products</a:t>
            </a:r>
            <a:r>
              <a:rPr kumimoji="0" lang="fr-BE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 </a:t>
            </a:r>
            <a:r>
              <a:rPr kumimoji="0" lang="fr-BE" alt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(</a:t>
            </a:r>
            <a:r>
              <a:rPr kumimoji="0" lang="fr-BE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except</a:t>
            </a:r>
            <a:r>
              <a:rPr kumimoji="0" lang="fr-BE" alt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 MODIS et MERIS)</a:t>
            </a:r>
            <a:endParaRPr kumimoji="0" lang="fr-BE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328C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BE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No compatibility </a:t>
            </a:r>
            <a:r>
              <a:rPr kumimoji="0" lang="fr-BE" alt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between</a:t>
            </a:r>
            <a:r>
              <a:rPr kumimoji="0" lang="fr-BE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 </a:t>
            </a:r>
            <a:r>
              <a:rPr kumimoji="0" lang="fr-BE" alt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existing</a:t>
            </a:r>
            <a:r>
              <a:rPr kumimoji="0" lang="fr-BE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 </a:t>
            </a:r>
            <a:r>
              <a:rPr kumimoji="0" lang="fr-BE" alt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products</a:t>
            </a:r>
            <a:r>
              <a:rPr kumimoji="0" lang="fr-BE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 and </a:t>
            </a:r>
            <a:r>
              <a:rPr kumimoji="0" lang="fr-BE" alt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between</a:t>
            </a:r>
            <a:r>
              <a:rPr kumimoji="0" lang="fr-BE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 typologies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BE" alt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Continuous</a:t>
            </a:r>
            <a:r>
              <a:rPr kumimoji="0" lang="fr-BE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 but not cumulative </a:t>
            </a:r>
            <a:r>
              <a:rPr kumimoji="0" lang="fr-BE" alt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improvement</a:t>
            </a:r>
            <a:r>
              <a:rPr kumimoji="0" lang="fr-BE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 </a:t>
            </a:r>
            <a:r>
              <a:rPr kumimoji="0" lang="fr-BE" alt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from</a:t>
            </a:r>
            <a:r>
              <a:rPr kumimoji="0" lang="fr-BE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 1°to 300 m in 20 </a:t>
            </a:r>
            <a:r>
              <a:rPr kumimoji="0" lang="fr-BE" alt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years</a:t>
            </a:r>
            <a:endParaRPr kumimoji="0" lang="fr-BE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328C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Land surface not so consistently described  over years even from daily obs. time series</a:t>
            </a:r>
            <a:endParaRPr kumimoji="0" lang="en-US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328C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2400" b="0" i="0" u="none" strike="noStrike" kern="1200" cap="none" spc="0" normalizeH="0" baseline="0" noProof="0" dirty="0">
              <a:ln>
                <a:noFill/>
              </a:ln>
              <a:solidFill>
                <a:srgbClr val="00328C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Arial" charset="0"/>
            </a:endParaRPr>
          </a:p>
        </p:txBody>
      </p:sp>
      <p:pic>
        <p:nvPicPr>
          <p:cNvPr id="1126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25"/>
            <a:ext cx="9036050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591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7950" y="115888"/>
            <a:ext cx="8208963" cy="862012"/>
          </a:xfrm>
        </p:spPr>
        <p:txBody>
          <a:bodyPr/>
          <a:lstStyle/>
          <a:p>
            <a:pPr>
              <a:defRPr/>
            </a:pPr>
            <a:r>
              <a:rPr lang="fr-BE" dirty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     CCI Land Cover concept </a:t>
            </a:r>
            <a:br>
              <a:rPr lang="fr-BE" dirty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</a:br>
            <a:r>
              <a:rPr lang="fr-BE" sz="2400" dirty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land </a:t>
            </a:r>
            <a:r>
              <a:rPr lang="fr-BE" sz="2400" dirty="0" err="1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cover</a:t>
            </a:r>
            <a:r>
              <a:rPr lang="fr-BE" sz="2400" dirty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 + land surface </a:t>
            </a:r>
            <a:r>
              <a:rPr lang="fr-BE" sz="2400" dirty="0" err="1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seasonality</a:t>
            </a:r>
            <a:r>
              <a:rPr lang="fr-BE" sz="2400" dirty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 + land </a:t>
            </a:r>
            <a:r>
              <a:rPr lang="fr-BE" sz="2400" dirty="0" err="1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cover</a:t>
            </a:r>
            <a:r>
              <a:rPr lang="fr-BE" sz="2400" dirty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 change</a:t>
            </a:r>
          </a:p>
        </p:txBody>
      </p:sp>
      <p:sp>
        <p:nvSpPr>
          <p:cNvPr id="20483" name="Espace réservé du contenu 2"/>
          <p:cNvSpPr>
            <a:spLocks noGrp="1"/>
          </p:cNvSpPr>
          <p:nvPr>
            <p:ph type="body" sz="quarter" idx="10"/>
          </p:nvPr>
        </p:nvSpPr>
        <p:spPr>
          <a:xfrm>
            <a:off x="0" y="1052513"/>
            <a:ext cx="9180513" cy="511333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/>
            </a:pPr>
            <a:r>
              <a:rPr lang="en-US" altLang="en-US" sz="1800" i="1" dirty="0">
                <a:solidFill>
                  <a:srgbClr val="00328C"/>
                </a:solidFill>
              </a:rPr>
              <a:t>Three basic principles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2100" dirty="0">
                <a:solidFill>
                  <a:srgbClr val="00328C"/>
                </a:solidFill>
              </a:rPr>
              <a:t>  1. Characterizing three components : LC, seasonality and LC change            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2100" dirty="0">
                <a:solidFill>
                  <a:srgbClr val="00328C"/>
                </a:solidFill>
              </a:rPr>
              <a:t>  2. Decoupling LC and LC change in terms of EO sources and methods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2100" dirty="0">
                <a:solidFill>
                  <a:srgbClr val="00328C"/>
                </a:solidFill>
              </a:rPr>
              <a:t>  3. Multi-mission approach with reprocessing of full mission archives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200" i="1" dirty="0">
              <a:solidFill>
                <a:srgbClr val="002060"/>
              </a:solidFill>
            </a:endParaRPr>
          </a:p>
          <a:p>
            <a:pPr>
              <a:buFont typeface="Symbol" panose="05050102010706020507" pitchFamily="18" charset="2"/>
              <a:buChar char="Þ"/>
              <a:defRPr/>
            </a:pPr>
            <a:r>
              <a:rPr lang="en-US" altLang="en-US" sz="2800" b="1" dirty="0">
                <a:solidFill>
                  <a:srgbClr val="002060"/>
                </a:solidFill>
              </a:rPr>
              <a:t> Mapping </a:t>
            </a:r>
            <a:r>
              <a:rPr lang="en-US" altLang="en-US" sz="2800" b="1" dirty="0">
                <a:solidFill>
                  <a:srgbClr val="E28700"/>
                </a:solidFill>
              </a:rPr>
              <a:t>land cover </a:t>
            </a:r>
            <a:r>
              <a:rPr lang="en-US" altLang="en-US" sz="2800" b="1" dirty="0">
                <a:solidFill>
                  <a:srgbClr val="002060"/>
                </a:solidFill>
              </a:rPr>
              <a:t>and </a:t>
            </a:r>
            <a:r>
              <a:rPr lang="en-US" altLang="en-US" sz="2800" b="1" dirty="0">
                <a:solidFill>
                  <a:srgbClr val="00B050"/>
                </a:solidFill>
              </a:rPr>
              <a:t>land surface seasonality</a:t>
            </a:r>
          </a:p>
          <a:p>
            <a:pPr>
              <a:buFont typeface="Symbol" panose="05050102010706020507" pitchFamily="18" charset="2"/>
              <a:buChar char="Þ"/>
              <a:defRPr/>
            </a:pPr>
            <a:endParaRPr lang="en-US" altLang="en-US" sz="2800" b="1" dirty="0">
              <a:solidFill>
                <a:srgbClr val="00B050"/>
              </a:solidFill>
            </a:endParaRPr>
          </a:p>
          <a:p>
            <a:pPr>
              <a:buFont typeface="Symbol" panose="05050102010706020507" pitchFamily="18" charset="2"/>
              <a:buChar char="Þ"/>
              <a:defRPr/>
            </a:pPr>
            <a:endParaRPr lang="en-US" altLang="en-US" sz="2800" b="1" dirty="0">
              <a:solidFill>
                <a:srgbClr val="00B050"/>
              </a:solidFill>
            </a:endParaRPr>
          </a:p>
          <a:p>
            <a:pPr>
              <a:buFont typeface="Symbol" panose="05050102010706020507" pitchFamily="18" charset="2"/>
              <a:buChar char="Þ"/>
              <a:defRPr/>
            </a:pPr>
            <a:endParaRPr lang="en-US" altLang="en-US" sz="2800" b="1" dirty="0">
              <a:solidFill>
                <a:srgbClr val="00B050"/>
              </a:solidFill>
            </a:endParaRPr>
          </a:p>
          <a:p>
            <a:pPr>
              <a:buFont typeface="Symbol" panose="05050102010706020507" pitchFamily="18" charset="2"/>
              <a:buChar char="Þ"/>
              <a:defRPr/>
            </a:pPr>
            <a:endParaRPr lang="en-US" altLang="en-US" sz="2800" b="1" dirty="0">
              <a:solidFill>
                <a:srgbClr val="00B050"/>
              </a:solidFill>
            </a:endParaRPr>
          </a:p>
          <a:p>
            <a:pPr marL="0" indent="0">
              <a:buFontTx/>
              <a:buNone/>
              <a:defRPr/>
            </a:pPr>
            <a:endParaRPr lang="en-US" altLang="en-US" b="1" dirty="0">
              <a:solidFill>
                <a:srgbClr val="00B050"/>
              </a:solidFill>
            </a:endParaRPr>
          </a:p>
          <a:p>
            <a:pPr>
              <a:buFont typeface="Symbol" panose="05050102010706020507" pitchFamily="18" charset="2"/>
              <a:buChar char="Þ"/>
              <a:defRPr/>
            </a:pP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</a:rPr>
              <a:t>Mapping </a:t>
            </a:r>
            <a:r>
              <a:rPr lang="en-US" altLang="en-US" sz="2800" b="1" dirty="0">
                <a:solidFill>
                  <a:srgbClr val="FF0000"/>
                </a:solidFill>
              </a:rPr>
              <a:t>land cover change </a:t>
            </a:r>
            <a:r>
              <a:rPr lang="en-US" altLang="en-US" sz="2400" b="1" dirty="0">
                <a:solidFill>
                  <a:srgbClr val="002060"/>
                </a:solidFill>
              </a:rPr>
              <a:t>from trajectory analysis</a:t>
            </a:r>
          </a:p>
          <a:p>
            <a:pPr marL="0" indent="0">
              <a:buFontTx/>
              <a:buNone/>
              <a:defRPr/>
            </a:pPr>
            <a:endParaRPr lang="en-US" altLang="en-US" sz="2400" b="1" dirty="0">
              <a:solidFill>
                <a:srgbClr val="00B050"/>
              </a:solidFill>
            </a:endParaRPr>
          </a:p>
        </p:txBody>
      </p:sp>
      <p:sp>
        <p:nvSpPr>
          <p:cNvPr id="13316" name="TextBox 15"/>
          <p:cNvSpPr txBox="1">
            <a:spLocks noChangeArrowheads="1"/>
          </p:cNvSpPr>
          <p:nvPr/>
        </p:nvSpPr>
        <p:spPr bwMode="auto">
          <a:xfrm>
            <a:off x="7596188" y="3933825"/>
            <a:ext cx="257016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Font typeface="Verdana" panose="020B060403050404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Font typeface="Verdana" panose="020B060403050404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449263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BE" altLang="en-US" sz="1600" b="1" i="0" u="none" strike="noStrike" kern="0" cap="none" spc="0" normalizeH="0" baseline="0" noProof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panose="020B0604020202020204" pitchFamily="34" charset="0"/>
              </a:rPr>
              <a:t>Burnt Areas</a:t>
            </a:r>
          </a:p>
          <a:p>
            <a:pPr marL="0" marR="0" lvl="0" indent="0" defTabSz="449263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BE" altLang="en-US" sz="1400" b="0" i="1" u="none" strike="noStrike" kern="0" cap="none" spc="0" normalizeH="0" baseline="0" noProof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panose="020B0604020202020204" pitchFamily="34" charset="0"/>
              </a:rPr>
              <a:t>Occurrence </a:t>
            </a:r>
          </a:p>
          <a:p>
            <a:pPr marL="0" marR="0" lvl="0" indent="0" defTabSz="449263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BE" altLang="en-US" sz="1400" b="0" i="1" u="none" strike="noStrike" kern="0" cap="none" spc="0" normalizeH="0" baseline="0" noProof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panose="020B0604020202020204" pitchFamily="34" charset="0"/>
              </a:rPr>
              <a:t>probability </a:t>
            </a:r>
          </a:p>
          <a:p>
            <a:pPr marL="0" marR="0" lvl="0" indent="0" defTabSz="449263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fr-BE" altLang="en-US" sz="500" b="0" i="0" u="none" strike="noStrike" kern="0" cap="none" spc="0" normalizeH="0" baseline="0" noProof="0">
              <a:ln>
                <a:noFill/>
              </a:ln>
              <a:solidFill>
                <a:srgbClr val="00328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317" name="TextBox 14"/>
          <p:cNvSpPr txBox="1">
            <a:spLocks noChangeArrowheads="1"/>
          </p:cNvSpPr>
          <p:nvPr/>
        </p:nvSpPr>
        <p:spPr bwMode="auto">
          <a:xfrm>
            <a:off x="5705475" y="4468813"/>
            <a:ext cx="2520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Font typeface="Verdana" panose="020B060403050404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Font typeface="Verdana" panose="020B060403050404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449263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BE" altLang="en-US" sz="1600" b="1" i="0" u="none" strike="noStrike" kern="0" cap="none" spc="0" normalizeH="0" baseline="0" noProof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panose="020B0604020202020204" pitchFamily="34" charset="0"/>
              </a:rPr>
              <a:t>NDVI</a:t>
            </a:r>
          </a:p>
          <a:p>
            <a:pPr marL="0" marR="0" lvl="0" indent="0" defTabSz="449263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BE" altLang="en-US" sz="1400" b="0" i="1" u="none" strike="noStrike" kern="0" cap="none" spc="0" normalizeH="0" baseline="0" noProof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panose="020B0604020202020204" pitchFamily="34" charset="0"/>
              </a:rPr>
              <a:t>Average &amp;</a:t>
            </a:r>
          </a:p>
          <a:p>
            <a:pPr marL="0" marR="0" lvl="0" indent="0" defTabSz="449263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BE" altLang="en-US" sz="1400" b="0" i="1" u="none" strike="noStrike" kern="0" cap="none" spc="0" normalizeH="0" baseline="0" noProof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panose="020B0604020202020204" pitchFamily="34" charset="0"/>
              </a:rPr>
              <a:t>Inter-annual variability</a:t>
            </a:r>
          </a:p>
        </p:txBody>
      </p:sp>
      <p:pic>
        <p:nvPicPr>
          <p:cNvPr id="13318" name="Imag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017838"/>
            <a:ext cx="32035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11"/>
          <p:cNvSpPr txBox="1">
            <a:spLocks noChangeArrowheads="1"/>
          </p:cNvSpPr>
          <p:nvPr/>
        </p:nvSpPr>
        <p:spPr bwMode="auto">
          <a:xfrm>
            <a:off x="3851275" y="5221288"/>
            <a:ext cx="5127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defTabSz="449263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85750" indent="-285750" defTabSz="44926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Font typeface="Verdana" panose="020B060403050404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Font typeface="Verdana" panose="020B060403050404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9pPr>
          </a:lstStyle>
          <a:p>
            <a:pPr marL="285750" marR="0" lvl="1" indent="-285750" defTabSz="449263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Climatology of 3 variables over 12 y.</a:t>
            </a: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328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" name="Croix 2"/>
          <p:cNvSpPr/>
          <p:nvPr/>
        </p:nvSpPr>
        <p:spPr>
          <a:xfrm>
            <a:off x="3340100" y="3644900"/>
            <a:ext cx="511175" cy="450850"/>
          </a:xfrm>
          <a:prstGeom prst="plus">
            <a:avLst>
              <a:gd name="adj" fmla="val 39667"/>
            </a:avLst>
          </a:prstGeom>
          <a:solidFill>
            <a:srgbClr val="498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321" name="ZoneTexte 3"/>
          <p:cNvSpPr txBox="1">
            <a:spLocks noChangeArrowheads="1"/>
          </p:cNvSpPr>
          <p:nvPr/>
        </p:nvSpPr>
        <p:spPr bwMode="auto">
          <a:xfrm flipH="1">
            <a:off x="7019925" y="6569075"/>
            <a:ext cx="3117850" cy="261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1100" b="0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(Defourny et al., 2013)</a:t>
            </a:r>
          </a:p>
        </p:txBody>
      </p:sp>
      <p:pic>
        <p:nvPicPr>
          <p:cNvPr id="1332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3124200"/>
            <a:ext cx="17589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124200"/>
            <a:ext cx="17589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3124200"/>
            <a:ext cx="17637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TextBox 15"/>
          <p:cNvSpPr txBox="1">
            <a:spLocks noChangeArrowheads="1"/>
          </p:cNvSpPr>
          <p:nvPr/>
        </p:nvSpPr>
        <p:spPr bwMode="auto">
          <a:xfrm>
            <a:off x="3973513" y="4473575"/>
            <a:ext cx="257016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Font typeface="Verdana" panose="020B060403050404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Font typeface="Verdana" panose="020B060403050404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449263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BE" altLang="en-US" sz="1400" b="1" i="0" u="none" strike="noStrike" kern="0" cap="none" spc="0" normalizeH="0" baseline="0" noProof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fr-BE" altLang="en-US" sz="1600" b="1" i="0" u="none" strike="noStrike" kern="0" cap="none" spc="0" normalizeH="0" baseline="0" noProof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panose="020B0604020202020204" pitchFamily="34" charset="0"/>
              </a:rPr>
              <a:t>Snow</a:t>
            </a:r>
          </a:p>
          <a:p>
            <a:pPr marL="0" marR="0" lvl="0" indent="0" defTabSz="449263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BE" altLang="en-US" sz="1400" b="0" i="1" u="none" strike="noStrike" kern="0" cap="none" spc="0" normalizeH="0" baseline="0" noProof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panose="020B0604020202020204" pitchFamily="34" charset="0"/>
              </a:rPr>
              <a:t> Occurrence </a:t>
            </a:r>
          </a:p>
          <a:p>
            <a:pPr marL="0" marR="0" lvl="0" indent="0" defTabSz="449263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BE" altLang="en-US" sz="1400" b="0" i="1" u="none" strike="noStrike" kern="0" cap="none" spc="0" normalizeH="0" baseline="0" noProof="0">
                <a:ln>
                  <a:noFill/>
                </a:ln>
                <a:solidFill>
                  <a:srgbClr val="00328C"/>
                </a:solidFill>
                <a:effectLst/>
                <a:uLnTx/>
                <a:uFillTx/>
                <a:latin typeface="Arial" panose="020B0604020202020204" pitchFamily="34" charset="0"/>
              </a:rPr>
              <a:t> probability </a:t>
            </a:r>
          </a:p>
          <a:p>
            <a:pPr marL="0" marR="0" lvl="0" indent="0" defTabSz="449263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fr-BE" altLang="en-US" sz="500" b="0" i="0" u="none" strike="noStrike" kern="0" cap="none" spc="0" normalizeH="0" baseline="0" noProof="0">
              <a:ln>
                <a:noFill/>
              </a:ln>
              <a:solidFill>
                <a:srgbClr val="00328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326" name="Image 17" descr="C:\Users\pdefourny\Documents\Office\2010\Materiel\logo ucl eli geomatic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834188"/>
            <a:ext cx="484187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925" y="2636838"/>
            <a:ext cx="9001125" cy="38877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2131851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76"/>
          <p:cNvSpPr>
            <a:spLocks noGrp="1"/>
          </p:cNvSpPr>
          <p:nvPr>
            <p:ph type="title"/>
          </p:nvPr>
        </p:nvSpPr>
        <p:spPr>
          <a:xfrm>
            <a:off x="611188" y="188913"/>
            <a:ext cx="7596187" cy="862012"/>
          </a:xfrm>
        </p:spPr>
        <p:txBody>
          <a:bodyPr/>
          <a:lstStyle/>
          <a:p>
            <a:r>
              <a:rPr lang="fr-BE" altLang="fr-FR"/>
              <a:t>CCI Land cover challenge : </a:t>
            </a:r>
            <a:br>
              <a:rPr lang="fr-BE" altLang="fr-FR"/>
            </a:br>
            <a:r>
              <a:rPr lang="fr-BE" altLang="fr-FR" sz="2800"/>
              <a:t>consistency and change detection over time</a:t>
            </a:r>
            <a:endParaRPr lang="en-US" altLang="fr-FR" sz="2800"/>
          </a:p>
        </p:txBody>
      </p:sp>
      <p:sp>
        <p:nvSpPr>
          <p:cNvPr id="9" name="ZoneTexte 8"/>
          <p:cNvSpPr txBox="1"/>
          <p:nvPr/>
        </p:nvSpPr>
        <p:spPr>
          <a:xfrm>
            <a:off x="250825" y="2420938"/>
            <a:ext cx="17637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MERIS full archive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(2003-2012)</a:t>
            </a:r>
          </a:p>
        </p:txBody>
      </p:sp>
      <p:sp>
        <p:nvSpPr>
          <p:cNvPr id="16" name="Accolade fermante 15"/>
          <p:cNvSpPr/>
          <p:nvPr/>
        </p:nvSpPr>
        <p:spPr>
          <a:xfrm rot="5400000">
            <a:off x="4464844" y="981869"/>
            <a:ext cx="106363" cy="4067175"/>
          </a:xfrm>
          <a:prstGeom prst="rightBrace">
            <a:avLst/>
          </a:prstGeom>
          <a:ln w="19050">
            <a:solidFill>
              <a:schemeClr val="tx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941888"/>
            <a:ext cx="21732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4"/>
          <p:cNvSpPr txBox="1">
            <a:spLocks noChangeArrowheads="1"/>
          </p:cNvSpPr>
          <p:nvPr/>
        </p:nvSpPr>
        <p:spPr bwMode="auto">
          <a:xfrm>
            <a:off x="539750" y="4356100"/>
            <a:ext cx="12080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rgbClr val="00338D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Char char="•"/>
              <a:defRPr sz="2000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Baseline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(2003-2012)</a:t>
            </a:r>
          </a:p>
        </p:txBody>
      </p:sp>
      <p:cxnSp>
        <p:nvCxnSpPr>
          <p:cNvPr id="20" name="Connecteur en angle 19"/>
          <p:cNvCxnSpPr>
            <a:endCxn id="15386" idx="1"/>
          </p:cNvCxnSpPr>
          <p:nvPr/>
        </p:nvCxnSpPr>
        <p:spPr>
          <a:xfrm>
            <a:off x="1403350" y="5805488"/>
            <a:ext cx="1903413" cy="273050"/>
          </a:xfrm>
          <a:prstGeom prst="bentConnector3">
            <a:avLst>
              <a:gd name="adj1" fmla="val 561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1109663" y="2919413"/>
            <a:ext cx="0" cy="2222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en angle 171"/>
          <p:cNvCxnSpPr>
            <a:stCxn id="15386" idx="3"/>
            <a:endCxn id="171" idx="1"/>
          </p:cNvCxnSpPr>
          <p:nvPr/>
        </p:nvCxnSpPr>
        <p:spPr>
          <a:xfrm flipV="1">
            <a:off x="5867400" y="4005263"/>
            <a:ext cx="792163" cy="2073275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>
            <a:grpSpLocks/>
          </p:cNvGrpSpPr>
          <p:nvPr/>
        </p:nvGrpSpPr>
        <p:grpSpPr bwMode="auto">
          <a:xfrm>
            <a:off x="6657975" y="2205038"/>
            <a:ext cx="2451100" cy="4406900"/>
            <a:chOff x="6658123" y="2204864"/>
            <a:chExt cx="2450905" cy="4407879"/>
          </a:xfrm>
        </p:grpSpPr>
        <p:pic>
          <p:nvPicPr>
            <p:cNvPr id="155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6" t="15808" r="3349" b="25774"/>
            <a:stretch>
              <a:fillRect/>
            </a:stretch>
          </p:blipFill>
          <p:spPr bwMode="auto">
            <a:xfrm>
              <a:off x="6736779" y="2204864"/>
              <a:ext cx="237172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6" t="15808" r="3349" b="25774"/>
            <a:stretch>
              <a:fillRect/>
            </a:stretch>
          </p:blipFill>
          <p:spPr bwMode="auto">
            <a:xfrm>
              <a:off x="6736779" y="2723322"/>
              <a:ext cx="237172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3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6" t="15808" r="3349" b="25774"/>
            <a:stretch>
              <a:fillRect/>
            </a:stretch>
          </p:blipFill>
          <p:spPr bwMode="auto">
            <a:xfrm>
              <a:off x="6736779" y="3241780"/>
              <a:ext cx="237172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3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6" t="15808" r="3349" b="25774"/>
            <a:stretch>
              <a:fillRect/>
            </a:stretch>
          </p:blipFill>
          <p:spPr bwMode="auto">
            <a:xfrm>
              <a:off x="6736779" y="4278696"/>
              <a:ext cx="237172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3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6" t="15808" r="3349" b="25774"/>
            <a:stretch>
              <a:fillRect/>
            </a:stretch>
          </p:blipFill>
          <p:spPr bwMode="auto">
            <a:xfrm>
              <a:off x="6736779" y="4797152"/>
              <a:ext cx="237172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" name="Accolade ouvrante 170"/>
            <p:cNvSpPr/>
            <p:nvPr/>
          </p:nvSpPr>
          <p:spPr>
            <a:xfrm>
              <a:off x="6659711" y="2349358"/>
              <a:ext cx="144451" cy="331226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ZoneTexte 18"/>
            <p:cNvSpPr txBox="1">
              <a:spLocks noChangeArrowheads="1"/>
            </p:cNvSpPr>
            <p:nvPr/>
          </p:nvSpPr>
          <p:spPr bwMode="auto">
            <a:xfrm>
              <a:off x="6658123" y="5966486"/>
              <a:ext cx="2450905" cy="646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tx1"/>
                </a:buClr>
                <a:buSzPct val="120000"/>
                <a:buChar char="•"/>
                <a:defRPr sz="2000">
                  <a:solidFill>
                    <a:srgbClr val="00338D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SzPct val="120000"/>
                <a:buChar char="•"/>
                <a:defRPr sz="2000">
                  <a:solidFill>
                    <a:srgbClr val="00338D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SzPct val="120000"/>
                <a:buFont typeface="Verdana" pitchFamily="34" charset="0"/>
                <a:buChar char="–"/>
                <a:defRPr sz="1600">
                  <a:solidFill>
                    <a:srgbClr val="00338D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SzPct val="120000"/>
                <a:buFont typeface="Verdana" pitchFamily="34" charset="0"/>
                <a:buChar char="–"/>
                <a:defRPr sz="1400">
                  <a:solidFill>
                    <a:srgbClr val="00338D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400">
                  <a:solidFill>
                    <a:srgbClr val="00338D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400">
                  <a:solidFill>
                    <a:srgbClr val="00338D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400">
                  <a:solidFill>
                    <a:srgbClr val="00338D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400">
                  <a:solidFill>
                    <a:srgbClr val="00338D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400">
                  <a:solidFill>
                    <a:srgbClr val="00338D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Annual </a:t>
              </a:r>
              <a:r>
                <a:rPr kumimoji="0" lang="en-US" alt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 300 m LC maps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(1992-2015…)</a:t>
              </a:r>
            </a:p>
          </p:txBody>
        </p:sp>
        <p:sp>
          <p:nvSpPr>
            <p:cNvPr id="15536" name="ZoneTexte 173"/>
            <p:cNvSpPr txBox="1">
              <a:spLocks noChangeArrowheads="1"/>
            </p:cNvSpPr>
            <p:nvPr/>
          </p:nvSpPr>
          <p:spPr bwMode="auto">
            <a:xfrm>
              <a:off x="7726322" y="3789040"/>
              <a:ext cx="39263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28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6" name="Groupe 5"/>
          <p:cNvGrpSpPr>
            <a:grpSpLocks/>
          </p:cNvGrpSpPr>
          <p:nvPr/>
        </p:nvGrpSpPr>
        <p:grpSpPr bwMode="auto">
          <a:xfrm>
            <a:off x="2479675" y="2397125"/>
            <a:ext cx="4075113" cy="4051300"/>
            <a:chOff x="2479780" y="2397858"/>
            <a:chExt cx="4075149" cy="4050542"/>
          </a:xfrm>
        </p:grpSpPr>
        <p:sp>
          <p:nvSpPr>
            <p:cNvPr id="11" name="ZoneTexte 10"/>
            <p:cNvSpPr txBox="1"/>
            <p:nvPr/>
          </p:nvSpPr>
          <p:spPr>
            <a:xfrm>
              <a:off x="3562465" y="2407381"/>
              <a:ext cx="1982806" cy="585678"/>
            </a:xfrm>
            <a:prstGeom prst="rect">
              <a:avLst/>
            </a:prstGeom>
            <a:noFill/>
          </p:spPr>
          <p:txBody>
            <a:bodyPr wrap="none" lIns="46800" rIns="4680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SPOT-VGT full archive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(1999-2012)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435731" y="2407381"/>
              <a:ext cx="1119198" cy="585678"/>
            </a:xfrm>
            <a:prstGeom prst="rect">
              <a:avLst/>
            </a:prstGeom>
            <a:noFill/>
          </p:spPr>
          <p:txBody>
            <a:bodyPr wrap="none" lIns="46800" rIns="4680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PROBA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-V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(2013-2015)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479780" y="2397858"/>
              <a:ext cx="1123960" cy="584091"/>
            </a:xfrm>
            <a:prstGeom prst="rect">
              <a:avLst/>
            </a:prstGeom>
            <a:noFill/>
          </p:spPr>
          <p:txBody>
            <a:bodyPr wrap="none" lIns="46800" rIns="4680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AVHRR 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(1992-1999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cs typeface="+mn-cs"/>
                </a:rPr>
                <a:t>)</a:t>
              </a:r>
            </a:p>
          </p:txBody>
        </p:sp>
        <p:sp>
          <p:nvSpPr>
            <p:cNvPr id="15386" name="Rectangle 50"/>
            <p:cNvSpPr>
              <a:spLocks noChangeArrowheads="1"/>
            </p:cNvSpPr>
            <p:nvPr/>
          </p:nvSpPr>
          <p:spPr bwMode="auto">
            <a:xfrm>
              <a:off x="3306178" y="5709736"/>
              <a:ext cx="2561965" cy="738664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119000"/>
                </a:lnSpc>
                <a:spcBef>
                  <a:spcPct val="20000"/>
                </a:spcBef>
                <a:buClr>
                  <a:schemeClr val="tx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SzPct val="120000"/>
                <a:buFont typeface="Verdana" panose="020B060403050404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SzPct val="120000"/>
                <a:buFont typeface="Verdana" panose="020B060403050404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anose="020B0604030504040204" pitchFamily="34" charset="0"/>
                <a:buChar char="–"/>
                <a:defRPr sz="1400">
                  <a:solidFill>
                    <a:srgbClr val="00338D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anose="020B0604030504040204" pitchFamily="34" charset="0"/>
                <a:buChar char="–"/>
                <a:defRPr sz="1400">
                  <a:solidFill>
                    <a:srgbClr val="00338D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anose="020B0604030504040204" pitchFamily="34" charset="0"/>
                <a:buChar char="–"/>
                <a:defRPr sz="1400">
                  <a:solidFill>
                    <a:srgbClr val="00338D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anose="020B0604030504040204" pitchFamily="34" charset="0"/>
                <a:buChar char="–"/>
                <a:defRPr sz="1400">
                  <a:solidFill>
                    <a:srgbClr val="00338D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anose="020B0604030504040204" pitchFamily="34" charset="0"/>
                <a:buChar char="–"/>
                <a:defRPr sz="1400">
                  <a:solidFill>
                    <a:srgbClr val="00338D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Back- and up-dating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consolidated and delineated at 300 m using 22 LC classes</a:t>
              </a:r>
            </a:p>
          </p:txBody>
        </p:sp>
        <p:grpSp>
          <p:nvGrpSpPr>
            <p:cNvPr id="15387" name="Groupe 22"/>
            <p:cNvGrpSpPr>
              <a:grpSpLocks/>
            </p:cNvGrpSpPr>
            <p:nvPr/>
          </p:nvGrpSpPr>
          <p:grpSpPr bwMode="auto">
            <a:xfrm>
              <a:off x="2699792" y="4297095"/>
              <a:ext cx="3543200" cy="999177"/>
              <a:chOff x="2411760" y="4327188"/>
              <a:chExt cx="3543200" cy="999177"/>
            </a:xfrm>
          </p:grpSpPr>
          <p:sp>
            <p:nvSpPr>
              <p:cNvPr id="24" name="ZoneTexte 25"/>
              <p:cNvSpPr txBox="1">
                <a:spLocks noChangeArrowheads="1"/>
              </p:cNvSpPr>
              <p:nvPr/>
            </p:nvSpPr>
            <p:spPr bwMode="auto">
              <a:xfrm rot="16200000">
                <a:off x="3379239" y="4369079"/>
                <a:ext cx="312678" cy="230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1999</a:t>
                </a:r>
              </a:p>
            </p:txBody>
          </p:sp>
          <p:sp>
            <p:nvSpPr>
              <p:cNvPr id="25" name="ZoneTexte 71"/>
              <p:cNvSpPr txBox="1">
                <a:spLocks noChangeArrowheads="1"/>
              </p:cNvSpPr>
              <p:nvPr/>
            </p:nvSpPr>
            <p:spPr bwMode="auto">
              <a:xfrm rot="16200000">
                <a:off x="3523703" y="4369079"/>
                <a:ext cx="312678" cy="230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2000</a:t>
                </a:r>
              </a:p>
            </p:txBody>
          </p:sp>
          <p:sp>
            <p:nvSpPr>
              <p:cNvPr id="26" name="ZoneTexte 72"/>
              <p:cNvSpPr txBox="1">
                <a:spLocks noChangeArrowheads="1"/>
              </p:cNvSpPr>
              <p:nvPr/>
            </p:nvSpPr>
            <p:spPr bwMode="auto">
              <a:xfrm rot="16200000">
                <a:off x="3667374" y="4368285"/>
                <a:ext cx="312678" cy="231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2001</a:t>
                </a:r>
              </a:p>
            </p:txBody>
          </p:sp>
          <p:sp>
            <p:nvSpPr>
              <p:cNvPr id="27" name="ZoneTexte 73"/>
              <p:cNvSpPr txBox="1">
                <a:spLocks noChangeArrowheads="1"/>
              </p:cNvSpPr>
              <p:nvPr/>
            </p:nvSpPr>
            <p:spPr bwMode="auto">
              <a:xfrm rot="16200000">
                <a:off x="3811837" y="4368285"/>
                <a:ext cx="312678" cy="231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2002</a:t>
                </a:r>
              </a:p>
            </p:txBody>
          </p:sp>
          <p:sp>
            <p:nvSpPr>
              <p:cNvPr id="28" name="ZoneTexte 74"/>
              <p:cNvSpPr txBox="1">
                <a:spLocks noChangeArrowheads="1"/>
              </p:cNvSpPr>
              <p:nvPr/>
            </p:nvSpPr>
            <p:spPr bwMode="auto">
              <a:xfrm rot="16200000">
                <a:off x="3955507" y="4369079"/>
                <a:ext cx="312678" cy="230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2003</a:t>
                </a:r>
              </a:p>
            </p:txBody>
          </p:sp>
          <p:sp>
            <p:nvSpPr>
              <p:cNvPr id="29" name="ZoneTexte 75"/>
              <p:cNvSpPr txBox="1">
                <a:spLocks noChangeArrowheads="1"/>
              </p:cNvSpPr>
              <p:nvPr/>
            </p:nvSpPr>
            <p:spPr bwMode="auto">
              <a:xfrm rot="16200000">
                <a:off x="4099970" y="4369079"/>
                <a:ext cx="312678" cy="230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2004</a:t>
                </a:r>
              </a:p>
            </p:txBody>
          </p:sp>
          <p:sp>
            <p:nvSpPr>
              <p:cNvPr id="30" name="ZoneTexte 76"/>
              <p:cNvSpPr txBox="1">
                <a:spLocks noChangeArrowheads="1"/>
              </p:cNvSpPr>
              <p:nvPr/>
            </p:nvSpPr>
            <p:spPr bwMode="auto">
              <a:xfrm rot="16200000">
                <a:off x="4243641" y="4368285"/>
                <a:ext cx="312678" cy="231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2005</a:t>
                </a:r>
              </a:p>
            </p:txBody>
          </p:sp>
          <p:sp>
            <p:nvSpPr>
              <p:cNvPr id="31" name="ZoneTexte 77"/>
              <p:cNvSpPr txBox="1">
                <a:spLocks noChangeArrowheads="1"/>
              </p:cNvSpPr>
              <p:nvPr/>
            </p:nvSpPr>
            <p:spPr bwMode="auto">
              <a:xfrm rot="16200000">
                <a:off x="4388105" y="4368285"/>
                <a:ext cx="312678" cy="231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2006</a:t>
                </a:r>
              </a:p>
            </p:txBody>
          </p:sp>
          <p:sp>
            <p:nvSpPr>
              <p:cNvPr id="32" name="ZoneTexte 78"/>
              <p:cNvSpPr txBox="1">
                <a:spLocks noChangeArrowheads="1"/>
              </p:cNvSpPr>
              <p:nvPr/>
            </p:nvSpPr>
            <p:spPr bwMode="auto">
              <a:xfrm rot="16200000">
                <a:off x="4531774" y="4369079"/>
                <a:ext cx="312678" cy="230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2007</a:t>
                </a:r>
              </a:p>
            </p:txBody>
          </p:sp>
          <p:sp>
            <p:nvSpPr>
              <p:cNvPr id="33" name="ZoneTexte 79"/>
              <p:cNvSpPr txBox="1">
                <a:spLocks noChangeArrowheads="1"/>
              </p:cNvSpPr>
              <p:nvPr/>
            </p:nvSpPr>
            <p:spPr bwMode="auto">
              <a:xfrm rot="16200000">
                <a:off x="4676238" y="4369079"/>
                <a:ext cx="312678" cy="230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2008</a:t>
                </a:r>
              </a:p>
            </p:txBody>
          </p:sp>
          <p:sp>
            <p:nvSpPr>
              <p:cNvPr id="34" name="ZoneTexte 80"/>
              <p:cNvSpPr txBox="1">
                <a:spLocks noChangeArrowheads="1"/>
              </p:cNvSpPr>
              <p:nvPr/>
            </p:nvSpPr>
            <p:spPr bwMode="auto">
              <a:xfrm rot="16200000">
                <a:off x="4819909" y="4368285"/>
                <a:ext cx="312678" cy="231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2009</a:t>
                </a:r>
              </a:p>
            </p:txBody>
          </p:sp>
          <p:sp>
            <p:nvSpPr>
              <p:cNvPr id="35" name="ZoneTexte 81"/>
              <p:cNvSpPr txBox="1">
                <a:spLocks noChangeArrowheads="1"/>
              </p:cNvSpPr>
              <p:nvPr/>
            </p:nvSpPr>
            <p:spPr bwMode="auto">
              <a:xfrm rot="16200000">
                <a:off x="4963578" y="4369079"/>
                <a:ext cx="312678" cy="230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2010</a:t>
                </a:r>
              </a:p>
            </p:txBody>
          </p:sp>
          <p:sp>
            <p:nvSpPr>
              <p:cNvPr id="36" name="ZoneTexte 82"/>
              <p:cNvSpPr txBox="1">
                <a:spLocks noChangeArrowheads="1"/>
              </p:cNvSpPr>
              <p:nvPr/>
            </p:nvSpPr>
            <p:spPr bwMode="auto">
              <a:xfrm rot="16200000">
                <a:off x="5108042" y="4369079"/>
                <a:ext cx="312678" cy="230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2011</a:t>
                </a:r>
              </a:p>
            </p:txBody>
          </p:sp>
          <p:sp>
            <p:nvSpPr>
              <p:cNvPr id="37" name="ZoneTexte 83"/>
              <p:cNvSpPr txBox="1">
                <a:spLocks noChangeArrowheads="1"/>
              </p:cNvSpPr>
              <p:nvPr/>
            </p:nvSpPr>
            <p:spPr bwMode="auto">
              <a:xfrm rot="16200000">
                <a:off x="5251712" y="4368285"/>
                <a:ext cx="312678" cy="231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2012</a:t>
                </a:r>
              </a:p>
            </p:txBody>
          </p:sp>
          <p:sp>
            <p:nvSpPr>
              <p:cNvPr id="38" name="ZoneTexte 25"/>
              <p:cNvSpPr txBox="1">
                <a:spLocks noChangeArrowheads="1"/>
              </p:cNvSpPr>
              <p:nvPr/>
            </p:nvSpPr>
            <p:spPr bwMode="auto">
              <a:xfrm rot="16200000">
                <a:off x="3235570" y="4368285"/>
                <a:ext cx="312678" cy="231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1998</a:t>
                </a:r>
              </a:p>
            </p:txBody>
          </p:sp>
          <p:sp>
            <p:nvSpPr>
              <p:cNvPr id="39" name="ZoneTexte 25"/>
              <p:cNvSpPr txBox="1">
                <a:spLocks noChangeArrowheads="1"/>
              </p:cNvSpPr>
              <p:nvPr/>
            </p:nvSpPr>
            <p:spPr bwMode="auto">
              <a:xfrm rot="16200000">
                <a:off x="3091900" y="4369079"/>
                <a:ext cx="312678" cy="230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1997</a:t>
                </a:r>
              </a:p>
            </p:txBody>
          </p:sp>
          <p:sp>
            <p:nvSpPr>
              <p:cNvPr id="40" name="ZoneTexte 25"/>
              <p:cNvSpPr txBox="1">
                <a:spLocks noChangeArrowheads="1"/>
              </p:cNvSpPr>
              <p:nvPr/>
            </p:nvSpPr>
            <p:spPr bwMode="auto">
              <a:xfrm rot="16200000">
                <a:off x="2947435" y="4369079"/>
                <a:ext cx="312678" cy="230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1996</a:t>
                </a:r>
              </a:p>
            </p:txBody>
          </p:sp>
          <p:sp>
            <p:nvSpPr>
              <p:cNvPr id="41" name="ZoneTexte 25"/>
              <p:cNvSpPr txBox="1">
                <a:spLocks noChangeArrowheads="1"/>
              </p:cNvSpPr>
              <p:nvPr/>
            </p:nvSpPr>
            <p:spPr bwMode="auto">
              <a:xfrm rot="16200000">
                <a:off x="2803766" y="4368285"/>
                <a:ext cx="312678" cy="231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1995</a:t>
                </a:r>
              </a:p>
            </p:txBody>
          </p:sp>
          <p:sp>
            <p:nvSpPr>
              <p:cNvPr id="42" name="ZoneTexte 25"/>
              <p:cNvSpPr txBox="1">
                <a:spLocks noChangeArrowheads="1"/>
              </p:cNvSpPr>
              <p:nvPr/>
            </p:nvSpPr>
            <p:spPr bwMode="auto">
              <a:xfrm rot="16200000">
                <a:off x="2659302" y="4368285"/>
                <a:ext cx="312678" cy="231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1994</a:t>
                </a:r>
              </a:p>
            </p:txBody>
          </p:sp>
          <p:sp>
            <p:nvSpPr>
              <p:cNvPr id="43" name="ZoneTexte 25"/>
              <p:cNvSpPr txBox="1">
                <a:spLocks noChangeArrowheads="1"/>
              </p:cNvSpPr>
              <p:nvPr/>
            </p:nvSpPr>
            <p:spPr bwMode="auto">
              <a:xfrm rot="16200000">
                <a:off x="2515632" y="4369079"/>
                <a:ext cx="312678" cy="230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1993</a:t>
                </a:r>
              </a:p>
            </p:txBody>
          </p:sp>
          <p:sp>
            <p:nvSpPr>
              <p:cNvPr id="44" name="ZoneTexte 81"/>
              <p:cNvSpPr txBox="1">
                <a:spLocks noChangeArrowheads="1"/>
              </p:cNvSpPr>
              <p:nvPr/>
            </p:nvSpPr>
            <p:spPr bwMode="auto">
              <a:xfrm rot="16200000">
                <a:off x="5396176" y="4368285"/>
                <a:ext cx="312678" cy="231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2013</a:t>
                </a:r>
              </a:p>
            </p:txBody>
          </p:sp>
          <p:sp>
            <p:nvSpPr>
              <p:cNvPr id="45" name="ZoneTexte 82"/>
              <p:cNvSpPr txBox="1">
                <a:spLocks noChangeArrowheads="1"/>
              </p:cNvSpPr>
              <p:nvPr/>
            </p:nvSpPr>
            <p:spPr bwMode="auto">
              <a:xfrm rot="16200000">
                <a:off x="5539846" y="4369079"/>
                <a:ext cx="312678" cy="230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2014</a:t>
                </a:r>
              </a:p>
            </p:txBody>
          </p:sp>
          <p:sp>
            <p:nvSpPr>
              <p:cNvPr id="46" name="ZoneTexte 83"/>
              <p:cNvSpPr txBox="1">
                <a:spLocks noChangeArrowheads="1"/>
              </p:cNvSpPr>
              <p:nvPr/>
            </p:nvSpPr>
            <p:spPr bwMode="auto">
              <a:xfrm rot="16200000">
                <a:off x="5684309" y="4369079"/>
                <a:ext cx="312678" cy="230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2015</a:t>
                </a:r>
              </a:p>
            </p:txBody>
          </p:sp>
          <p:sp>
            <p:nvSpPr>
              <p:cNvPr id="47" name="Rectangle 46"/>
              <p:cNvSpPr>
                <a:spLocks noChangeAspect="1"/>
              </p:cNvSpPr>
              <p:nvPr/>
            </p:nvSpPr>
            <p:spPr>
              <a:xfrm>
                <a:off x="3349046" y="4640512"/>
                <a:ext cx="144463" cy="138087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Rectangle 47"/>
              <p:cNvSpPr>
                <a:spLocks noChangeAspect="1"/>
              </p:cNvSpPr>
              <p:nvPr/>
            </p:nvSpPr>
            <p:spPr>
              <a:xfrm>
                <a:off x="3499860" y="4640512"/>
                <a:ext cx="144464" cy="138087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Rectangle 48"/>
              <p:cNvSpPr>
                <a:spLocks noChangeAspect="1"/>
              </p:cNvSpPr>
              <p:nvPr/>
            </p:nvSpPr>
            <p:spPr>
              <a:xfrm>
                <a:off x="3650674" y="4640512"/>
                <a:ext cx="144463" cy="138087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3803075" y="4640512"/>
                <a:ext cx="144463" cy="138087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3953888" y="4640512"/>
                <a:ext cx="144464" cy="138087"/>
              </a:xfrm>
              <a:prstGeom prst="rect">
                <a:avLst/>
              </a:prstGeom>
              <a:solidFill>
                <a:srgbClr val="C8C8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4104703" y="4640512"/>
                <a:ext cx="144463" cy="138087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4255516" y="4640512"/>
                <a:ext cx="144464" cy="138087"/>
              </a:xfrm>
              <a:prstGeom prst="rect">
                <a:avLst/>
              </a:prstGeom>
              <a:solidFill>
                <a:srgbClr val="C8C8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4406330" y="4640512"/>
                <a:ext cx="144463" cy="138087"/>
              </a:xfrm>
              <a:prstGeom prst="rect">
                <a:avLst/>
              </a:prstGeom>
              <a:solidFill>
                <a:srgbClr val="DCF0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4558732" y="4640512"/>
                <a:ext cx="144463" cy="138087"/>
              </a:xfrm>
              <a:prstGeom prst="rect">
                <a:avLst/>
              </a:prstGeom>
              <a:solidFill>
                <a:srgbClr val="DCF0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4709545" y="4640512"/>
                <a:ext cx="144464" cy="138087"/>
              </a:xfrm>
              <a:prstGeom prst="rect">
                <a:avLst/>
              </a:prstGeom>
              <a:solidFill>
                <a:srgbClr val="FFFF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4860359" y="4640512"/>
                <a:ext cx="144463" cy="138087"/>
              </a:xfrm>
              <a:prstGeom prst="rect">
                <a:avLst/>
              </a:prstGeom>
              <a:solidFill>
                <a:srgbClr val="FFFF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Rectangle 57"/>
              <p:cNvSpPr>
                <a:spLocks noChangeAspect="1"/>
              </p:cNvSpPr>
              <p:nvPr/>
            </p:nvSpPr>
            <p:spPr>
              <a:xfrm>
                <a:off x="5011173" y="4640512"/>
                <a:ext cx="144464" cy="138087"/>
              </a:xfrm>
              <a:prstGeom prst="rect">
                <a:avLst/>
              </a:prstGeom>
              <a:solidFill>
                <a:srgbClr val="FFFF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Rectangle 58"/>
              <p:cNvSpPr>
                <a:spLocks noChangeAspect="1"/>
              </p:cNvSpPr>
              <p:nvPr/>
            </p:nvSpPr>
            <p:spPr>
              <a:xfrm>
                <a:off x="5161987" y="4640512"/>
                <a:ext cx="146051" cy="138087"/>
              </a:xfrm>
              <a:prstGeom prst="rect">
                <a:avLst/>
              </a:prstGeom>
              <a:solidFill>
                <a:srgbClr val="FFFF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Rectangle 59"/>
              <p:cNvSpPr>
                <a:spLocks noChangeAspect="1"/>
              </p:cNvSpPr>
              <p:nvPr/>
            </p:nvSpPr>
            <p:spPr>
              <a:xfrm>
                <a:off x="5314388" y="4640512"/>
                <a:ext cx="144463" cy="138087"/>
              </a:xfrm>
              <a:prstGeom prst="rect">
                <a:avLst/>
              </a:prstGeom>
              <a:solidFill>
                <a:srgbClr val="FFFF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Rectangle 60"/>
              <p:cNvSpPr>
                <a:spLocks noChangeAspect="1"/>
              </p:cNvSpPr>
              <p:nvPr/>
            </p:nvSpPr>
            <p:spPr>
              <a:xfrm>
                <a:off x="3349046" y="4772251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Rectangle 61"/>
              <p:cNvSpPr>
                <a:spLocks noChangeAspect="1"/>
              </p:cNvSpPr>
              <p:nvPr/>
            </p:nvSpPr>
            <p:spPr>
              <a:xfrm>
                <a:off x="3499860" y="4772251"/>
                <a:ext cx="144464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Rectangle 62"/>
              <p:cNvSpPr>
                <a:spLocks noChangeAspect="1"/>
              </p:cNvSpPr>
              <p:nvPr/>
            </p:nvSpPr>
            <p:spPr>
              <a:xfrm>
                <a:off x="3650674" y="4772251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Rectangle 63"/>
              <p:cNvSpPr>
                <a:spLocks noChangeAspect="1"/>
              </p:cNvSpPr>
              <p:nvPr/>
            </p:nvSpPr>
            <p:spPr>
              <a:xfrm>
                <a:off x="3803075" y="4772251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Rectangle 64"/>
              <p:cNvSpPr>
                <a:spLocks noChangeAspect="1"/>
              </p:cNvSpPr>
              <p:nvPr/>
            </p:nvSpPr>
            <p:spPr>
              <a:xfrm>
                <a:off x="3953888" y="4772251"/>
                <a:ext cx="144464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Rectangle 65"/>
              <p:cNvSpPr>
                <a:spLocks noChangeAspect="1"/>
              </p:cNvSpPr>
              <p:nvPr/>
            </p:nvSpPr>
            <p:spPr>
              <a:xfrm>
                <a:off x="4104703" y="4772251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Rectangle 66"/>
              <p:cNvSpPr>
                <a:spLocks noChangeAspect="1"/>
              </p:cNvSpPr>
              <p:nvPr/>
            </p:nvSpPr>
            <p:spPr>
              <a:xfrm>
                <a:off x="4255516" y="4772251"/>
                <a:ext cx="144464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Rectangle 67"/>
              <p:cNvSpPr>
                <a:spLocks noChangeAspect="1"/>
              </p:cNvSpPr>
              <p:nvPr/>
            </p:nvSpPr>
            <p:spPr>
              <a:xfrm>
                <a:off x="4406330" y="4772251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Rectangle 68"/>
              <p:cNvSpPr>
                <a:spLocks noChangeAspect="1"/>
              </p:cNvSpPr>
              <p:nvPr/>
            </p:nvSpPr>
            <p:spPr>
              <a:xfrm>
                <a:off x="4558732" y="4772251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Rectangle 69"/>
              <p:cNvSpPr>
                <a:spLocks noChangeAspect="1"/>
              </p:cNvSpPr>
              <p:nvPr/>
            </p:nvSpPr>
            <p:spPr>
              <a:xfrm>
                <a:off x="4709545" y="4772251"/>
                <a:ext cx="144464" cy="139674"/>
              </a:xfrm>
              <a:prstGeom prst="rect">
                <a:avLst/>
              </a:prstGeom>
              <a:solidFill>
                <a:srgbClr val="C8C8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Rectangle 70"/>
              <p:cNvSpPr>
                <a:spLocks noChangeAspect="1"/>
              </p:cNvSpPr>
              <p:nvPr/>
            </p:nvSpPr>
            <p:spPr>
              <a:xfrm>
                <a:off x="4860359" y="4772251"/>
                <a:ext cx="144463" cy="139674"/>
              </a:xfrm>
              <a:prstGeom prst="rect">
                <a:avLst/>
              </a:prstGeom>
              <a:solidFill>
                <a:srgbClr val="C8C8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Rectangle 71"/>
              <p:cNvSpPr>
                <a:spLocks noChangeAspect="1"/>
              </p:cNvSpPr>
              <p:nvPr/>
            </p:nvSpPr>
            <p:spPr>
              <a:xfrm>
                <a:off x="5011173" y="4772251"/>
                <a:ext cx="144464" cy="139674"/>
              </a:xfrm>
              <a:prstGeom prst="rect">
                <a:avLst/>
              </a:prstGeom>
              <a:solidFill>
                <a:srgbClr val="DCF0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Rectangle 72"/>
              <p:cNvSpPr>
                <a:spLocks noChangeAspect="1"/>
              </p:cNvSpPr>
              <p:nvPr/>
            </p:nvSpPr>
            <p:spPr>
              <a:xfrm>
                <a:off x="5161987" y="4772251"/>
                <a:ext cx="146051" cy="139674"/>
              </a:xfrm>
              <a:prstGeom prst="rect">
                <a:avLst/>
              </a:prstGeom>
              <a:solidFill>
                <a:srgbClr val="DCF0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Rectangle 73"/>
              <p:cNvSpPr>
                <a:spLocks noChangeAspect="1"/>
              </p:cNvSpPr>
              <p:nvPr/>
            </p:nvSpPr>
            <p:spPr>
              <a:xfrm>
                <a:off x="5314388" y="4772251"/>
                <a:ext cx="144463" cy="139674"/>
              </a:xfrm>
              <a:prstGeom prst="rect">
                <a:avLst/>
              </a:prstGeom>
              <a:solidFill>
                <a:srgbClr val="DCF0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Rectangle 74"/>
              <p:cNvSpPr>
                <a:spLocks noChangeAspect="1"/>
              </p:cNvSpPr>
              <p:nvPr/>
            </p:nvSpPr>
            <p:spPr>
              <a:xfrm>
                <a:off x="3349046" y="4910337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Rectangle 75"/>
              <p:cNvSpPr>
                <a:spLocks noChangeAspect="1"/>
              </p:cNvSpPr>
              <p:nvPr/>
            </p:nvSpPr>
            <p:spPr>
              <a:xfrm>
                <a:off x="3499860" y="4910337"/>
                <a:ext cx="144464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3650674" y="4910337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Rectangle 77"/>
              <p:cNvSpPr>
                <a:spLocks noChangeAspect="1"/>
              </p:cNvSpPr>
              <p:nvPr/>
            </p:nvSpPr>
            <p:spPr>
              <a:xfrm>
                <a:off x="3803075" y="4910337"/>
                <a:ext cx="144463" cy="139674"/>
              </a:xfrm>
              <a:prstGeom prst="rect">
                <a:avLst/>
              </a:prstGeom>
              <a:solidFill>
                <a:srgbClr val="C8C8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Rectangle 78"/>
              <p:cNvSpPr>
                <a:spLocks noChangeAspect="1"/>
              </p:cNvSpPr>
              <p:nvPr/>
            </p:nvSpPr>
            <p:spPr>
              <a:xfrm>
                <a:off x="3953888" y="4910337"/>
                <a:ext cx="144464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Rectangle 79"/>
              <p:cNvSpPr>
                <a:spLocks noChangeAspect="1"/>
              </p:cNvSpPr>
              <p:nvPr/>
            </p:nvSpPr>
            <p:spPr>
              <a:xfrm>
                <a:off x="4104703" y="4910337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Rectangle 80"/>
              <p:cNvSpPr>
                <a:spLocks noChangeAspect="1"/>
              </p:cNvSpPr>
              <p:nvPr/>
            </p:nvSpPr>
            <p:spPr>
              <a:xfrm>
                <a:off x="4255516" y="4910337"/>
                <a:ext cx="144464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4406330" y="4910337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Rectangle 82"/>
              <p:cNvSpPr>
                <a:spLocks noChangeAspect="1"/>
              </p:cNvSpPr>
              <p:nvPr/>
            </p:nvSpPr>
            <p:spPr>
              <a:xfrm>
                <a:off x="4558732" y="4910337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Rectangle 83"/>
              <p:cNvSpPr>
                <a:spLocks noChangeAspect="1"/>
              </p:cNvSpPr>
              <p:nvPr/>
            </p:nvSpPr>
            <p:spPr>
              <a:xfrm>
                <a:off x="4709545" y="4910337"/>
                <a:ext cx="144464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Rectangle 84"/>
              <p:cNvSpPr>
                <a:spLocks noChangeAspect="1"/>
              </p:cNvSpPr>
              <p:nvPr/>
            </p:nvSpPr>
            <p:spPr>
              <a:xfrm>
                <a:off x="4860359" y="4910337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Rectangle 85"/>
              <p:cNvSpPr>
                <a:spLocks noChangeAspect="1"/>
              </p:cNvSpPr>
              <p:nvPr/>
            </p:nvSpPr>
            <p:spPr>
              <a:xfrm>
                <a:off x="5011173" y="4910337"/>
                <a:ext cx="144464" cy="139674"/>
              </a:xfrm>
              <a:prstGeom prst="rect">
                <a:avLst/>
              </a:prstGeom>
              <a:solidFill>
                <a:srgbClr val="C8C8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Rectangle 86"/>
              <p:cNvSpPr>
                <a:spLocks noChangeAspect="1"/>
              </p:cNvSpPr>
              <p:nvPr/>
            </p:nvSpPr>
            <p:spPr>
              <a:xfrm>
                <a:off x="5161987" y="4910337"/>
                <a:ext cx="146051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Rectangle 87"/>
              <p:cNvSpPr>
                <a:spLocks noChangeAspect="1"/>
              </p:cNvSpPr>
              <p:nvPr/>
            </p:nvSpPr>
            <p:spPr>
              <a:xfrm>
                <a:off x="5314388" y="4910337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Rectangle 88"/>
              <p:cNvSpPr>
                <a:spLocks noChangeAspect="1"/>
              </p:cNvSpPr>
              <p:nvPr/>
            </p:nvSpPr>
            <p:spPr>
              <a:xfrm>
                <a:off x="3349046" y="5048424"/>
                <a:ext cx="144463" cy="139674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Rectangle 89"/>
              <p:cNvSpPr>
                <a:spLocks noChangeAspect="1"/>
              </p:cNvSpPr>
              <p:nvPr/>
            </p:nvSpPr>
            <p:spPr>
              <a:xfrm>
                <a:off x="3499860" y="5048424"/>
                <a:ext cx="144464" cy="139674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Rectangle 90"/>
              <p:cNvSpPr>
                <a:spLocks noChangeAspect="1"/>
              </p:cNvSpPr>
              <p:nvPr/>
            </p:nvSpPr>
            <p:spPr>
              <a:xfrm>
                <a:off x="3650674" y="5048424"/>
                <a:ext cx="144463" cy="139674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Rectangle 91"/>
              <p:cNvSpPr>
                <a:spLocks noChangeAspect="1"/>
              </p:cNvSpPr>
              <p:nvPr/>
            </p:nvSpPr>
            <p:spPr>
              <a:xfrm>
                <a:off x="3803075" y="5048424"/>
                <a:ext cx="144463" cy="139674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Rectangle 92"/>
              <p:cNvSpPr>
                <a:spLocks noChangeAspect="1"/>
              </p:cNvSpPr>
              <p:nvPr/>
            </p:nvSpPr>
            <p:spPr>
              <a:xfrm>
                <a:off x="3953888" y="5048424"/>
                <a:ext cx="144464" cy="139674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Rectangle 93"/>
              <p:cNvSpPr>
                <a:spLocks noChangeAspect="1"/>
              </p:cNvSpPr>
              <p:nvPr/>
            </p:nvSpPr>
            <p:spPr>
              <a:xfrm>
                <a:off x="4104703" y="5048424"/>
                <a:ext cx="144463" cy="139674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Rectangle 94"/>
              <p:cNvSpPr>
                <a:spLocks noChangeAspect="1"/>
              </p:cNvSpPr>
              <p:nvPr/>
            </p:nvSpPr>
            <p:spPr>
              <a:xfrm>
                <a:off x="4255516" y="5048424"/>
                <a:ext cx="144464" cy="139674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Rectangle 95"/>
              <p:cNvSpPr>
                <a:spLocks noChangeAspect="1"/>
              </p:cNvSpPr>
              <p:nvPr/>
            </p:nvSpPr>
            <p:spPr>
              <a:xfrm>
                <a:off x="4406330" y="5048424"/>
                <a:ext cx="144463" cy="139674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Rectangle 96"/>
              <p:cNvSpPr>
                <a:spLocks noChangeAspect="1"/>
              </p:cNvSpPr>
              <p:nvPr/>
            </p:nvSpPr>
            <p:spPr>
              <a:xfrm>
                <a:off x="4558732" y="5048424"/>
                <a:ext cx="144463" cy="139674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Rectangle 97"/>
              <p:cNvSpPr>
                <a:spLocks noChangeAspect="1"/>
              </p:cNvSpPr>
              <p:nvPr/>
            </p:nvSpPr>
            <p:spPr>
              <a:xfrm>
                <a:off x="4709545" y="5048424"/>
                <a:ext cx="144464" cy="139674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4860359" y="5048424"/>
                <a:ext cx="144463" cy="139674"/>
              </a:xfrm>
              <a:prstGeom prst="rect">
                <a:avLst/>
              </a:prstGeom>
              <a:solidFill>
                <a:srgbClr val="FFEBA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5011173" y="5048424"/>
                <a:ext cx="144464" cy="139674"/>
              </a:xfrm>
              <a:prstGeom prst="rect">
                <a:avLst/>
              </a:prstGeom>
              <a:solidFill>
                <a:srgbClr val="FFEBA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5161987" y="5048424"/>
                <a:ext cx="146051" cy="139674"/>
              </a:xfrm>
              <a:prstGeom prst="rect">
                <a:avLst/>
              </a:prstGeom>
              <a:solidFill>
                <a:srgbClr val="FFEBA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Rectangle 101"/>
              <p:cNvSpPr>
                <a:spLocks noChangeAspect="1"/>
              </p:cNvSpPr>
              <p:nvPr/>
            </p:nvSpPr>
            <p:spPr>
              <a:xfrm>
                <a:off x="5314388" y="5048424"/>
                <a:ext cx="144463" cy="139674"/>
              </a:xfrm>
              <a:prstGeom prst="rect">
                <a:avLst/>
              </a:prstGeom>
              <a:solidFill>
                <a:srgbClr val="FFEBA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Rectangle 102"/>
              <p:cNvSpPr>
                <a:spLocks noChangeAspect="1"/>
              </p:cNvSpPr>
              <p:nvPr/>
            </p:nvSpPr>
            <p:spPr>
              <a:xfrm>
                <a:off x="3349046" y="5188098"/>
                <a:ext cx="144463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Rectangle 103"/>
              <p:cNvSpPr>
                <a:spLocks noChangeAspect="1"/>
              </p:cNvSpPr>
              <p:nvPr/>
            </p:nvSpPr>
            <p:spPr>
              <a:xfrm>
                <a:off x="3499860" y="5188098"/>
                <a:ext cx="144464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Rectangle 104"/>
              <p:cNvSpPr>
                <a:spLocks noChangeAspect="1"/>
              </p:cNvSpPr>
              <p:nvPr/>
            </p:nvSpPr>
            <p:spPr>
              <a:xfrm>
                <a:off x="3650674" y="5188098"/>
                <a:ext cx="144463" cy="138086"/>
              </a:xfrm>
              <a:prstGeom prst="rect">
                <a:avLst/>
              </a:prstGeom>
              <a:solidFill>
                <a:srgbClr val="9664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3803075" y="5188098"/>
                <a:ext cx="144463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3953888" y="5188098"/>
                <a:ext cx="144464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4104703" y="5188098"/>
                <a:ext cx="144463" cy="138086"/>
              </a:xfrm>
              <a:prstGeom prst="rect">
                <a:avLst/>
              </a:prstGeom>
              <a:solidFill>
                <a:srgbClr val="9664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4255516" y="5188098"/>
                <a:ext cx="144464" cy="138086"/>
              </a:xfrm>
              <a:prstGeom prst="rect">
                <a:avLst/>
              </a:prstGeom>
              <a:solidFill>
                <a:srgbClr val="FFB43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4406330" y="5188098"/>
                <a:ext cx="144463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Rectangle 110"/>
              <p:cNvSpPr>
                <a:spLocks noChangeAspect="1"/>
              </p:cNvSpPr>
              <p:nvPr/>
            </p:nvSpPr>
            <p:spPr>
              <a:xfrm>
                <a:off x="4558732" y="5188098"/>
                <a:ext cx="144463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Rectangle 111"/>
              <p:cNvSpPr>
                <a:spLocks noChangeAspect="1"/>
              </p:cNvSpPr>
              <p:nvPr/>
            </p:nvSpPr>
            <p:spPr>
              <a:xfrm>
                <a:off x="4709545" y="5188098"/>
                <a:ext cx="144464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Rectangle 112"/>
              <p:cNvSpPr>
                <a:spLocks noChangeAspect="1"/>
              </p:cNvSpPr>
              <p:nvPr/>
            </p:nvSpPr>
            <p:spPr>
              <a:xfrm>
                <a:off x="4860359" y="5188098"/>
                <a:ext cx="144463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Rectangle 113"/>
              <p:cNvSpPr>
                <a:spLocks noChangeAspect="1"/>
              </p:cNvSpPr>
              <p:nvPr/>
            </p:nvSpPr>
            <p:spPr>
              <a:xfrm>
                <a:off x="5011173" y="5188098"/>
                <a:ext cx="144464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Rectangle 114"/>
              <p:cNvSpPr>
                <a:spLocks noChangeAspect="1"/>
              </p:cNvSpPr>
              <p:nvPr/>
            </p:nvSpPr>
            <p:spPr>
              <a:xfrm>
                <a:off x="5161987" y="5188098"/>
                <a:ext cx="146051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Rectangle 115"/>
              <p:cNvSpPr>
                <a:spLocks noChangeAspect="1"/>
              </p:cNvSpPr>
              <p:nvPr/>
            </p:nvSpPr>
            <p:spPr>
              <a:xfrm>
                <a:off x="5314388" y="5188098"/>
                <a:ext cx="144463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Rectangle 117"/>
              <p:cNvSpPr>
                <a:spLocks noChangeAspect="1"/>
              </p:cNvSpPr>
              <p:nvPr/>
            </p:nvSpPr>
            <p:spPr>
              <a:xfrm>
                <a:off x="3047419" y="4640512"/>
                <a:ext cx="144463" cy="138087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Rectangle 118"/>
              <p:cNvSpPr>
                <a:spLocks noChangeAspect="1"/>
              </p:cNvSpPr>
              <p:nvPr/>
            </p:nvSpPr>
            <p:spPr>
              <a:xfrm>
                <a:off x="3198232" y="4640512"/>
                <a:ext cx="144464" cy="138087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Rectangle 119"/>
              <p:cNvSpPr>
                <a:spLocks noChangeAspect="1"/>
              </p:cNvSpPr>
              <p:nvPr/>
            </p:nvSpPr>
            <p:spPr>
              <a:xfrm>
                <a:off x="3047419" y="4772251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Rectangle 120"/>
              <p:cNvSpPr>
                <a:spLocks noChangeAspect="1"/>
              </p:cNvSpPr>
              <p:nvPr/>
            </p:nvSpPr>
            <p:spPr>
              <a:xfrm>
                <a:off x="3198232" y="4772251"/>
                <a:ext cx="144464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Rectangle 121"/>
              <p:cNvSpPr>
                <a:spLocks noChangeAspect="1"/>
              </p:cNvSpPr>
              <p:nvPr/>
            </p:nvSpPr>
            <p:spPr>
              <a:xfrm>
                <a:off x="3047419" y="4910337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Rectangle 122"/>
              <p:cNvSpPr>
                <a:spLocks noChangeAspect="1"/>
              </p:cNvSpPr>
              <p:nvPr/>
            </p:nvSpPr>
            <p:spPr>
              <a:xfrm>
                <a:off x="3198232" y="4910337"/>
                <a:ext cx="144464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Rectangle 123"/>
              <p:cNvSpPr>
                <a:spLocks noChangeAspect="1"/>
              </p:cNvSpPr>
              <p:nvPr/>
            </p:nvSpPr>
            <p:spPr>
              <a:xfrm>
                <a:off x="3198232" y="5048424"/>
                <a:ext cx="144464" cy="139674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Rectangle 124"/>
              <p:cNvSpPr>
                <a:spLocks noChangeAspect="1"/>
              </p:cNvSpPr>
              <p:nvPr/>
            </p:nvSpPr>
            <p:spPr>
              <a:xfrm>
                <a:off x="3047419" y="5188098"/>
                <a:ext cx="144463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Rectangle 125"/>
              <p:cNvSpPr>
                <a:spLocks noChangeAspect="1"/>
              </p:cNvSpPr>
              <p:nvPr/>
            </p:nvSpPr>
            <p:spPr>
              <a:xfrm>
                <a:off x="3198232" y="5188098"/>
                <a:ext cx="144464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Rectangle 126"/>
              <p:cNvSpPr>
                <a:spLocks noChangeAspect="1"/>
              </p:cNvSpPr>
              <p:nvPr/>
            </p:nvSpPr>
            <p:spPr>
              <a:xfrm>
                <a:off x="2744203" y="4640512"/>
                <a:ext cx="144464" cy="138087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Rectangle 127"/>
              <p:cNvSpPr>
                <a:spLocks noChangeAspect="1"/>
              </p:cNvSpPr>
              <p:nvPr/>
            </p:nvSpPr>
            <p:spPr>
              <a:xfrm>
                <a:off x="2895017" y="4640512"/>
                <a:ext cx="144463" cy="138087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Rectangle 128"/>
              <p:cNvSpPr>
                <a:spLocks noChangeAspect="1"/>
              </p:cNvSpPr>
              <p:nvPr/>
            </p:nvSpPr>
            <p:spPr>
              <a:xfrm>
                <a:off x="2744203" y="4772251"/>
                <a:ext cx="144464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Rectangle 129"/>
              <p:cNvSpPr>
                <a:spLocks noChangeAspect="1"/>
              </p:cNvSpPr>
              <p:nvPr/>
            </p:nvSpPr>
            <p:spPr>
              <a:xfrm>
                <a:off x="2895017" y="4772251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Rectangle 130"/>
              <p:cNvSpPr>
                <a:spLocks noChangeAspect="1"/>
              </p:cNvSpPr>
              <p:nvPr/>
            </p:nvSpPr>
            <p:spPr>
              <a:xfrm>
                <a:off x="2744203" y="4910337"/>
                <a:ext cx="144464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Rectangle 131"/>
              <p:cNvSpPr>
                <a:spLocks noChangeAspect="1"/>
              </p:cNvSpPr>
              <p:nvPr/>
            </p:nvSpPr>
            <p:spPr>
              <a:xfrm>
                <a:off x="2895017" y="4910337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Rectangle 132"/>
              <p:cNvSpPr>
                <a:spLocks noChangeAspect="1"/>
              </p:cNvSpPr>
              <p:nvPr/>
            </p:nvSpPr>
            <p:spPr>
              <a:xfrm>
                <a:off x="2744203" y="5048424"/>
                <a:ext cx="144464" cy="139674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4" name="Rectangle 133"/>
              <p:cNvSpPr>
                <a:spLocks noChangeAspect="1"/>
              </p:cNvSpPr>
              <p:nvPr/>
            </p:nvSpPr>
            <p:spPr>
              <a:xfrm>
                <a:off x="2895017" y="5048424"/>
                <a:ext cx="144463" cy="139674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5" name="Rectangle 134"/>
              <p:cNvSpPr>
                <a:spLocks noChangeAspect="1"/>
              </p:cNvSpPr>
              <p:nvPr/>
            </p:nvSpPr>
            <p:spPr>
              <a:xfrm>
                <a:off x="2744203" y="5188098"/>
                <a:ext cx="144464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6" name="Rectangle 135"/>
              <p:cNvSpPr>
                <a:spLocks noChangeAspect="1"/>
              </p:cNvSpPr>
              <p:nvPr/>
            </p:nvSpPr>
            <p:spPr>
              <a:xfrm>
                <a:off x="2895017" y="5188098"/>
                <a:ext cx="144463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7" name="Rectangle 136"/>
              <p:cNvSpPr>
                <a:spLocks noChangeAspect="1"/>
              </p:cNvSpPr>
              <p:nvPr/>
            </p:nvSpPr>
            <p:spPr>
              <a:xfrm>
                <a:off x="2442575" y="4640512"/>
                <a:ext cx="144464" cy="138087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8" name="Rectangle 137"/>
              <p:cNvSpPr>
                <a:spLocks noChangeAspect="1"/>
              </p:cNvSpPr>
              <p:nvPr/>
            </p:nvSpPr>
            <p:spPr>
              <a:xfrm>
                <a:off x="2593390" y="4640512"/>
                <a:ext cx="144463" cy="138087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Rectangle 138"/>
              <p:cNvSpPr>
                <a:spLocks noChangeAspect="1"/>
              </p:cNvSpPr>
              <p:nvPr/>
            </p:nvSpPr>
            <p:spPr>
              <a:xfrm>
                <a:off x="2442575" y="4772251"/>
                <a:ext cx="144464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Rectangle 139"/>
              <p:cNvSpPr>
                <a:spLocks noChangeAspect="1"/>
              </p:cNvSpPr>
              <p:nvPr/>
            </p:nvSpPr>
            <p:spPr>
              <a:xfrm>
                <a:off x="2593390" y="4772251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Rectangle 140"/>
              <p:cNvSpPr>
                <a:spLocks noChangeAspect="1"/>
              </p:cNvSpPr>
              <p:nvPr/>
            </p:nvSpPr>
            <p:spPr>
              <a:xfrm>
                <a:off x="2442575" y="4910337"/>
                <a:ext cx="144464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Rectangle 141"/>
              <p:cNvSpPr>
                <a:spLocks noChangeAspect="1"/>
              </p:cNvSpPr>
              <p:nvPr/>
            </p:nvSpPr>
            <p:spPr>
              <a:xfrm>
                <a:off x="2593390" y="4910337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Rectangle 142"/>
              <p:cNvSpPr>
                <a:spLocks noChangeAspect="1"/>
              </p:cNvSpPr>
              <p:nvPr/>
            </p:nvSpPr>
            <p:spPr>
              <a:xfrm>
                <a:off x="2442575" y="5048424"/>
                <a:ext cx="144464" cy="139674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Rectangle 143"/>
              <p:cNvSpPr>
                <a:spLocks noChangeAspect="1"/>
              </p:cNvSpPr>
              <p:nvPr/>
            </p:nvSpPr>
            <p:spPr>
              <a:xfrm>
                <a:off x="2593390" y="5048424"/>
                <a:ext cx="144463" cy="139674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Rectangle 144"/>
              <p:cNvSpPr>
                <a:spLocks noChangeAspect="1"/>
              </p:cNvSpPr>
              <p:nvPr/>
            </p:nvSpPr>
            <p:spPr>
              <a:xfrm>
                <a:off x="2442575" y="5188098"/>
                <a:ext cx="144464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Rectangle 145"/>
              <p:cNvSpPr>
                <a:spLocks noChangeAspect="1"/>
              </p:cNvSpPr>
              <p:nvPr/>
            </p:nvSpPr>
            <p:spPr>
              <a:xfrm>
                <a:off x="2593390" y="5188098"/>
                <a:ext cx="144463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Rectangle 146"/>
              <p:cNvSpPr>
                <a:spLocks noChangeAspect="1"/>
              </p:cNvSpPr>
              <p:nvPr/>
            </p:nvSpPr>
            <p:spPr>
              <a:xfrm>
                <a:off x="5465202" y="4640512"/>
                <a:ext cx="144464" cy="138087"/>
              </a:xfrm>
              <a:prstGeom prst="rect">
                <a:avLst/>
              </a:prstGeom>
              <a:solidFill>
                <a:srgbClr val="FFFF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Rectangle 147"/>
              <p:cNvSpPr>
                <a:spLocks noChangeAspect="1"/>
              </p:cNvSpPr>
              <p:nvPr/>
            </p:nvSpPr>
            <p:spPr>
              <a:xfrm>
                <a:off x="5616016" y="4640512"/>
                <a:ext cx="144463" cy="138087"/>
              </a:xfrm>
              <a:prstGeom prst="rect">
                <a:avLst/>
              </a:prstGeom>
              <a:solidFill>
                <a:srgbClr val="FFFF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Rectangle 148"/>
              <p:cNvSpPr>
                <a:spLocks noChangeAspect="1"/>
              </p:cNvSpPr>
              <p:nvPr/>
            </p:nvSpPr>
            <p:spPr>
              <a:xfrm>
                <a:off x="5465202" y="4772251"/>
                <a:ext cx="144464" cy="139674"/>
              </a:xfrm>
              <a:prstGeom prst="rect">
                <a:avLst/>
              </a:prstGeom>
              <a:solidFill>
                <a:srgbClr val="DCF0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Rectangle 149"/>
              <p:cNvSpPr>
                <a:spLocks noChangeAspect="1"/>
              </p:cNvSpPr>
              <p:nvPr/>
            </p:nvSpPr>
            <p:spPr>
              <a:xfrm>
                <a:off x="5616016" y="4772251"/>
                <a:ext cx="144463" cy="139674"/>
              </a:xfrm>
              <a:prstGeom prst="rect">
                <a:avLst/>
              </a:prstGeom>
              <a:solidFill>
                <a:srgbClr val="DCF0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Rectangle 150"/>
              <p:cNvSpPr>
                <a:spLocks noChangeAspect="1"/>
              </p:cNvSpPr>
              <p:nvPr/>
            </p:nvSpPr>
            <p:spPr>
              <a:xfrm>
                <a:off x="5766829" y="4772251"/>
                <a:ext cx="144464" cy="139674"/>
              </a:xfrm>
              <a:prstGeom prst="rect">
                <a:avLst/>
              </a:prstGeom>
              <a:solidFill>
                <a:srgbClr val="DCF0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Rectangle 151"/>
              <p:cNvSpPr>
                <a:spLocks noChangeAspect="1"/>
              </p:cNvSpPr>
              <p:nvPr/>
            </p:nvSpPr>
            <p:spPr>
              <a:xfrm>
                <a:off x="5465202" y="4910337"/>
                <a:ext cx="144464" cy="139674"/>
              </a:xfrm>
              <a:prstGeom prst="rect">
                <a:avLst/>
              </a:prstGeom>
              <a:solidFill>
                <a:srgbClr val="C8C8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Rectangle 152"/>
              <p:cNvSpPr>
                <a:spLocks noChangeAspect="1"/>
              </p:cNvSpPr>
              <p:nvPr/>
            </p:nvSpPr>
            <p:spPr>
              <a:xfrm>
                <a:off x="5616016" y="4910337"/>
                <a:ext cx="144463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Rectangle 153"/>
              <p:cNvSpPr>
                <a:spLocks noChangeAspect="1"/>
              </p:cNvSpPr>
              <p:nvPr/>
            </p:nvSpPr>
            <p:spPr>
              <a:xfrm>
                <a:off x="5766829" y="4910337"/>
                <a:ext cx="144464" cy="139674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Rectangle 154"/>
              <p:cNvSpPr>
                <a:spLocks noChangeAspect="1"/>
              </p:cNvSpPr>
              <p:nvPr/>
            </p:nvSpPr>
            <p:spPr>
              <a:xfrm>
                <a:off x="5465202" y="5048424"/>
                <a:ext cx="144464" cy="139674"/>
              </a:xfrm>
              <a:prstGeom prst="rect">
                <a:avLst/>
              </a:prstGeom>
              <a:solidFill>
                <a:srgbClr val="FFEBA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Rectangle 155"/>
              <p:cNvSpPr>
                <a:spLocks noChangeAspect="1"/>
              </p:cNvSpPr>
              <p:nvPr/>
            </p:nvSpPr>
            <p:spPr>
              <a:xfrm>
                <a:off x="5616016" y="5048424"/>
                <a:ext cx="144463" cy="139674"/>
              </a:xfrm>
              <a:prstGeom prst="rect">
                <a:avLst/>
              </a:prstGeom>
              <a:solidFill>
                <a:srgbClr val="FFEBA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Rectangle 156"/>
              <p:cNvSpPr>
                <a:spLocks noChangeAspect="1"/>
              </p:cNvSpPr>
              <p:nvPr/>
            </p:nvSpPr>
            <p:spPr>
              <a:xfrm>
                <a:off x="5766829" y="5048424"/>
                <a:ext cx="144464" cy="139674"/>
              </a:xfrm>
              <a:prstGeom prst="rect">
                <a:avLst/>
              </a:prstGeom>
              <a:solidFill>
                <a:srgbClr val="FFEBA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Rectangle 157"/>
              <p:cNvSpPr>
                <a:spLocks noChangeAspect="1"/>
              </p:cNvSpPr>
              <p:nvPr/>
            </p:nvSpPr>
            <p:spPr>
              <a:xfrm>
                <a:off x="5465202" y="5188098"/>
                <a:ext cx="144464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Rectangle 158"/>
              <p:cNvSpPr>
                <a:spLocks noChangeAspect="1"/>
              </p:cNvSpPr>
              <p:nvPr/>
            </p:nvSpPr>
            <p:spPr>
              <a:xfrm>
                <a:off x="5616016" y="5188098"/>
                <a:ext cx="144463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Rectangle 159"/>
              <p:cNvSpPr>
                <a:spLocks noChangeAspect="1"/>
              </p:cNvSpPr>
              <p:nvPr/>
            </p:nvSpPr>
            <p:spPr>
              <a:xfrm>
                <a:off x="5766829" y="5188098"/>
                <a:ext cx="144464" cy="138086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Rectangle 160"/>
              <p:cNvSpPr>
                <a:spLocks noChangeAspect="1"/>
              </p:cNvSpPr>
              <p:nvPr/>
            </p:nvSpPr>
            <p:spPr>
              <a:xfrm>
                <a:off x="5768417" y="4640512"/>
                <a:ext cx="144463" cy="131738"/>
              </a:xfrm>
              <a:prstGeom prst="rect">
                <a:avLst/>
              </a:prstGeom>
              <a:solidFill>
                <a:srgbClr val="FFFF6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Rectangle 161"/>
              <p:cNvSpPr>
                <a:spLocks noChangeAspect="1"/>
              </p:cNvSpPr>
              <p:nvPr/>
            </p:nvSpPr>
            <p:spPr>
              <a:xfrm>
                <a:off x="3047419" y="5048424"/>
                <a:ext cx="144463" cy="139674"/>
              </a:xfrm>
              <a:prstGeom prst="rect">
                <a:avLst/>
              </a:prstGeom>
              <a:solidFill>
                <a:srgbClr val="9664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ZoneTexte 25"/>
              <p:cNvSpPr txBox="1">
                <a:spLocks noChangeArrowheads="1"/>
              </p:cNvSpPr>
              <p:nvPr/>
            </p:nvSpPr>
            <p:spPr bwMode="auto">
              <a:xfrm rot="16200000">
                <a:off x="2371168" y="4369079"/>
                <a:ext cx="312678" cy="230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800" rIns="46800" anchor="ctr"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tx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rgbClr val="00338D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600">
                    <a:solidFill>
                      <a:srgbClr val="00338D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SzPct val="120000"/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400">
                    <a:solidFill>
                      <a:srgbClr val="00338D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9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1992</a:t>
                </a:r>
              </a:p>
            </p:txBody>
          </p:sp>
        </p:grpSp>
        <p:cxnSp>
          <p:nvCxnSpPr>
            <p:cNvPr id="165" name="Connecteur droit avec flèche 164"/>
            <p:cNvCxnSpPr/>
            <p:nvPr/>
          </p:nvCxnSpPr>
          <p:spPr>
            <a:xfrm>
              <a:off x="4472111" y="5296091"/>
              <a:ext cx="0" cy="3968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89" name="Rectangle 50"/>
            <p:cNvSpPr>
              <a:spLocks noChangeArrowheads="1"/>
            </p:cNvSpPr>
            <p:nvPr/>
          </p:nvSpPr>
          <p:spPr bwMode="auto">
            <a:xfrm>
              <a:off x="2729752" y="3737938"/>
              <a:ext cx="3470056" cy="503590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>
              <a:lvl1pPr>
                <a:lnSpc>
                  <a:spcPct val="119000"/>
                </a:lnSpc>
                <a:spcBef>
                  <a:spcPct val="20000"/>
                </a:spcBef>
                <a:buClr>
                  <a:schemeClr val="tx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SzPct val="120000"/>
                <a:buFont typeface="Verdana" panose="020B060403050404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SzPct val="120000"/>
                <a:buFont typeface="Verdana" panose="020B060403050404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anose="020B0604030504040204" pitchFamily="34" charset="0"/>
                <a:buChar char="–"/>
                <a:defRPr sz="1400">
                  <a:solidFill>
                    <a:srgbClr val="00338D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anose="020B0604030504040204" pitchFamily="34" charset="0"/>
                <a:buChar char="–"/>
                <a:defRPr sz="1400">
                  <a:solidFill>
                    <a:srgbClr val="00338D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anose="020B0604030504040204" pitchFamily="34" charset="0"/>
                <a:buChar char="–"/>
                <a:defRPr sz="1400">
                  <a:solidFill>
                    <a:srgbClr val="00338D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anose="020B0604030504040204" pitchFamily="34" charset="0"/>
                <a:buChar char="–"/>
                <a:defRPr sz="1400">
                  <a:solidFill>
                    <a:srgbClr val="00338D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anose="020B0604030504040204" pitchFamily="34" charset="0"/>
                <a:buChar char="–"/>
                <a:defRPr sz="1400">
                  <a:solidFill>
                    <a:srgbClr val="00338D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Per-pixel LC classes trajectories for 1 km change detection using IPCC classes</a:t>
              </a:r>
            </a:p>
          </p:txBody>
        </p:sp>
      </p:grpSp>
      <p:sp>
        <p:nvSpPr>
          <p:cNvPr id="15372" name="Rectangle 37"/>
          <p:cNvSpPr>
            <a:spLocks noChangeArrowheads="1"/>
          </p:cNvSpPr>
          <p:nvPr/>
        </p:nvSpPr>
        <p:spPr bwMode="auto">
          <a:xfrm>
            <a:off x="80963" y="3194050"/>
            <a:ext cx="2114550" cy="739775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Font typeface="Verdana" panose="020B060403050404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Font typeface="Verdana" panose="020B060403050404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Machine learning &amp; unsupervised classification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34925" y="1557338"/>
            <a:ext cx="2195513" cy="499268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7" name="ZoneTexte 186"/>
          <p:cNvSpPr txBox="1"/>
          <p:nvPr/>
        </p:nvSpPr>
        <p:spPr>
          <a:xfrm>
            <a:off x="227013" y="1331913"/>
            <a:ext cx="1968500" cy="5842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STABILITY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2365375" y="1557338"/>
            <a:ext cx="4222750" cy="4992687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</p:txBody>
      </p:sp>
      <p:sp>
        <p:nvSpPr>
          <p:cNvPr id="190" name="ZoneTexte 189"/>
          <p:cNvSpPr txBox="1"/>
          <p:nvPr/>
        </p:nvSpPr>
        <p:spPr>
          <a:xfrm>
            <a:off x="3563938" y="1403350"/>
            <a:ext cx="1643062" cy="5857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CHANGE</a:t>
            </a:r>
          </a:p>
        </p:txBody>
      </p:sp>
      <p:sp>
        <p:nvSpPr>
          <p:cNvPr id="15377" name="Rectangle 4"/>
          <p:cNvSpPr>
            <a:spLocks noChangeArrowheads="1"/>
          </p:cNvSpPr>
          <p:nvPr/>
        </p:nvSpPr>
        <p:spPr bwMode="auto">
          <a:xfrm>
            <a:off x="395288" y="3933825"/>
            <a:ext cx="1501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1" i="0" u="none" strike="noStrike" kern="0" cap="none" spc="0" normalizeH="0" baseline="0" noProof="0">
                <a:ln>
                  <a:noFill/>
                </a:ln>
                <a:solidFill>
                  <a:srgbClr val="68A616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Labeling layer</a:t>
            </a:r>
          </a:p>
        </p:txBody>
      </p:sp>
      <p:sp>
        <p:nvSpPr>
          <p:cNvPr id="179" name="ZoneTexte 178"/>
          <p:cNvSpPr txBox="1"/>
          <p:nvPr/>
        </p:nvSpPr>
        <p:spPr>
          <a:xfrm>
            <a:off x="6858000" y="1196975"/>
            <a:ext cx="2251075" cy="95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CONSISTENCY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over years</a:t>
            </a:r>
          </a:p>
        </p:txBody>
      </p:sp>
      <p:cxnSp>
        <p:nvCxnSpPr>
          <p:cNvPr id="180" name="Connecteur droit avec flèche 179"/>
          <p:cNvCxnSpPr/>
          <p:nvPr/>
        </p:nvCxnSpPr>
        <p:spPr>
          <a:xfrm>
            <a:off x="7851775" y="2028825"/>
            <a:ext cx="17463" cy="38481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0" name="Rectangle 180"/>
          <p:cNvSpPr>
            <a:spLocks noChangeArrowheads="1"/>
          </p:cNvSpPr>
          <p:nvPr/>
        </p:nvSpPr>
        <p:spPr bwMode="auto">
          <a:xfrm>
            <a:off x="107950" y="1897063"/>
            <a:ext cx="213995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1" i="0" u="none" strike="noStrike" kern="0" cap="none" spc="0" normalizeH="0" baseline="0" noProof="0">
                <a:ln>
                  <a:noFill/>
                </a:ln>
                <a:solidFill>
                  <a:srgbClr val="68A616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Stratification in 22 </a:t>
            </a:r>
          </a:p>
          <a:p>
            <a:pPr marL="0" marR="0" lvl="0" indent="0" algn="ctr" defTabSz="91440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1" i="0" u="none" strike="noStrike" kern="0" cap="none" spc="0" normalizeH="0" baseline="0" noProof="0">
                <a:ln>
                  <a:noFill/>
                </a:ln>
                <a:solidFill>
                  <a:srgbClr val="68A616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equal-reasoning reg.</a:t>
            </a:r>
          </a:p>
        </p:txBody>
      </p:sp>
      <p:cxnSp>
        <p:nvCxnSpPr>
          <p:cNvPr id="177" name="Connecteur droit avec flèche 176"/>
          <p:cNvCxnSpPr/>
          <p:nvPr/>
        </p:nvCxnSpPr>
        <p:spPr>
          <a:xfrm>
            <a:off x="1116013" y="4221163"/>
            <a:ext cx="0" cy="2222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avec flèche 182"/>
          <p:cNvCxnSpPr/>
          <p:nvPr/>
        </p:nvCxnSpPr>
        <p:spPr bwMode="auto">
          <a:xfrm>
            <a:off x="4518025" y="3068638"/>
            <a:ext cx="0" cy="5762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1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6" grpId="0" animBg="1"/>
      <p:bldP spid="187" grpId="0" animBg="1"/>
      <p:bldP spid="189" grpId="0" animBg="1"/>
      <p:bldP spid="190" grpId="0" animBg="1"/>
      <p:bldP spid="17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V:\4_MultiYear_LC\Sc2_Synthesis_1999_2012\ImagesPrésentation\ForestLoss\MinesGermany\1999Classi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4"/>
          <a:stretch>
            <a:fillRect/>
          </a:stretch>
        </p:blipFill>
        <p:spPr bwMode="auto">
          <a:xfrm>
            <a:off x="0" y="0"/>
            <a:ext cx="9251950" cy="7143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79388" y="1196975"/>
            <a:ext cx="2879725" cy="369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+mn-lt"/>
              </a:rPr>
              <a:t>land </a:t>
            </a:r>
            <a:r>
              <a:rPr kumimoji="0" lang="fr-B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+mn-lt"/>
              </a:rPr>
              <a:t>cover</a:t>
            </a:r>
            <a:r>
              <a: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fr-B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+mn-lt"/>
              </a:rPr>
              <a:t>status</a:t>
            </a:r>
            <a:r>
              <a: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+mn-lt"/>
              </a:rPr>
              <a:t> in 1999</a:t>
            </a:r>
          </a:p>
        </p:txBody>
      </p:sp>
      <p:grpSp>
        <p:nvGrpSpPr>
          <p:cNvPr id="20484" name="Groupe 2"/>
          <p:cNvGrpSpPr>
            <a:grpSpLocks/>
          </p:cNvGrpSpPr>
          <p:nvPr/>
        </p:nvGrpSpPr>
        <p:grpSpPr bwMode="auto">
          <a:xfrm>
            <a:off x="7092950" y="44450"/>
            <a:ext cx="2087563" cy="1893888"/>
            <a:chOff x="6732588" y="167640"/>
            <a:chExt cx="2519362" cy="2189797"/>
          </a:xfrm>
        </p:grpSpPr>
        <p:pic>
          <p:nvPicPr>
            <p:cNvPr id="2048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15" t="224" r="18890" b="67848"/>
            <a:stretch>
              <a:fillRect/>
            </a:stretch>
          </p:blipFill>
          <p:spPr bwMode="auto">
            <a:xfrm>
              <a:off x="6732588" y="167640"/>
              <a:ext cx="2519362" cy="21897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738417" y="1458024"/>
              <a:ext cx="576675" cy="2863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179388" y="360363"/>
            <a:ext cx="3419475" cy="8302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+mn-lt"/>
              </a:rPr>
              <a:t>Forest Loss: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Coal mines </a:t>
            </a: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+mn-lt"/>
              </a:rPr>
              <a:t>in Germany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 flipH="1" flipV="1">
            <a:off x="822325" y="4567238"/>
            <a:ext cx="287338" cy="431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6372225" y="558800"/>
            <a:ext cx="287338" cy="4333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6948488" y="6426200"/>
            <a:ext cx="287337" cy="431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137525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:\4_MultiYear_LC\Sc2_Synthesis_1999_2012\ImagesPrésentation\ForestLoss\MinesGermany\ForestLo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7"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/>
          <p:cNvSpPr>
            <a:spLocks/>
          </p:cNvSpPr>
          <p:nvPr/>
        </p:nvSpPr>
        <p:spPr bwMode="auto">
          <a:xfrm>
            <a:off x="6516688" y="681038"/>
            <a:ext cx="103187" cy="100012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179388" y="360363"/>
            <a:ext cx="3419475" cy="8302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Forest Loss: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Coal mines </a:t>
            </a: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in Germany</a:t>
            </a:r>
          </a:p>
        </p:txBody>
      </p:sp>
      <p:cxnSp>
        <p:nvCxnSpPr>
          <p:cNvPr id="54" name="Connecteur droit avec flèche 53"/>
          <p:cNvCxnSpPr/>
          <p:nvPr/>
        </p:nvCxnSpPr>
        <p:spPr bwMode="auto">
          <a:xfrm flipH="1">
            <a:off x="6272213" y="854075"/>
            <a:ext cx="315912" cy="13223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0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176463"/>
            <a:ext cx="59817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79388" y="1196975"/>
            <a:ext cx="3419475" cy="3698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Post-change class: </a:t>
            </a:r>
            <a:r>
              <a:rPr kumimoji="0" lang="fr-BE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sparse</a:t>
            </a:r>
            <a:r>
              <a: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fr-BE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vgt</a:t>
            </a:r>
            <a:endParaRPr kumimoji="0" lang="fr-BE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925438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V:\4_MultiYear_LC\Sc2_Synthesis_1999_2012\ImagesPrésentation\ForestLoss\MinesGermany\ForestLossY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7"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e 7"/>
          <p:cNvGrpSpPr>
            <a:grpSpLocks/>
          </p:cNvGrpSpPr>
          <p:nvPr/>
        </p:nvGrpSpPr>
        <p:grpSpPr bwMode="auto">
          <a:xfrm>
            <a:off x="7380288" y="1773238"/>
            <a:ext cx="1604962" cy="4121150"/>
            <a:chOff x="6156176" y="1611100"/>
            <a:chExt cx="1604099" cy="4122156"/>
          </a:xfrm>
        </p:grpSpPr>
        <p:sp>
          <p:nvSpPr>
            <p:cNvPr id="9" name="Rectangle 8"/>
            <p:cNvSpPr/>
            <p:nvPr/>
          </p:nvSpPr>
          <p:spPr>
            <a:xfrm>
              <a:off x="6360853" y="1636506"/>
              <a:ext cx="1399422" cy="409675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2541" name="Groupe 9"/>
            <p:cNvGrpSpPr>
              <a:grpSpLocks/>
            </p:cNvGrpSpPr>
            <p:nvPr/>
          </p:nvGrpSpPr>
          <p:grpSpPr bwMode="auto">
            <a:xfrm>
              <a:off x="6156176" y="1611100"/>
              <a:ext cx="1604099" cy="4056087"/>
              <a:chOff x="15573" y="2539291"/>
              <a:chExt cx="1604099" cy="4056087"/>
            </a:xfrm>
          </p:grpSpPr>
          <p:grpSp>
            <p:nvGrpSpPr>
              <p:cNvPr id="22542" name="Groupe 10"/>
              <p:cNvGrpSpPr>
                <a:grpSpLocks/>
              </p:cNvGrpSpPr>
              <p:nvPr/>
            </p:nvGrpSpPr>
            <p:grpSpPr bwMode="auto">
              <a:xfrm>
                <a:off x="15573" y="2539291"/>
                <a:ext cx="1604099" cy="4056087"/>
                <a:chOff x="-231888" y="2899331"/>
                <a:chExt cx="1604099" cy="4056087"/>
              </a:xfrm>
            </p:grpSpPr>
            <p:sp>
              <p:nvSpPr>
                <p:cNvPr id="22544" name="ZoneTexte 12"/>
                <p:cNvSpPr txBox="1">
                  <a:spLocks noChangeArrowheads="1"/>
                </p:cNvSpPr>
                <p:nvPr/>
              </p:nvSpPr>
              <p:spPr bwMode="auto">
                <a:xfrm>
                  <a:off x="-231888" y="2899331"/>
                  <a:ext cx="1604099" cy="892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BE" altLang="fr-FR" sz="28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kumimoji="0" lang="fr-BE" altLang="fr-FR" sz="24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Year of   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BE" altLang="fr-FR" sz="24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 change</a:t>
                  </a:r>
                </a:p>
              </p:txBody>
            </p:sp>
            <p:sp>
              <p:nvSpPr>
                <p:cNvPr id="22545" name="ZoneTexte 13"/>
                <p:cNvSpPr txBox="1">
                  <a:spLocks noChangeArrowheads="1"/>
                </p:cNvSpPr>
                <p:nvPr/>
              </p:nvSpPr>
              <p:spPr bwMode="auto">
                <a:xfrm>
                  <a:off x="590189" y="3862264"/>
                  <a:ext cx="741451" cy="3093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BE" altLang="fr-FR" sz="18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2003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BE" altLang="fr-FR" sz="18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2004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BE" altLang="fr-FR" sz="18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2005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BE" altLang="fr-FR" sz="18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2006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BE" altLang="fr-FR" sz="18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2007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BE" altLang="fr-FR" sz="18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2008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BE" altLang="fr-FR" sz="18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2009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BE" altLang="fr-FR" sz="18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2010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BE" altLang="fr-FR" sz="18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2011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BE" altLang="fr-FR" sz="18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2012</a:t>
                  </a:r>
                </a:p>
              </p:txBody>
            </p:sp>
          </p:grpSp>
          <p:pic>
            <p:nvPicPr>
              <p:cNvPr id="22543" name="Picture 2" descr="V:\14y_Change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5" t="50000" r="91486" b="13899"/>
              <a:stretch>
                <a:fillRect/>
              </a:stretch>
            </p:blipFill>
            <p:spPr bwMode="auto">
              <a:xfrm>
                <a:off x="282499" y="3573494"/>
                <a:ext cx="620045" cy="3021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" name="ZoneTexte 14"/>
          <p:cNvSpPr txBox="1"/>
          <p:nvPr/>
        </p:nvSpPr>
        <p:spPr bwMode="auto">
          <a:xfrm>
            <a:off x="179388" y="360363"/>
            <a:ext cx="3455987" cy="830262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Brown </a:t>
            </a:r>
            <a:r>
              <a:rPr kumimoji="0" lang="fr-BE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coal</a:t>
            </a: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fr-BE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is</a:t>
            </a: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fr-BE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extracted</a:t>
            </a: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 in </a:t>
            </a:r>
            <a:r>
              <a:rPr kumimoji="0" lang="fr-BE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Jänschwalde</a:t>
            </a: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 mines</a:t>
            </a:r>
          </a:p>
        </p:txBody>
      </p:sp>
      <p:pic>
        <p:nvPicPr>
          <p:cNvPr id="22533" name="Imag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8"/>
          <a:stretch>
            <a:fillRect/>
          </a:stretch>
        </p:blipFill>
        <p:spPr bwMode="auto">
          <a:xfrm>
            <a:off x="844550" y="5095875"/>
            <a:ext cx="3216275" cy="2047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508625" y="260350"/>
            <a:ext cx="1655763" cy="971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6208713" y="1341438"/>
            <a:ext cx="19050" cy="431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7524750" y="476250"/>
            <a:ext cx="0" cy="71913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ZoneTexte 9"/>
          <p:cNvSpPr txBox="1">
            <a:spLocks noChangeArrowheads="1"/>
          </p:cNvSpPr>
          <p:nvPr/>
        </p:nvSpPr>
        <p:spPr bwMode="auto">
          <a:xfrm>
            <a:off x="7132638" y="1196975"/>
            <a:ext cx="10398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2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2003</a:t>
            </a:r>
          </a:p>
        </p:txBody>
      </p:sp>
      <p:sp>
        <p:nvSpPr>
          <p:cNvPr id="22538" name="ZoneTexte 10"/>
          <p:cNvSpPr txBox="1">
            <a:spLocks noChangeArrowheads="1"/>
          </p:cNvSpPr>
          <p:nvPr/>
        </p:nvSpPr>
        <p:spPr bwMode="auto">
          <a:xfrm>
            <a:off x="7143750" y="44450"/>
            <a:ext cx="11001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2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pic>
        <p:nvPicPr>
          <p:cNvPr id="22539" name="Picture 5" descr="V:\4_MultiYear_LC\Sc2_Synthesis_1999_2011_v2\3_ThematicDistance_ScriptsResults\Ex_Change\1_Deforestation\Mines\Timelapse\2011_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73238"/>
            <a:ext cx="5265737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478949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Inès\Desktop\ForestGain\IndonesiaPlantations\1999Classi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0"/>
            <a:ext cx="93599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oneTexte 2"/>
          <p:cNvSpPr txBox="1">
            <a:spLocks noChangeArrowheads="1"/>
          </p:cNvSpPr>
          <p:nvPr/>
        </p:nvSpPr>
        <p:spPr bwMode="auto">
          <a:xfrm>
            <a:off x="179388" y="1022350"/>
            <a:ext cx="2808287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2400" b="0" i="0" u="none" strike="noStrike" kern="0" cap="none" spc="0" normalizeH="0" baseline="0" noProof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LC status in 1999</a:t>
            </a:r>
          </a:p>
        </p:txBody>
      </p:sp>
      <p:pic>
        <p:nvPicPr>
          <p:cNvPr id="6" name="Picture 2" descr="C:\Users\Inès\Desktop\ForestGain\IndonesiaPlantations\Global.png"/>
          <p:cNvPicPr>
            <a:picLocks noChangeAspect="1" noChangeArrowheads="1"/>
          </p:cNvPicPr>
          <p:nvPr/>
        </p:nvPicPr>
        <p:blipFill rotWithShape="1">
          <a:blip r:embed="rId3"/>
          <a:srcRect l="22689" t="30864" r="34998" b="33856"/>
          <a:stretch/>
        </p:blipFill>
        <p:spPr bwMode="auto">
          <a:xfrm>
            <a:off x="5219700" y="260350"/>
            <a:ext cx="3960813" cy="2520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588125" y="1412875"/>
            <a:ext cx="574675" cy="431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9388" y="179388"/>
            <a:ext cx="3384550" cy="831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+mn-lt"/>
              </a:rPr>
              <a:t>Forest Gain: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Plantations </a:t>
            </a: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+mn-lt"/>
              </a:rPr>
              <a:t>in Sumatra</a:t>
            </a:r>
          </a:p>
        </p:txBody>
      </p:sp>
    </p:spTree>
    <p:extLst>
      <p:ext uri="{BB962C8B-B14F-4D97-AF65-F5344CB8AC3E}">
        <p14:creationId xmlns:p14="http://schemas.microsoft.com/office/powerpoint/2010/main" val="3607404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Inès\Desktop\ForestGain\IndonesiaPlantations\ForestG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0"/>
          <a:stretch>
            <a:fillRect/>
          </a:stretch>
        </p:blipFill>
        <p:spPr bwMode="auto">
          <a:xfrm>
            <a:off x="0" y="0"/>
            <a:ext cx="9224963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ectangle 59"/>
          <p:cNvSpPr>
            <a:spLocks/>
          </p:cNvSpPr>
          <p:nvPr/>
        </p:nvSpPr>
        <p:spPr>
          <a:xfrm>
            <a:off x="3841750" y="1806575"/>
            <a:ext cx="49213" cy="508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4580" name="Picture 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-31750"/>
            <a:ext cx="4875212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onnecteur droit avec flèche 11"/>
          <p:cNvCxnSpPr/>
          <p:nvPr/>
        </p:nvCxnSpPr>
        <p:spPr>
          <a:xfrm flipH="1">
            <a:off x="3995738" y="1125538"/>
            <a:ext cx="3455987" cy="7064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79388" y="179388"/>
            <a:ext cx="3384550" cy="8318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Forest Gain: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Plantations </a:t>
            </a: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in Sumatra</a:t>
            </a:r>
          </a:p>
        </p:txBody>
      </p:sp>
      <p:sp>
        <p:nvSpPr>
          <p:cNvPr id="24583" name="ZoneTexte 7"/>
          <p:cNvSpPr txBox="1">
            <a:spLocks noChangeArrowheads="1"/>
          </p:cNvSpPr>
          <p:nvPr/>
        </p:nvSpPr>
        <p:spPr bwMode="auto">
          <a:xfrm>
            <a:off x="179388" y="1022350"/>
            <a:ext cx="2520950" cy="708025"/>
          </a:xfrm>
          <a:prstGeom prst="rect">
            <a:avLst/>
          </a:prstGeom>
          <a:solidFill>
            <a:schemeClr val="tx1">
              <a:alpha val="4196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Post-change class: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Forest</a:t>
            </a:r>
          </a:p>
        </p:txBody>
      </p:sp>
    </p:spTree>
    <p:extLst>
      <p:ext uri="{BB962C8B-B14F-4D97-AF65-F5344CB8AC3E}">
        <p14:creationId xmlns:p14="http://schemas.microsoft.com/office/powerpoint/2010/main" val="32794061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4"/>
          <p:cNvGrpSpPr>
            <a:grpSpLocks/>
          </p:cNvGrpSpPr>
          <p:nvPr/>
        </p:nvGrpSpPr>
        <p:grpSpPr bwMode="auto">
          <a:xfrm>
            <a:off x="-4484" y="1458490"/>
            <a:ext cx="9144000" cy="5153025"/>
            <a:chOff x="507999" y="1519237"/>
            <a:chExt cx="8007723" cy="5153026"/>
          </a:xfrm>
        </p:grpSpPr>
        <p:pic>
          <p:nvPicPr>
            <p:cNvPr id="16" name="Imag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99" y="1519237"/>
              <a:ext cx="8007723" cy="5153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ZoneTexte 16"/>
            <p:cNvSpPr txBox="1"/>
            <p:nvPr/>
          </p:nvSpPr>
          <p:spPr>
            <a:xfrm>
              <a:off x="5914603" y="3505199"/>
              <a:ext cx="2363390" cy="276225"/>
            </a:xfrm>
            <a:prstGeom prst="rect">
              <a:avLst/>
            </a:prstGeom>
            <a:solidFill>
              <a:srgbClr val="2E935C"/>
            </a:solidFill>
          </p:spPr>
          <p:txBody>
            <a:bodyPr>
              <a:spAutoFit/>
            </a:bodyPr>
            <a:lstStyle/>
            <a:p>
              <a:pPr defTabSz="457177">
                <a:defRPr/>
              </a:pPr>
              <a:r>
                <a:rPr lang="fr-BE" sz="1200" b="1" dirty="0">
                  <a:solidFill>
                    <a:prstClr val="white"/>
                  </a:solidFill>
                </a:rPr>
                <a:t>     EARLY AREA INDICATOR</a:t>
              </a:r>
            </a:p>
          </p:txBody>
        </p:sp>
      </p:grpSp>
      <p:grpSp>
        <p:nvGrpSpPr>
          <p:cNvPr id="93186" name="Groupe 4"/>
          <p:cNvGrpSpPr>
            <a:grpSpLocks/>
          </p:cNvGrpSpPr>
          <p:nvPr/>
        </p:nvGrpSpPr>
        <p:grpSpPr bwMode="auto">
          <a:xfrm>
            <a:off x="0" y="1772816"/>
            <a:ext cx="9144000" cy="5153025"/>
            <a:chOff x="507999" y="1519237"/>
            <a:chExt cx="8007723" cy="5153026"/>
          </a:xfrm>
        </p:grpSpPr>
        <p:pic>
          <p:nvPicPr>
            <p:cNvPr id="93201" name="Imag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99" y="1519237"/>
              <a:ext cx="8007723" cy="5153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5914603" y="3505199"/>
              <a:ext cx="2363390" cy="276225"/>
            </a:xfrm>
            <a:prstGeom prst="rect">
              <a:avLst/>
            </a:prstGeom>
            <a:solidFill>
              <a:srgbClr val="2E935C"/>
            </a:solidFill>
          </p:spPr>
          <p:txBody>
            <a:bodyPr>
              <a:spAutoFit/>
            </a:bodyPr>
            <a:lstStyle/>
            <a:p>
              <a:pPr defTabSz="457177">
                <a:defRPr/>
              </a:pPr>
              <a:r>
                <a:rPr lang="fr-BE" sz="1200" b="1" dirty="0">
                  <a:solidFill>
                    <a:prstClr val="white"/>
                  </a:solidFill>
                </a:rPr>
                <a:t>     EARLY AREA INDICATOR</a:t>
              </a: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5961063" y="1533351"/>
            <a:ext cx="2568575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177">
              <a:defRPr/>
            </a:pPr>
            <a:r>
              <a:rPr lang="en-US" sz="2000" b="1" dirty="0">
                <a:solidFill>
                  <a:prstClr val="white"/>
                </a:solidFill>
              </a:rPr>
              <a:t>Binary map identifying  annually cultivated land at 10m  updated every month</a:t>
            </a:r>
            <a:endParaRPr lang="fr-BE" sz="2000" b="1" dirty="0">
              <a:solidFill>
                <a:prstClr val="white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318250" y="5373216"/>
            <a:ext cx="2554288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457177">
              <a:defRPr/>
            </a:pPr>
            <a:r>
              <a:rPr lang="en-US" b="1" dirty="0">
                <a:solidFill>
                  <a:prstClr val="white"/>
                </a:solidFill>
              </a:rPr>
              <a:t>Crop type map at 10 m for the main regional crops  including irrigated/</a:t>
            </a:r>
            <a:r>
              <a:rPr lang="en-US" b="1" dirty="0" err="1">
                <a:solidFill>
                  <a:prstClr val="white"/>
                </a:solidFill>
              </a:rPr>
              <a:t>rainfed</a:t>
            </a:r>
            <a:r>
              <a:rPr lang="en-US" b="1" dirty="0">
                <a:solidFill>
                  <a:prstClr val="white"/>
                </a:solidFill>
              </a:rPr>
              <a:t>  discrimination</a:t>
            </a:r>
            <a:endParaRPr lang="fr-BE" b="1" dirty="0">
              <a:solidFill>
                <a:prstClr val="white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5576" y="5619576"/>
            <a:ext cx="245427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457177">
              <a:defRPr/>
            </a:pPr>
            <a:r>
              <a:rPr lang="en-US" b="1" dirty="0">
                <a:solidFill>
                  <a:prstClr val="white"/>
                </a:solidFill>
              </a:rPr>
              <a:t>Vegetation status map at 10 m delivered every week </a:t>
            </a:r>
            <a:r>
              <a:rPr lang="en-US" sz="1100" b="1" dirty="0">
                <a:solidFill>
                  <a:prstClr val="white"/>
                </a:solidFill>
              </a:rPr>
              <a:t>(NDVI, LAI, </a:t>
            </a:r>
            <a:r>
              <a:rPr lang="en-US" sz="1100" b="1" dirty="0" err="1">
                <a:solidFill>
                  <a:prstClr val="white"/>
                </a:solidFill>
              </a:rPr>
              <a:t>pheno</a:t>
            </a:r>
            <a:r>
              <a:rPr lang="en-US" sz="1100" b="1" dirty="0">
                <a:solidFill>
                  <a:prstClr val="white"/>
                </a:solidFill>
              </a:rPr>
              <a:t> index)</a:t>
            </a:r>
            <a:endParaRPr lang="fr-BE" b="1" dirty="0">
              <a:solidFill>
                <a:prstClr val="white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5536" y="2228031"/>
            <a:ext cx="25922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7">
              <a:defRPr/>
            </a:pPr>
            <a:r>
              <a:rPr lang="en-US" sz="2000" b="1" dirty="0">
                <a:solidFill>
                  <a:prstClr val="white"/>
                </a:solidFill>
              </a:rPr>
              <a:t>Monthly cloud free surface reflectance composite at 10-20 m</a:t>
            </a:r>
            <a:endParaRPr lang="fr-BE" sz="2000" b="1" dirty="0">
              <a:solidFill>
                <a:prstClr val="white"/>
              </a:solidFill>
            </a:endParaRPr>
          </a:p>
        </p:txBody>
      </p:sp>
      <p:pic>
        <p:nvPicPr>
          <p:cNvPr id="93194" name="Picture 6" descr="S2_ppt_140310_A_ver_insid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997"/>
          <a:stretch>
            <a:fillRect/>
          </a:stretch>
        </p:blipFill>
        <p:spPr bwMode="auto">
          <a:xfrm>
            <a:off x="0" y="-33338"/>
            <a:ext cx="9169400" cy="124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70246" y="52167"/>
            <a:ext cx="7858138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fr-FR" i="1" dirty="0"/>
              <a:t>Top </a:t>
            </a:r>
            <a:r>
              <a:rPr lang="fr-FR" i="1" dirty="0" err="1"/>
              <a:t>priority</a:t>
            </a:r>
            <a:r>
              <a:rPr lang="fr-FR" i="1" dirty="0"/>
              <a:t> </a:t>
            </a:r>
            <a:r>
              <a:rPr lang="fr-FR" dirty="0"/>
              <a:t>:  open source s</a:t>
            </a:r>
            <a:r>
              <a:rPr lang="fr-FR" dirty="0">
                <a:solidFill>
                  <a:schemeClr val="bg1"/>
                </a:solidFill>
              </a:rPr>
              <a:t>ystem to </a:t>
            </a:r>
            <a:r>
              <a:rPr lang="fr-FR" dirty="0" err="1">
                <a:solidFill>
                  <a:schemeClr val="bg1"/>
                </a:solidFill>
              </a:rPr>
              <a:t>deliver</a:t>
            </a:r>
            <a:r>
              <a:rPr lang="fr-FR" dirty="0">
                <a:solidFill>
                  <a:schemeClr val="bg1"/>
                </a:solidFill>
              </a:rPr>
              <a:t> 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/>
              <a:t>	</a:t>
            </a:r>
            <a:r>
              <a:rPr lang="fr-FR" dirty="0">
                <a:solidFill>
                  <a:schemeClr val="bg1"/>
                </a:solidFill>
              </a:rPr>
              <a:t>4 Sen2-Agri </a:t>
            </a:r>
            <a:r>
              <a:rPr lang="fr-FR" dirty="0" err="1">
                <a:solidFill>
                  <a:schemeClr val="bg1"/>
                </a:solidFill>
              </a:rPr>
              <a:t>products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along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season</a:t>
            </a:r>
            <a:r>
              <a:rPr lang="en-US" dirty="0"/>
              <a:t>  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/>
          </p:cNvPicPr>
          <p:nvPr/>
        </p:nvPicPr>
        <p:blipFill rotWithShape="1">
          <a:blip r:embed="rId4" cstate="email">
            <a:clrChange>
              <a:clrFrom>
                <a:srgbClr val="D9D9D9"/>
              </a:clrFrom>
              <a:clrTo>
                <a:srgbClr val="D9D9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604" y="4000247"/>
            <a:ext cx="2727327" cy="16098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Image 11"/>
          <p:cNvPicPr>
            <a:picLocks/>
          </p:cNvPicPr>
          <p:nvPr/>
        </p:nvPicPr>
        <p:blipFill rotWithShape="1">
          <a:blip r:embed="rId5" cstate="email">
            <a:clrChange>
              <a:clrFrom>
                <a:srgbClr val="D9D9D9"/>
              </a:clrFrom>
              <a:clrTo>
                <a:srgbClr val="D9D9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579" y="1806909"/>
            <a:ext cx="2719269" cy="18381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Image 12"/>
          <p:cNvPicPr>
            <a:picLocks/>
          </p:cNvPicPr>
          <p:nvPr/>
        </p:nvPicPr>
        <p:blipFill rotWithShape="1">
          <a:blip r:embed="rId6" cstate="email">
            <a:clrChange>
              <a:clrFrom>
                <a:srgbClr val="D9D9D9"/>
              </a:clrFrom>
              <a:clrTo>
                <a:srgbClr val="D9D9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3535" y="3771077"/>
            <a:ext cx="2690286" cy="16212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Image 13"/>
          <p:cNvPicPr>
            <a:picLocks/>
          </p:cNvPicPr>
          <p:nvPr/>
        </p:nvPicPr>
        <p:blipFill rotWithShape="1">
          <a:blip r:embed="rId7" cstate="email">
            <a:clrChange>
              <a:clrFrom>
                <a:srgbClr val="D9D9D9"/>
              </a:clrFrom>
              <a:clrTo>
                <a:srgbClr val="D9D9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578" y="5373216"/>
            <a:ext cx="2719270" cy="15335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-52442" y="1164709"/>
            <a:ext cx="4022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in line with the GEOGLAM core products </a:t>
            </a:r>
            <a:endParaRPr lang="fr-BE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4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Inès\Desktop\ForestGain\IndonesiaPlantations\ForestGainY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99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3"/>
          <a:stretch>
            <a:fillRect/>
          </a:stretch>
        </p:blipFill>
        <p:spPr bwMode="auto">
          <a:xfrm>
            <a:off x="7920038" y="179388"/>
            <a:ext cx="1247775" cy="27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79388" y="179388"/>
            <a:ext cx="3384550" cy="8318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Forest Gain: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Plantations </a:t>
            </a: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in Sumatra</a:t>
            </a:r>
          </a:p>
        </p:txBody>
      </p:sp>
      <p:sp>
        <p:nvSpPr>
          <p:cNvPr id="25605" name="ZoneTexte 6"/>
          <p:cNvSpPr txBox="1">
            <a:spLocks noChangeArrowheads="1"/>
          </p:cNvSpPr>
          <p:nvPr/>
        </p:nvSpPr>
        <p:spPr bwMode="auto">
          <a:xfrm>
            <a:off x="179388" y="1022350"/>
            <a:ext cx="2520950" cy="401638"/>
          </a:xfrm>
          <a:prstGeom prst="rect">
            <a:avLst/>
          </a:prstGeom>
          <a:solidFill>
            <a:schemeClr val="tx1">
              <a:alpha val="4196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Year of change</a:t>
            </a:r>
          </a:p>
        </p:txBody>
      </p:sp>
    </p:spTree>
    <p:extLst>
      <p:ext uri="{BB962C8B-B14F-4D97-AF65-F5344CB8AC3E}">
        <p14:creationId xmlns:p14="http://schemas.microsoft.com/office/powerpoint/2010/main" val="3329766198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675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6" name="Picture 2" descr="X:\lamarchc\Projects\ESACCI-LC-Ph2\Work\Year_2\WP2000\WP2200_Change\Illustrations\v2.0.7\GIFv207_v2\ST18_Cambodia_v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-26988"/>
            <a:ext cx="12684125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 descr="X:\lamarchc\Projects\ESACCI-LC-Ph2\Work\Year_2\WP2000\WP2200_Change\Illustrations\v2.0.7\GIFv207_v2\Year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83225"/>
            <a:ext cx="21907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4356100" y="1588"/>
            <a:ext cx="627221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South-East Asia</a:t>
            </a:r>
          </a:p>
        </p:txBody>
      </p:sp>
    </p:spTree>
    <p:extLst>
      <p:ext uri="{BB962C8B-B14F-4D97-AF65-F5344CB8AC3E}">
        <p14:creationId xmlns:p14="http://schemas.microsoft.com/office/powerpoint/2010/main" val="3148686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29699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700" name="Picture 2" descr="X:\lamarchc\Projects\ESACCI-LC-Ph2\Work\Year_2\WP2000\WP2200_Change\Illustrations\v2.0.7\GIFv207_v2\ST05_Rondonia_MatoGross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738"/>
            <a:ext cx="9525000" cy="735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 descr="X:\lamarchc\Projects\ESACCI-LC-Ph2\Work\Year_2\WP2000\WP2200_Change\Illustrations\v2.0.7\GIFv207_v2\Year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88938"/>
            <a:ext cx="21907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4643438" y="-171450"/>
            <a:ext cx="627221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Mato</a:t>
            </a:r>
            <a:r>
              <a:rPr kumimoji="0" lang="en-US" altLang="fr-F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-Grosso</a:t>
            </a:r>
          </a:p>
        </p:txBody>
      </p:sp>
    </p:spTree>
    <p:extLst>
      <p:ext uri="{BB962C8B-B14F-4D97-AF65-F5344CB8AC3E}">
        <p14:creationId xmlns:p14="http://schemas.microsoft.com/office/powerpoint/2010/main" val="1759136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863600"/>
          </a:xfrm>
        </p:spPr>
        <p:txBody>
          <a:bodyPr/>
          <a:lstStyle/>
          <a:p>
            <a:r>
              <a:rPr lang="en-GB" altLang="en-US" sz="3200"/>
              <a:t>Land surface seasonality variables</a:t>
            </a:r>
            <a:br>
              <a:rPr lang="en-GB" altLang="en-US" sz="3200"/>
            </a:br>
            <a:r>
              <a:rPr lang="en-GB" altLang="en-US" sz="3200"/>
              <a:t>computed at 1km based on 12 y.+  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932363" y="4341813"/>
            <a:ext cx="3055937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0" y="3789363"/>
            <a:ext cx="30353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57563"/>
            <a:ext cx="23780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ZoneTexte 14"/>
          <p:cNvSpPr txBox="1">
            <a:spLocks noChangeArrowheads="1"/>
          </p:cNvSpPr>
          <p:nvPr/>
        </p:nvSpPr>
        <p:spPr bwMode="auto">
          <a:xfrm>
            <a:off x="107950" y="1125538"/>
            <a:ext cx="5040313" cy="1087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Font typeface="Verdana" panose="020B060403050404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120000"/>
              <a:buFont typeface="Verdana" panose="020B060403050404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400">
                <a:solidFill>
                  <a:srgbClr val="00338D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7-day resolution for ‘climatological’ variables from data or existing dataset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(incl. quality flag)</a:t>
            </a:r>
          </a:p>
        </p:txBody>
      </p:sp>
      <p:sp>
        <p:nvSpPr>
          <p:cNvPr id="3" name="Double flèche horizontale 2"/>
          <p:cNvSpPr/>
          <p:nvPr/>
        </p:nvSpPr>
        <p:spPr>
          <a:xfrm rot="19262450">
            <a:off x="2830513" y="3171825"/>
            <a:ext cx="1873250" cy="393700"/>
          </a:xfrm>
          <a:prstGeom prst="leftRightArrow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Double flèche horizontale 15"/>
          <p:cNvSpPr/>
          <p:nvPr/>
        </p:nvSpPr>
        <p:spPr>
          <a:xfrm>
            <a:off x="3057525" y="4846638"/>
            <a:ext cx="1585913" cy="454025"/>
          </a:xfrm>
          <a:prstGeom prst="leftRightArrow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Double flèche horizontale 16"/>
          <p:cNvSpPr/>
          <p:nvPr/>
        </p:nvSpPr>
        <p:spPr>
          <a:xfrm rot="16200000">
            <a:off x="6025357" y="3658394"/>
            <a:ext cx="730250" cy="395287"/>
          </a:xfrm>
          <a:prstGeom prst="leftRightArrow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175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5003800" y="1268413"/>
            <a:ext cx="280828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Rectangle 1"/>
          <p:cNvSpPr>
            <a:spLocks noChangeArrowheads="1"/>
          </p:cNvSpPr>
          <p:nvPr/>
        </p:nvSpPr>
        <p:spPr bwMode="auto">
          <a:xfrm>
            <a:off x="3492500" y="3213100"/>
            <a:ext cx="20161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Great consistency across the 3 variables</a:t>
            </a:r>
            <a:endParaRPr kumimoji="0" lang="fr-BE" altLang="fr-FR" sz="2000" b="1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6" name="ZoneTexte 3"/>
          <p:cNvSpPr txBox="1">
            <a:spLocks noChangeArrowheads="1"/>
          </p:cNvSpPr>
          <p:nvPr/>
        </p:nvSpPr>
        <p:spPr bwMode="auto">
          <a:xfrm>
            <a:off x="5219700" y="1125538"/>
            <a:ext cx="3313113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1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Frequency of fire for each week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1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(burned areas) </a:t>
            </a:r>
          </a:p>
        </p:txBody>
      </p:sp>
      <p:sp>
        <p:nvSpPr>
          <p:cNvPr id="31757" name="ZoneTexte 12"/>
          <p:cNvSpPr txBox="1">
            <a:spLocks noChangeArrowheads="1"/>
          </p:cNvSpPr>
          <p:nvPr/>
        </p:nvSpPr>
        <p:spPr bwMode="auto">
          <a:xfrm>
            <a:off x="5292725" y="4221163"/>
            <a:ext cx="381635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1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Frequency of snow for each week</a:t>
            </a:r>
          </a:p>
        </p:txBody>
      </p:sp>
      <p:sp>
        <p:nvSpPr>
          <p:cNvPr id="31758" name="Rectangle 4"/>
          <p:cNvSpPr>
            <a:spLocks noChangeArrowheads="1"/>
          </p:cNvSpPr>
          <p:nvPr/>
        </p:nvSpPr>
        <p:spPr bwMode="auto">
          <a:xfrm>
            <a:off x="250825" y="5949950"/>
            <a:ext cx="4032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18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NDVI average along the year 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18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its inter-annual variability per week</a:t>
            </a:r>
          </a:p>
        </p:txBody>
      </p:sp>
    </p:spTree>
    <p:extLst>
      <p:ext uri="{BB962C8B-B14F-4D97-AF65-F5344CB8AC3E}">
        <p14:creationId xmlns:p14="http://schemas.microsoft.com/office/powerpoint/2010/main" val="4169587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>
          <a:xfrm>
            <a:off x="107950" y="0"/>
            <a:ext cx="8229600" cy="1143000"/>
          </a:xfrm>
        </p:spPr>
        <p:txBody>
          <a:bodyPr/>
          <a:lstStyle/>
          <a:p>
            <a:r>
              <a:rPr lang="fr-BE" altLang="fr-FR" sz="3200"/>
              <a:t>300 m annual global land cover </a:t>
            </a:r>
            <a:br>
              <a:rPr lang="fr-BE" altLang="fr-FR" sz="3200"/>
            </a:br>
            <a:r>
              <a:rPr lang="fr-BE" altLang="fr-FR" sz="3200"/>
              <a:t>time series from 1992-2015 </a:t>
            </a:r>
            <a:r>
              <a:rPr lang="fr-BE" altLang="fr-FR" sz="2400"/>
              <a:t>(22 classes)</a:t>
            </a:r>
            <a:endParaRPr lang="fr-BE" altLang="fr-FR" sz="3200"/>
          </a:p>
        </p:txBody>
      </p:sp>
      <p:pic>
        <p:nvPicPr>
          <p:cNvPr id="17411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0" y="1268413"/>
            <a:ext cx="9207500" cy="4608512"/>
          </a:xfrm>
        </p:spPr>
      </p:pic>
      <p:pic>
        <p:nvPicPr>
          <p:cNvPr id="17412" name="Picture 2" descr="http://maps.elie.ucl.ac.be/CCI/viewer/download/ESACCI-LC-2008-2012-Map-300m_Illustr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7"/>
          <a:stretch>
            <a:fillRect/>
          </a:stretch>
        </p:blipFill>
        <p:spPr bwMode="auto">
          <a:xfrm>
            <a:off x="0" y="5876925"/>
            <a:ext cx="9324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4"/>
          <a:srcRect l="25278" t="22771" r="33517" b="11687"/>
          <a:stretch>
            <a:fillRect/>
          </a:stretch>
        </p:blipFill>
        <p:spPr bwMode="auto">
          <a:xfrm>
            <a:off x="5580063" y="4379913"/>
            <a:ext cx="1778000" cy="1590675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 rot="20909277">
            <a:off x="1185863" y="2603500"/>
            <a:ext cx="6491287" cy="646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Public release last </a:t>
            </a:r>
            <a:r>
              <a:rPr kumimoji="0" lang="fr-BE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Monday</a:t>
            </a:r>
            <a:r>
              <a:rPr kumimoji="0" lang="fr-BE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! </a:t>
            </a:r>
          </a:p>
        </p:txBody>
      </p:sp>
    </p:spTree>
    <p:extLst>
      <p:ext uri="{BB962C8B-B14F-4D97-AF65-F5344CB8AC3E}">
        <p14:creationId xmlns:p14="http://schemas.microsoft.com/office/powerpoint/2010/main" val="367273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7353300" cy="862012"/>
          </a:xfrm>
        </p:spPr>
        <p:txBody>
          <a:bodyPr/>
          <a:lstStyle/>
          <a:p>
            <a:r>
              <a:rPr lang="fr-BE" altLang="fr-FR"/>
              <a:t>Lessons learnt from CCI Land Cover</a:t>
            </a:r>
          </a:p>
        </p:txBody>
      </p:sp>
      <p:sp>
        <p:nvSpPr>
          <p:cNvPr id="96259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7938" y="1196975"/>
            <a:ext cx="9251950" cy="5113338"/>
          </a:xfrm>
        </p:spPr>
        <p:txBody>
          <a:bodyPr/>
          <a:lstStyle/>
          <a:p>
            <a:pPr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fr-BE" altLang="fr-FR" sz="2200" b="1" dirty="0"/>
              <a:t>Key </a:t>
            </a:r>
            <a:r>
              <a:rPr lang="fr-BE" altLang="fr-FR" sz="2200" b="1" dirty="0" err="1"/>
              <a:t>role</a:t>
            </a:r>
            <a:r>
              <a:rPr lang="fr-BE" altLang="fr-FR" sz="2200" b="1" dirty="0"/>
              <a:t> of surface </a:t>
            </a:r>
            <a:r>
              <a:rPr lang="fr-BE" altLang="fr-FR" sz="2200" b="1" dirty="0" err="1"/>
              <a:t>reflectance</a:t>
            </a:r>
            <a:r>
              <a:rPr lang="fr-BE" altLang="fr-FR" sz="2200" b="1" dirty="0"/>
              <a:t> </a:t>
            </a:r>
            <a:r>
              <a:rPr lang="fr-BE" altLang="fr-FR" sz="2200" b="1" dirty="0" err="1"/>
              <a:t>quality</a:t>
            </a:r>
            <a:r>
              <a:rPr lang="fr-BE" altLang="fr-FR" sz="2200" b="1" dirty="0"/>
              <a:t> </a:t>
            </a:r>
            <a:r>
              <a:rPr lang="fr-BE" altLang="fr-FR" dirty="0"/>
              <a:t>(</a:t>
            </a:r>
            <a:r>
              <a:rPr lang="fr-BE" altLang="fr-FR" dirty="0" err="1"/>
              <a:t>radiometry</a:t>
            </a:r>
            <a:r>
              <a:rPr lang="fr-BE" altLang="fr-FR" dirty="0"/>
              <a:t>, </a:t>
            </a:r>
            <a:r>
              <a:rPr lang="fr-BE" altLang="fr-FR" dirty="0" err="1"/>
              <a:t>geometry</a:t>
            </a:r>
            <a:r>
              <a:rPr lang="fr-BE" altLang="fr-FR" dirty="0"/>
              <a:t>)</a:t>
            </a:r>
            <a:r>
              <a:rPr lang="fr-BE" altLang="fr-FR" sz="2200" dirty="0"/>
              <a:t> incl. </a:t>
            </a:r>
            <a:r>
              <a:rPr lang="fr-BE" altLang="fr-FR" sz="2200" dirty="0" err="1"/>
              <a:t>atmospheric</a:t>
            </a:r>
            <a:r>
              <a:rPr lang="fr-BE" altLang="fr-FR" sz="2200" dirty="0"/>
              <a:t> correction and cloud &amp; cloud </a:t>
            </a:r>
            <a:r>
              <a:rPr lang="fr-BE" altLang="fr-FR" sz="2200" dirty="0" err="1"/>
              <a:t>shadow</a:t>
            </a:r>
            <a:r>
              <a:rPr lang="fr-BE" altLang="fr-FR" sz="2200" dirty="0"/>
              <a:t> screening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Tx/>
              <a:buNone/>
              <a:defRPr/>
            </a:pPr>
            <a:r>
              <a:rPr lang="fr-BE" altLang="fr-FR" i="1" dirty="0"/>
              <a:t>    	</a:t>
            </a:r>
            <a:r>
              <a:rPr lang="fr-BE" altLang="fr-FR" sz="1800" i="1" dirty="0"/>
              <a:t>=&gt; </a:t>
            </a:r>
            <a:r>
              <a:rPr lang="fr-BE" altLang="fr-FR" sz="1800" i="1" dirty="0" err="1"/>
              <a:t>iterative</a:t>
            </a:r>
            <a:r>
              <a:rPr lang="fr-BE" altLang="fr-FR" sz="1800" i="1" dirty="0"/>
              <a:t> </a:t>
            </a:r>
            <a:r>
              <a:rPr lang="fr-BE" altLang="fr-FR" sz="1800" i="1" dirty="0" err="1"/>
              <a:t>reprocessing</a:t>
            </a:r>
            <a:r>
              <a:rPr lang="fr-BE" altLang="fr-FR" sz="1800" i="1" dirty="0"/>
              <a:t> of full archives for consistent global LC </a:t>
            </a:r>
            <a:r>
              <a:rPr lang="fr-BE" altLang="fr-FR" sz="1800" i="1" dirty="0" err="1"/>
              <a:t>maps</a:t>
            </a:r>
            <a:endParaRPr lang="fr-BE" altLang="fr-FR" sz="1800" i="1" dirty="0"/>
          </a:p>
          <a:p>
            <a:pPr marL="0" indent="0">
              <a:lnSpc>
                <a:spcPts val="2200"/>
              </a:lnSpc>
              <a:spcBef>
                <a:spcPts val="0"/>
              </a:spcBef>
              <a:buFontTx/>
              <a:buNone/>
              <a:defRPr/>
            </a:pPr>
            <a:endParaRPr lang="fr-BE" altLang="fr-FR" i="1" dirty="0"/>
          </a:p>
          <a:p>
            <a:pPr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fr-BE" altLang="fr-FR" sz="2200" b="1" dirty="0">
                <a:solidFill>
                  <a:srgbClr val="00328C"/>
                </a:solidFill>
                <a:ea typeface="MS PGothic" panose="020B0600070205080204" pitchFamily="34" charset="-128"/>
              </a:rPr>
              <a:t>Multi-mission </a:t>
            </a:r>
            <a:r>
              <a:rPr lang="fr-BE" altLang="fr-FR" sz="2200" b="1" dirty="0" err="1">
                <a:solidFill>
                  <a:srgbClr val="00328C"/>
                </a:solidFill>
                <a:ea typeface="MS PGothic" panose="020B0600070205080204" pitchFamily="34" charset="-128"/>
              </a:rPr>
              <a:t>approach</a:t>
            </a:r>
            <a:r>
              <a:rPr lang="fr-BE" altLang="fr-FR" sz="2200" b="1" dirty="0">
                <a:solidFill>
                  <a:srgbClr val="00328C"/>
                </a:solidFill>
                <a:ea typeface="MS PGothic" panose="020B0600070205080204" pitchFamily="34" charset="-128"/>
              </a:rPr>
              <a:t> </a:t>
            </a:r>
            <a:r>
              <a:rPr lang="fr-BE" altLang="fr-FR" sz="2200" b="1" dirty="0" err="1">
                <a:solidFill>
                  <a:srgbClr val="00328C"/>
                </a:solidFill>
                <a:ea typeface="MS PGothic" panose="020B0600070205080204" pitchFamily="34" charset="-128"/>
              </a:rPr>
              <a:t>needed</a:t>
            </a:r>
            <a:r>
              <a:rPr lang="fr-BE" altLang="fr-FR" sz="2200" b="1" dirty="0">
                <a:solidFill>
                  <a:srgbClr val="00328C"/>
                </a:solidFill>
                <a:ea typeface="MS PGothic" panose="020B0600070205080204" pitchFamily="34" charset="-128"/>
              </a:rPr>
              <a:t> </a:t>
            </a:r>
            <a:r>
              <a:rPr lang="fr-BE" altLang="fr-FR" sz="1600" i="1" dirty="0">
                <a:solidFill>
                  <a:srgbClr val="00328C"/>
                </a:solidFill>
                <a:ea typeface="MS PGothic" panose="020B0600070205080204" pitchFamily="34" charset="-128"/>
              </a:rPr>
              <a:t>=&gt; AVHRR, SPOT-VGT, MERIS, PROBA-V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Tx/>
              <a:buNone/>
              <a:defRPr/>
            </a:pPr>
            <a:endParaRPr lang="fr-BE" altLang="fr-FR" sz="1800" i="1" dirty="0">
              <a:solidFill>
                <a:srgbClr val="00328C"/>
              </a:solidFill>
              <a:ea typeface="MS PGothic" panose="020B0600070205080204" pitchFamily="34" charset="-128"/>
            </a:endParaRPr>
          </a:p>
          <a:p>
            <a:pPr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fr-BE" altLang="fr-FR" sz="2200" b="1" dirty="0"/>
              <a:t>Land </a:t>
            </a:r>
            <a:r>
              <a:rPr lang="fr-BE" altLang="fr-FR" sz="2200" b="1" dirty="0" err="1"/>
              <a:t>cover</a:t>
            </a:r>
            <a:r>
              <a:rPr lang="fr-BE" altLang="fr-FR" sz="2200" b="1" dirty="0"/>
              <a:t> </a:t>
            </a:r>
            <a:r>
              <a:rPr lang="fr-BE" altLang="fr-FR" sz="2200" b="1" dirty="0" err="1"/>
              <a:t>consistency</a:t>
            </a:r>
            <a:r>
              <a:rPr lang="fr-BE" altLang="fr-FR" sz="2200" b="1" dirty="0"/>
              <a:t> in </a:t>
            </a:r>
            <a:r>
              <a:rPr lang="fr-BE" altLang="fr-FR" sz="2200" b="1" dirty="0" err="1"/>
              <a:t>space</a:t>
            </a:r>
            <a:r>
              <a:rPr lang="fr-BE" altLang="fr-FR" sz="2200" b="1" dirty="0"/>
              <a:t> and time </a:t>
            </a:r>
            <a:r>
              <a:rPr lang="fr-BE" altLang="fr-FR" sz="2200" b="1" dirty="0" err="1"/>
              <a:t>is</a:t>
            </a:r>
            <a:r>
              <a:rPr lang="fr-BE" altLang="fr-FR" sz="2200" b="1" dirty="0"/>
              <a:t> </a:t>
            </a:r>
            <a:r>
              <a:rPr lang="fr-BE" altLang="fr-FR" sz="2200" b="1" dirty="0" err="1"/>
              <a:t>very</a:t>
            </a:r>
            <a:r>
              <a:rPr lang="fr-BE" altLang="fr-FR" sz="2200" b="1" dirty="0"/>
              <a:t> </a:t>
            </a:r>
            <a:r>
              <a:rPr lang="fr-BE" altLang="fr-FR" sz="2200" b="1" dirty="0" err="1"/>
              <a:t>challenging</a:t>
            </a:r>
            <a:r>
              <a:rPr lang="fr-BE" altLang="fr-FR" sz="2200" b="1" dirty="0"/>
              <a:t>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Tx/>
              <a:buNone/>
              <a:defRPr/>
            </a:pPr>
            <a:r>
              <a:rPr lang="fr-BE" altLang="fr-FR" sz="2200" b="1" dirty="0"/>
              <a:t>     	</a:t>
            </a:r>
            <a:r>
              <a:rPr lang="fr-BE" altLang="fr-FR" sz="1800" i="1" dirty="0"/>
              <a:t>= &gt;LC &amp; LCC </a:t>
            </a:r>
            <a:r>
              <a:rPr lang="fr-BE" altLang="fr-FR" sz="1800" i="1" dirty="0" err="1"/>
              <a:t>decoupling</a:t>
            </a:r>
            <a:r>
              <a:rPr lang="fr-BE" altLang="fr-FR" sz="1800" i="1" dirty="0"/>
              <a:t> to </a:t>
            </a:r>
            <a:r>
              <a:rPr lang="fr-BE" altLang="fr-FR" sz="1800" i="1" dirty="0" err="1"/>
              <a:t>build</a:t>
            </a:r>
            <a:r>
              <a:rPr lang="fr-BE" altLang="fr-FR" sz="1800" i="1" dirty="0"/>
              <a:t> in the LC </a:t>
            </a:r>
            <a:r>
              <a:rPr lang="fr-BE" altLang="fr-FR" sz="1800" i="1" dirty="0" err="1"/>
              <a:t>consistency</a:t>
            </a:r>
            <a:r>
              <a:rPr lang="fr-BE" altLang="fr-FR" sz="1800" i="1" dirty="0"/>
              <a:t> </a:t>
            </a:r>
            <a:r>
              <a:rPr lang="fr-BE" altLang="fr-FR" sz="1800" i="1" dirty="0" err="1"/>
              <a:t>while</a:t>
            </a:r>
            <a:r>
              <a:rPr lang="fr-BE" altLang="fr-FR" sz="1800" i="1" dirty="0"/>
              <a:t> </a:t>
            </a:r>
            <a:r>
              <a:rPr lang="fr-BE" altLang="fr-FR" sz="1800" i="1" dirty="0" err="1"/>
              <a:t>capturing</a:t>
            </a:r>
            <a:r>
              <a:rPr lang="fr-BE" altLang="fr-FR" sz="1800" i="1" dirty="0"/>
              <a:t> 	     the 	     land </a:t>
            </a:r>
            <a:r>
              <a:rPr lang="fr-BE" altLang="fr-FR" sz="1800" i="1" dirty="0" err="1"/>
              <a:t>cover</a:t>
            </a:r>
            <a:r>
              <a:rPr lang="fr-BE" altLang="fr-FR" sz="1800" i="1" dirty="0"/>
              <a:t> change </a:t>
            </a:r>
            <a:r>
              <a:rPr lang="fr-BE" altLang="fr-FR" sz="1800" i="1" dirty="0" err="1"/>
              <a:t>detectable</a:t>
            </a:r>
            <a:r>
              <a:rPr lang="fr-BE" altLang="fr-FR" sz="1800" i="1" dirty="0"/>
              <a:t> at 1 km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Tx/>
              <a:buNone/>
              <a:defRPr/>
            </a:pPr>
            <a:endParaRPr lang="fr-BE" altLang="fr-FR" i="1" dirty="0"/>
          </a:p>
          <a:p>
            <a:pPr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2200" b="1" dirty="0"/>
              <a:t>“The last mile matters !” 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fr-FR" sz="2200" b="1" i="1" dirty="0"/>
              <a:t>	</a:t>
            </a:r>
            <a:r>
              <a:rPr lang="en-US" altLang="fr-FR" sz="1800" i="1" dirty="0"/>
              <a:t>=&gt;</a:t>
            </a:r>
            <a:r>
              <a:rPr lang="en-US" altLang="fr-FR" sz="1800" b="1" i="1" dirty="0"/>
              <a:t> </a:t>
            </a:r>
            <a:r>
              <a:rPr lang="en-US" altLang="fr-FR" sz="1800" i="1" dirty="0"/>
              <a:t>Users tool and time investment from RS teams and climate model 	     	     groups to share common understanding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Tx/>
              <a:buNone/>
              <a:defRPr/>
            </a:pPr>
            <a:endParaRPr lang="fr-BE" altLang="fr-FR" i="1" dirty="0"/>
          </a:p>
          <a:p>
            <a:pPr>
              <a:lnSpc>
                <a:spcPts val="22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fr-BE" altLang="fr-FR" sz="2200" b="1" dirty="0"/>
              <a:t>UN-LCCS/LCML standards</a:t>
            </a:r>
            <a:r>
              <a:rPr lang="fr-BE" altLang="fr-FR" sz="2200" dirty="0"/>
              <a:t> to </a:t>
            </a:r>
            <a:r>
              <a:rPr lang="fr-BE" altLang="fr-FR" sz="2200" dirty="0" err="1"/>
              <a:t>define</a:t>
            </a:r>
            <a:r>
              <a:rPr lang="fr-BE" altLang="fr-FR" sz="2200" dirty="0"/>
              <a:t> land </a:t>
            </a:r>
            <a:r>
              <a:rPr lang="fr-BE" altLang="fr-FR" sz="2200" dirty="0" err="1"/>
              <a:t>cover</a:t>
            </a:r>
            <a:r>
              <a:rPr lang="fr-BE" altLang="fr-FR" sz="2200" dirty="0"/>
              <a:t> </a:t>
            </a:r>
            <a:r>
              <a:rPr lang="fr-BE" altLang="fr-FR" sz="2200" dirty="0" err="1"/>
              <a:t>typology</a:t>
            </a:r>
            <a:r>
              <a:rPr lang="fr-BE" altLang="fr-FR" sz="2200" dirty="0"/>
              <a:t> and </a:t>
            </a:r>
            <a:r>
              <a:rPr lang="fr-BE" altLang="fr-FR" sz="2200" dirty="0" err="1"/>
              <a:t>scale</a:t>
            </a:r>
            <a:r>
              <a:rPr lang="fr-BE" altLang="fr-FR" sz="2200" dirty="0"/>
              <a:t>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Tx/>
              <a:buNone/>
              <a:defRPr/>
            </a:pPr>
            <a:r>
              <a:rPr lang="fr-BE" altLang="fr-FR" dirty="0"/>
              <a:t>	</a:t>
            </a:r>
            <a:r>
              <a:rPr lang="fr-BE" altLang="fr-FR" sz="1800" dirty="0"/>
              <a:t>=&gt; </a:t>
            </a:r>
            <a:r>
              <a:rPr lang="fr-BE" altLang="fr-FR" sz="1800" i="1" dirty="0" err="1"/>
              <a:t>toward</a:t>
            </a:r>
            <a:r>
              <a:rPr lang="fr-BE" altLang="fr-FR" sz="1800" i="1" dirty="0"/>
              <a:t> </a:t>
            </a:r>
            <a:r>
              <a:rPr lang="fr-BE" altLang="fr-FR" sz="1800" i="1" dirty="0" err="1"/>
              <a:t>scalable</a:t>
            </a:r>
            <a:r>
              <a:rPr lang="fr-BE" altLang="fr-FR" sz="1800" i="1" dirty="0"/>
              <a:t> </a:t>
            </a:r>
            <a:r>
              <a:rPr lang="fr-BE" altLang="fr-FR" sz="1800" i="1" dirty="0" err="1"/>
              <a:t>typology</a:t>
            </a:r>
            <a:r>
              <a:rPr lang="fr-BE" altLang="fr-FR" sz="1800" i="1" dirty="0"/>
              <a:t> </a:t>
            </a:r>
            <a:r>
              <a:rPr lang="fr-BE" altLang="fr-FR" sz="1800" i="1" dirty="0" err="1"/>
              <a:t>from</a:t>
            </a:r>
            <a:r>
              <a:rPr lang="fr-BE" altLang="fr-FR" sz="1800" i="1" dirty="0"/>
              <a:t> </a:t>
            </a:r>
            <a:r>
              <a:rPr lang="fr-BE" altLang="fr-FR" sz="1800" i="1" dirty="0" err="1"/>
              <a:t>decametric</a:t>
            </a:r>
            <a:r>
              <a:rPr lang="fr-BE" altLang="fr-FR" sz="1800" i="1" dirty="0"/>
              <a:t> to 300 m LC </a:t>
            </a:r>
            <a:r>
              <a:rPr lang="fr-BE" altLang="fr-FR" sz="1800" i="1" dirty="0" err="1"/>
              <a:t>mapping</a:t>
            </a:r>
            <a:endParaRPr lang="fr-BE" altLang="fr-FR" sz="1800" i="1" dirty="0"/>
          </a:p>
          <a:p>
            <a:pPr marL="0" indent="0">
              <a:lnSpc>
                <a:spcPts val="2200"/>
              </a:lnSpc>
              <a:spcBef>
                <a:spcPts val="0"/>
              </a:spcBef>
              <a:buFontTx/>
              <a:buNone/>
              <a:defRPr/>
            </a:pPr>
            <a:endParaRPr lang="fr-BE" altLang="fr-FR" sz="2200" i="1" dirty="0"/>
          </a:p>
          <a:p>
            <a:pPr>
              <a:buFont typeface="Wingdings" panose="05000000000000000000" pitchFamily="2" charset="2"/>
              <a:buChar char="§"/>
              <a:defRPr/>
            </a:pPr>
            <a:endParaRPr lang="fr-BE" altLang="fr-FR" sz="2200" dirty="0"/>
          </a:p>
          <a:p>
            <a:pPr>
              <a:buFont typeface="Wingdings" panose="05000000000000000000" pitchFamily="2" charset="2"/>
              <a:buChar char="§"/>
              <a:defRPr/>
            </a:pPr>
            <a:endParaRPr lang="fr-BE" altLang="fr-FR" sz="2200" dirty="0"/>
          </a:p>
        </p:txBody>
      </p:sp>
    </p:spTree>
    <p:extLst>
      <p:ext uri="{BB962C8B-B14F-4D97-AF65-F5344CB8AC3E}">
        <p14:creationId xmlns:p14="http://schemas.microsoft.com/office/powerpoint/2010/main" val="33956772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>
                <a:hlinkClick r:id="rId2"/>
              </a:rPr>
              <a:t>http://maps.elie.ucl.ac.be/CCI/viewer/</a:t>
            </a: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>
                <a:hlinkClick r:id="rId3"/>
              </a:rPr>
              <a:t>http://www.esa-sen2agri.org/</a:t>
            </a: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4532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0109">
            <a:off x="3145329" y="3473424"/>
            <a:ext cx="2791689" cy="173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9" t="13699" r="33841" b="7816"/>
          <a:stretch/>
        </p:blipFill>
        <p:spPr bwMode="auto">
          <a:xfrm>
            <a:off x="629816" y="3958362"/>
            <a:ext cx="1006051" cy="144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3568" y="3933056"/>
            <a:ext cx="938746" cy="1440160"/>
          </a:xfrm>
          <a:prstGeom prst="rect">
            <a:avLst/>
          </a:prstGeom>
          <a:solidFill>
            <a:srgbClr val="D9D9D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 bwMode="auto">
          <a:xfrm rot="21182424">
            <a:off x="425884" y="2066198"/>
            <a:ext cx="3109913" cy="1130300"/>
          </a:xfrm>
          <a:prstGeom prst="chevron">
            <a:avLst/>
          </a:prstGeom>
          <a:solidFill>
            <a:srgbClr val="28622B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4114590">
              <a:defRPr/>
            </a:pPr>
            <a:r>
              <a:rPr lang="en-US" sz="2000" dirty="0">
                <a:solidFill>
                  <a:prstClr val="white"/>
                </a:solidFill>
              </a:rPr>
              <a:t>Algorithm Development</a:t>
            </a:r>
          </a:p>
          <a:p>
            <a:pPr algn="ctr" defTabSz="4114590">
              <a:defRPr/>
            </a:pPr>
            <a:r>
              <a:rPr lang="en-US" sz="2000" dirty="0">
                <a:solidFill>
                  <a:prstClr val="white"/>
                </a:solidFill>
              </a:rPr>
              <a:t>2014 </a:t>
            </a:r>
          </a:p>
        </p:txBody>
      </p:sp>
      <p:sp>
        <p:nvSpPr>
          <p:cNvPr id="6" name="Chevron 5"/>
          <p:cNvSpPr/>
          <p:nvPr/>
        </p:nvSpPr>
        <p:spPr bwMode="auto">
          <a:xfrm rot="21182424">
            <a:off x="3211494" y="1725965"/>
            <a:ext cx="3109912" cy="1130300"/>
          </a:xfrm>
          <a:prstGeom prst="chevron">
            <a:avLst/>
          </a:prstGeom>
          <a:solidFill>
            <a:srgbClr val="28622B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4114590">
              <a:defRPr/>
            </a:pPr>
            <a:r>
              <a:rPr lang="en-US" sz="2000" dirty="0">
                <a:solidFill>
                  <a:prstClr val="white"/>
                </a:solidFill>
              </a:rPr>
              <a:t>Prototypes of EO products</a:t>
            </a:r>
          </a:p>
          <a:p>
            <a:pPr algn="ctr" defTabSz="4114590">
              <a:defRPr/>
            </a:pPr>
            <a:r>
              <a:rPr lang="en-US" sz="2000" dirty="0">
                <a:solidFill>
                  <a:prstClr val="white"/>
                </a:solidFill>
              </a:rPr>
              <a:t>2015 </a:t>
            </a:r>
          </a:p>
        </p:txBody>
      </p:sp>
      <p:sp>
        <p:nvSpPr>
          <p:cNvPr id="7" name="Chevron 6"/>
          <p:cNvSpPr/>
          <p:nvPr/>
        </p:nvSpPr>
        <p:spPr bwMode="auto">
          <a:xfrm rot="21182424">
            <a:off x="5969108" y="1406377"/>
            <a:ext cx="3109912" cy="1112837"/>
          </a:xfrm>
          <a:prstGeom prst="chevron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bIns="140400" anchor="ctr"/>
          <a:lstStyle/>
          <a:p>
            <a:pPr algn="ctr" defTabSz="4114590">
              <a:defRPr/>
            </a:pPr>
            <a:r>
              <a:rPr lang="en-US" sz="2000" dirty="0">
                <a:solidFill>
                  <a:srgbClr val="FFFF00"/>
                </a:solidFill>
              </a:rPr>
              <a:t>Demonstration &amp; Validation</a:t>
            </a:r>
          </a:p>
          <a:p>
            <a:pPr algn="ctr" defTabSz="4114590">
              <a:defRPr/>
            </a:pPr>
            <a:r>
              <a:rPr lang="en-US" sz="2000" dirty="0">
                <a:solidFill>
                  <a:srgbClr val="FFFF00"/>
                </a:solidFill>
              </a:rPr>
              <a:t>2016-2017</a:t>
            </a:r>
          </a:p>
        </p:txBody>
      </p:sp>
      <p:sp>
        <p:nvSpPr>
          <p:cNvPr id="9" name="ZoneTexte 8"/>
          <p:cNvSpPr txBox="1"/>
          <p:nvPr/>
        </p:nvSpPr>
        <p:spPr>
          <a:xfrm rot="21180772">
            <a:off x="3009158" y="2825541"/>
            <a:ext cx="38333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1600" b="1" dirty="0">
                <a:solidFill>
                  <a:prstClr val="black"/>
                </a:solidFill>
                <a:latin typeface="Arial" panose="020B0604020202020204" pitchFamily="34" charset="0"/>
              </a:rPr>
              <a:t>System </a:t>
            </a:r>
            <a:r>
              <a:rPr lang="fr-BE" sz="1600" b="1" dirty="0" err="1">
                <a:solidFill>
                  <a:prstClr val="black"/>
                </a:solidFill>
                <a:latin typeface="Arial" panose="020B0604020202020204" pitchFamily="34" charset="0"/>
              </a:rPr>
              <a:t>ready</a:t>
            </a:r>
            <a:r>
              <a:rPr lang="fr-BE" sz="1600" b="1" dirty="0">
                <a:solidFill>
                  <a:prstClr val="black"/>
                </a:solidFill>
                <a:latin typeface="Arial" panose="020B0604020202020204" pitchFamily="34" charset="0"/>
              </a:rPr>
              <a:t> in April 2016</a:t>
            </a:r>
          </a:p>
          <a:p>
            <a:pPr>
              <a:defRPr/>
            </a:pPr>
            <a:r>
              <a:rPr lang="fr-BE" sz="1600" b="1" dirty="0" err="1">
                <a:solidFill>
                  <a:prstClr val="black"/>
                </a:solidFill>
                <a:latin typeface="Arial" panose="020B0604020202020204" pitchFamily="34" charset="0"/>
              </a:rPr>
              <a:t>Products</a:t>
            </a:r>
            <a:r>
              <a:rPr lang="fr-BE" sz="1600" b="1" dirty="0">
                <a:solidFill>
                  <a:prstClr val="black"/>
                </a:solidFill>
                <a:latin typeface="Arial" panose="020B0604020202020204" pitchFamily="34" charset="0"/>
              </a:rPr>
              <a:t> prototype SPOT5-T5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888" y="4257327"/>
            <a:ext cx="1046612" cy="150248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 rot="21151457">
            <a:off x="226789" y="2961903"/>
            <a:ext cx="3009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b="1" dirty="0">
              <a:solidFill>
                <a:prstClr val="black"/>
              </a:solidFill>
            </a:endParaRPr>
          </a:p>
          <a:p>
            <a:r>
              <a:rPr lang="fr-BE" b="1" dirty="0" err="1">
                <a:solidFill>
                  <a:prstClr val="black"/>
                </a:solidFill>
              </a:rPr>
              <a:t>Users</a:t>
            </a:r>
            <a:r>
              <a:rPr lang="fr-BE" b="1" dirty="0">
                <a:solidFill>
                  <a:prstClr val="black"/>
                </a:solidFill>
              </a:rPr>
              <a:t> </a:t>
            </a:r>
            <a:r>
              <a:rPr lang="fr-BE" b="1" dirty="0" err="1">
                <a:solidFill>
                  <a:prstClr val="black"/>
                </a:solidFill>
              </a:rPr>
              <a:t>Products</a:t>
            </a:r>
            <a:r>
              <a:rPr lang="fr-BE" b="1" dirty="0">
                <a:solidFill>
                  <a:prstClr val="black"/>
                </a:solidFill>
              </a:rPr>
              <a:t> </a:t>
            </a:r>
            <a:r>
              <a:rPr lang="fr-BE" b="1" dirty="0" err="1">
                <a:solidFill>
                  <a:prstClr val="black"/>
                </a:solidFill>
              </a:rPr>
              <a:t>specifications</a:t>
            </a:r>
            <a:endParaRPr lang="fr-BE" b="1" dirty="0">
              <a:solidFill>
                <a:prstClr val="black"/>
              </a:solidFill>
            </a:endParaRPr>
          </a:p>
          <a:p>
            <a:r>
              <a:rPr lang="fr-BE" b="1" dirty="0" err="1">
                <a:solidFill>
                  <a:prstClr val="black"/>
                </a:solidFill>
              </a:rPr>
              <a:t>Benchmarked</a:t>
            </a:r>
            <a:r>
              <a:rPr lang="fr-BE" b="1" dirty="0">
                <a:solidFill>
                  <a:prstClr val="black"/>
                </a:solidFill>
              </a:rPr>
              <a:t> </a:t>
            </a:r>
            <a:r>
              <a:rPr lang="fr-BE" b="1" dirty="0" err="1">
                <a:solidFill>
                  <a:prstClr val="black"/>
                </a:solidFill>
              </a:rPr>
              <a:t>Methods</a:t>
            </a:r>
            <a:r>
              <a:rPr lang="fr-BE" b="1" dirty="0">
                <a:solidFill>
                  <a:prstClr val="black"/>
                </a:solidFill>
              </a:rPr>
              <a:t> </a:t>
            </a:r>
            <a:r>
              <a:rPr lang="fr-BE" sz="1200" b="1" dirty="0">
                <a:solidFill>
                  <a:prstClr val="black"/>
                </a:solidFill>
              </a:rPr>
              <a:t>(4 pub.)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229" y="4556810"/>
            <a:ext cx="1106009" cy="1626484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 rot="21128672">
            <a:off x="6452046" y="2632439"/>
            <a:ext cx="2403975" cy="3570208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28622B"/>
                </a:solidFill>
              </a:rPr>
              <a:t>National use cases</a:t>
            </a:r>
          </a:p>
          <a:p>
            <a:r>
              <a:rPr lang="fr-BE" b="1" dirty="0">
                <a:solidFill>
                  <a:srgbClr val="28622B"/>
                </a:solidFill>
              </a:rPr>
              <a:t>Local use cases </a:t>
            </a:r>
          </a:p>
          <a:p>
            <a:endParaRPr lang="fr-BE" b="1" dirty="0">
              <a:solidFill>
                <a:srgbClr val="28622B"/>
              </a:solidFill>
            </a:endParaRPr>
          </a:p>
          <a:p>
            <a:endParaRPr lang="fr-BE" b="1" dirty="0">
              <a:solidFill>
                <a:srgbClr val="28622B"/>
              </a:solidFill>
            </a:endParaRPr>
          </a:p>
          <a:p>
            <a:endParaRPr lang="fr-BE" b="1" dirty="0">
              <a:solidFill>
                <a:srgbClr val="28622B"/>
              </a:solidFill>
            </a:endParaRPr>
          </a:p>
          <a:p>
            <a:endParaRPr lang="fr-BE" b="1" dirty="0">
              <a:solidFill>
                <a:srgbClr val="28622B"/>
              </a:solidFill>
            </a:endParaRPr>
          </a:p>
          <a:p>
            <a:r>
              <a:rPr lang="fr-BE" b="1" dirty="0" err="1">
                <a:solidFill>
                  <a:srgbClr val="28622B"/>
                </a:solidFill>
              </a:rPr>
              <a:t>Capacity</a:t>
            </a:r>
            <a:r>
              <a:rPr lang="fr-BE" b="1" dirty="0">
                <a:solidFill>
                  <a:srgbClr val="28622B"/>
                </a:solidFill>
              </a:rPr>
              <a:t> building</a:t>
            </a:r>
          </a:p>
          <a:p>
            <a:r>
              <a:rPr lang="fr-BE" b="1" dirty="0">
                <a:solidFill>
                  <a:srgbClr val="28622B"/>
                </a:solidFill>
              </a:rPr>
              <a:t>Training </a:t>
            </a:r>
            <a:r>
              <a:rPr lang="fr-BE" b="1" dirty="0" err="1">
                <a:solidFill>
                  <a:srgbClr val="28622B"/>
                </a:solidFill>
              </a:rPr>
              <a:t>activities</a:t>
            </a:r>
            <a:endParaRPr lang="fr-BE" b="1" dirty="0">
              <a:solidFill>
                <a:srgbClr val="28622B"/>
              </a:solidFill>
            </a:endParaRPr>
          </a:p>
          <a:p>
            <a:endParaRPr lang="fr-BE" sz="1000" b="1" dirty="0">
              <a:solidFill>
                <a:srgbClr val="28622B"/>
              </a:solidFill>
            </a:endParaRPr>
          </a:p>
          <a:p>
            <a:r>
              <a:rPr lang="fr-BE" b="1" dirty="0">
                <a:solidFill>
                  <a:srgbClr val="28622B"/>
                </a:solidFill>
              </a:rPr>
              <a:t>Fitness-to-use </a:t>
            </a:r>
            <a:r>
              <a:rPr lang="fr-BE" b="1" dirty="0" err="1">
                <a:solidFill>
                  <a:srgbClr val="28622B"/>
                </a:solidFill>
              </a:rPr>
              <a:t>assessment</a:t>
            </a:r>
            <a:endParaRPr lang="fr-BE" b="1" dirty="0">
              <a:solidFill>
                <a:srgbClr val="28622B"/>
              </a:solidFill>
            </a:endParaRPr>
          </a:p>
          <a:p>
            <a:endParaRPr lang="fr-BE" sz="1050" b="1" dirty="0">
              <a:solidFill>
                <a:srgbClr val="28622B"/>
              </a:solidFill>
            </a:endParaRPr>
          </a:p>
          <a:p>
            <a:r>
              <a:rPr lang="fr-BE" b="1" dirty="0">
                <a:solidFill>
                  <a:srgbClr val="28622B"/>
                </a:solidFill>
              </a:rPr>
              <a:t>System qualification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0"/>
          <a:stretch/>
        </p:blipFill>
        <p:spPr bwMode="auto">
          <a:xfrm rot="21200613">
            <a:off x="3366650" y="4852166"/>
            <a:ext cx="2232248" cy="169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248"/>
          <a:stretch/>
        </p:blipFill>
        <p:spPr>
          <a:xfrm rot="21170218">
            <a:off x="3745535" y="5459130"/>
            <a:ext cx="2428941" cy="116462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0" t="13350" r="33550" b="10568"/>
          <a:stretch/>
        </p:blipFill>
        <p:spPr bwMode="auto">
          <a:xfrm>
            <a:off x="1782250" y="5022138"/>
            <a:ext cx="1101793" cy="156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73802">
            <a:off x="6463547" y="3401979"/>
            <a:ext cx="1607786" cy="84549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13"/>
          <a:stretch/>
        </p:blipFill>
        <p:spPr>
          <a:xfrm>
            <a:off x="63633" y="5656662"/>
            <a:ext cx="994459" cy="487703"/>
          </a:xfrm>
          <a:prstGeom prst="rect">
            <a:avLst/>
          </a:prstGeom>
        </p:spPr>
      </p:pic>
      <p:sp>
        <p:nvSpPr>
          <p:cNvPr id="22" name="Titre 1"/>
          <p:cNvSpPr txBox="1">
            <a:spLocks/>
          </p:cNvSpPr>
          <p:nvPr/>
        </p:nvSpPr>
        <p:spPr>
          <a:xfrm>
            <a:off x="179512" y="0"/>
            <a:ext cx="822960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r-BE" sz="2700" i="1" dirty="0"/>
              <a:t>Phase 3  	</a:t>
            </a:r>
            <a:r>
              <a:rPr lang="fr-BE" sz="2900" dirty="0"/>
              <a:t>Sen2-Agri system </a:t>
            </a:r>
            <a:r>
              <a:rPr lang="fr-BE" sz="2900" dirty="0" err="1"/>
              <a:t>demonstration</a:t>
            </a:r>
            <a:endParaRPr lang="fr-BE" sz="2900" dirty="0"/>
          </a:p>
        </p:txBody>
      </p:sp>
    </p:spTree>
    <p:extLst>
      <p:ext uri="{BB962C8B-B14F-4D97-AF65-F5344CB8AC3E}">
        <p14:creationId xmlns:p14="http://schemas.microsoft.com/office/powerpoint/2010/main" val="170819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2" t="25000" r="22937" b="11166"/>
          <a:stretch/>
        </p:blipFill>
        <p:spPr bwMode="auto">
          <a:xfrm>
            <a:off x="323528" y="2420888"/>
            <a:ext cx="7632848" cy="406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79512" y="1124744"/>
            <a:ext cx="8964488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400" dirty="0"/>
              <a:t>A system </a:t>
            </a:r>
            <a:r>
              <a:rPr lang="fr-BE" sz="2400" dirty="0" err="1"/>
              <a:t>designed</a:t>
            </a:r>
            <a:r>
              <a:rPr lang="fr-BE" sz="2400" dirty="0"/>
              <a:t> to </a:t>
            </a:r>
            <a:r>
              <a:rPr lang="fr-BE" sz="2400" dirty="0" err="1"/>
              <a:t>run</a:t>
            </a:r>
            <a:r>
              <a:rPr lang="fr-BE" sz="2400" dirty="0"/>
              <a:t> in an </a:t>
            </a:r>
            <a:r>
              <a:rPr lang="fr-BE" sz="2400" dirty="0" err="1"/>
              <a:t>automated</a:t>
            </a:r>
            <a:r>
              <a:rPr lang="fr-BE" sz="2400" dirty="0"/>
              <a:t> </a:t>
            </a:r>
            <a:r>
              <a:rPr lang="fr-BE" sz="2400" dirty="0" err="1"/>
              <a:t>near</a:t>
            </a:r>
            <a:r>
              <a:rPr lang="fr-BE" sz="2400" dirty="0"/>
              <a:t> real time (and off line) mode to </a:t>
            </a:r>
            <a:r>
              <a:rPr lang="fr-BE" sz="2400" dirty="0" err="1"/>
              <a:t>deliver</a:t>
            </a:r>
            <a:r>
              <a:rPr lang="fr-BE" sz="2400" dirty="0"/>
              <a:t> </a:t>
            </a:r>
            <a:r>
              <a:rPr lang="fr-BE" sz="2400" dirty="0" err="1"/>
              <a:t>agric</a:t>
            </a:r>
            <a:r>
              <a:rPr lang="fr-BE" sz="2400" dirty="0"/>
              <a:t>. </a:t>
            </a:r>
            <a:r>
              <a:rPr lang="fr-BE" sz="2400" dirty="0" err="1"/>
              <a:t>products</a:t>
            </a:r>
            <a:r>
              <a:rPr lang="fr-BE" sz="2400" dirty="0"/>
              <a:t> as satellite images are </a:t>
            </a:r>
            <a:r>
              <a:rPr lang="fr-BE" sz="2400" dirty="0" err="1"/>
              <a:t>ingested</a:t>
            </a:r>
            <a:r>
              <a:rPr lang="fr-BE" sz="2400" dirty="0"/>
              <a:t>  </a:t>
            </a:r>
          </a:p>
          <a:p>
            <a:pPr marL="0" indent="0">
              <a:buNone/>
            </a:pPr>
            <a:r>
              <a:rPr lang="fr-BE" sz="2400" dirty="0"/>
              <a:t>	=&gt; </a:t>
            </a:r>
            <a:r>
              <a:rPr lang="fr-BE" sz="2400" b="1" dirty="0" err="1"/>
              <a:t>Orchestrator</a:t>
            </a:r>
            <a:r>
              <a:rPr lang="fr-BE" sz="2400" b="1" dirty="0"/>
              <a:t> concept 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5496" y="108793"/>
            <a:ext cx="822960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r-BE" sz="2700" i="1" dirty="0"/>
              <a:t>Phase 2  	</a:t>
            </a:r>
            <a:r>
              <a:rPr lang="fr-BE" sz="2900" dirty="0"/>
              <a:t>Sen2-Agri system </a:t>
            </a:r>
            <a:r>
              <a:rPr lang="fr-BE" sz="2900" dirty="0" err="1"/>
              <a:t>development</a:t>
            </a:r>
            <a:endParaRPr lang="fr-BE" sz="2900" dirty="0"/>
          </a:p>
        </p:txBody>
      </p:sp>
    </p:spTree>
    <p:extLst>
      <p:ext uri="{BB962C8B-B14F-4D97-AF65-F5344CB8AC3E}">
        <p14:creationId xmlns:p14="http://schemas.microsoft.com/office/powerpoint/2010/main" val="643680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evron 2"/>
          <p:cNvSpPr/>
          <p:nvPr/>
        </p:nvSpPr>
        <p:spPr>
          <a:xfrm>
            <a:off x="1763688" y="2204864"/>
            <a:ext cx="7200000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1423074" y="220486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1089326" y="220486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755578" y="220486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672856"/>
              </p:ext>
            </p:extLst>
          </p:nvPr>
        </p:nvGraphicFramePr>
        <p:xfrm>
          <a:off x="1403648" y="2924944"/>
          <a:ext cx="4750998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2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 gridSpan="2">
                  <a:txBody>
                    <a:bodyPr/>
                    <a:lstStyle/>
                    <a:p>
                      <a:r>
                        <a:rPr lang="fr-BE" sz="1800" b="1" baseline="0" dirty="0"/>
                        <a:t>Sen2-Agri system : </a:t>
                      </a:r>
                      <a:r>
                        <a:rPr lang="fr-BE" sz="1800" b="1" baseline="0" dirty="0" err="1"/>
                        <a:t>p</a:t>
                      </a:r>
                      <a:r>
                        <a:rPr lang="fr-BE" sz="1800" b="1" dirty="0" err="1"/>
                        <a:t>arameters</a:t>
                      </a:r>
                      <a:r>
                        <a:rPr lang="fr-BE" sz="1800" b="1" dirty="0"/>
                        <a:t> settings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fr-BE" sz="1200" b="1" dirty="0"/>
                        <a:t>Area of </a:t>
                      </a:r>
                      <a:r>
                        <a:rPr lang="fr-BE" sz="1200" b="1" dirty="0" err="1"/>
                        <a:t>Interest</a:t>
                      </a:r>
                      <a:endParaRPr lang="fr-B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Shapefile</a:t>
                      </a:r>
                      <a:r>
                        <a:rPr lang="fr-BE" sz="1200" baseline="0" dirty="0"/>
                        <a:t> to </a:t>
                      </a:r>
                      <a:r>
                        <a:rPr lang="fr-BE" sz="1200" baseline="0" dirty="0" err="1"/>
                        <a:t>be</a:t>
                      </a:r>
                      <a:r>
                        <a:rPr lang="fr-BE" sz="1200" baseline="0" dirty="0"/>
                        <a:t> </a:t>
                      </a:r>
                      <a:r>
                        <a:rPr lang="fr-BE" sz="1200" baseline="0" dirty="0" err="1"/>
                        <a:t>uploaded</a:t>
                      </a:r>
                      <a:endParaRPr lang="fr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fr-BE" sz="1200" b="1" dirty="0"/>
                        <a:t>Monitoring </a:t>
                      </a:r>
                      <a:r>
                        <a:rPr lang="fr-BE" sz="1200" b="1" dirty="0" err="1"/>
                        <a:t>period</a:t>
                      </a:r>
                      <a:endParaRPr lang="fr-B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Start and end dates to </a:t>
                      </a:r>
                      <a:r>
                        <a:rPr lang="fr-BE" sz="1200" dirty="0" err="1"/>
                        <a:t>be</a:t>
                      </a:r>
                      <a:r>
                        <a:rPr lang="fr-BE" sz="1200" dirty="0"/>
                        <a:t> </a:t>
                      </a:r>
                      <a:r>
                        <a:rPr lang="fr-BE" sz="1200" dirty="0" err="1"/>
                        <a:t>defined</a:t>
                      </a:r>
                      <a:endParaRPr lang="fr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fr-BE" sz="1200" b="1" dirty="0"/>
                        <a:t>S2</a:t>
                      </a:r>
                      <a:r>
                        <a:rPr lang="fr-BE" sz="1200" b="1" baseline="0" dirty="0"/>
                        <a:t> or S2 + L8</a:t>
                      </a:r>
                      <a:endParaRPr lang="fr-B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To</a:t>
                      </a:r>
                      <a:r>
                        <a:rPr lang="fr-BE" sz="1200" baseline="0" dirty="0"/>
                        <a:t> </a:t>
                      </a:r>
                      <a:r>
                        <a:rPr lang="fr-BE" sz="1200" baseline="0" dirty="0" err="1"/>
                        <a:t>be</a:t>
                      </a:r>
                      <a:r>
                        <a:rPr lang="fr-BE" sz="1200" baseline="0" dirty="0"/>
                        <a:t> </a:t>
                      </a:r>
                      <a:r>
                        <a:rPr lang="fr-BE" sz="1200" baseline="0" dirty="0" err="1"/>
                        <a:t>selected</a:t>
                      </a:r>
                      <a:endParaRPr lang="fr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fr-BE" sz="1200" b="1" dirty="0" err="1"/>
                        <a:t>Other</a:t>
                      </a:r>
                      <a:r>
                        <a:rPr lang="fr-BE" sz="1200" b="1" dirty="0"/>
                        <a:t> </a:t>
                      </a:r>
                      <a:r>
                        <a:rPr lang="fr-BE" sz="1200" b="1" baseline="0" dirty="0" err="1"/>
                        <a:t>parameters</a:t>
                      </a:r>
                      <a:endParaRPr lang="fr-B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0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Flèche gauche 11"/>
          <p:cNvSpPr/>
          <p:nvPr/>
        </p:nvSpPr>
        <p:spPr>
          <a:xfrm>
            <a:off x="1069102" y="3140968"/>
            <a:ext cx="333746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998984"/>
          </a:xfrm>
        </p:spPr>
        <p:txBody>
          <a:bodyPr>
            <a:noAutofit/>
          </a:bodyPr>
          <a:lstStyle/>
          <a:p>
            <a:pPr algn="l"/>
            <a:r>
              <a:rPr lang="fr-BE" sz="2800" dirty="0"/>
              <a:t>Sen2-Agri system : </a:t>
            </a:r>
            <a:r>
              <a:rPr lang="fr-BE" sz="2800" dirty="0" err="1"/>
              <a:t>parametrization</a:t>
            </a:r>
            <a:br>
              <a:rPr lang="fr-BE" sz="2800" dirty="0"/>
            </a:br>
            <a:r>
              <a:rPr lang="fr-BE" sz="2800" dirty="0"/>
              <a:t>			    </a:t>
            </a:r>
            <a:r>
              <a:rPr lang="fr-BE" sz="2800" dirty="0" err="1"/>
              <a:t>field</a:t>
            </a:r>
            <a:r>
              <a:rPr lang="fr-BE" sz="2800" dirty="0"/>
              <a:t> data collection planning </a:t>
            </a:r>
            <a:br>
              <a:rPr lang="fr-BE" sz="2800" dirty="0"/>
            </a:br>
            <a:endParaRPr lang="fr-BE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4" t="22575" r="44113" b="65478"/>
          <a:stretch/>
        </p:blipFill>
        <p:spPr bwMode="auto">
          <a:xfrm>
            <a:off x="6372200" y="5589240"/>
            <a:ext cx="2304256" cy="63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1979714" y="2308680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prstClr val="black"/>
                </a:solidFill>
              </a:rPr>
              <a:t>SoS</a:t>
            </a:r>
            <a:endParaRPr lang="fr-BE" sz="1200" b="1" dirty="0">
              <a:solidFill>
                <a:prstClr val="black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729FCF"/>
              </a:clrFrom>
              <a:clrTo>
                <a:srgbClr val="729F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3" t="23280" r="26723" b="17329"/>
          <a:stretch/>
        </p:blipFill>
        <p:spPr bwMode="auto">
          <a:xfrm>
            <a:off x="106704" y="2958852"/>
            <a:ext cx="1003548" cy="106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051720" y="1340768"/>
            <a:ext cx="6552728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solidFill>
                  <a:prstClr val="black"/>
                </a:solidFill>
              </a:rPr>
              <a:t>Monitoring </a:t>
            </a:r>
            <a:r>
              <a:rPr lang="fr-BE" sz="1200" dirty="0" err="1">
                <a:solidFill>
                  <a:prstClr val="black"/>
                </a:solidFill>
              </a:rPr>
              <a:t>period</a:t>
            </a:r>
            <a:endParaRPr lang="fr-BE" sz="1200" dirty="0">
              <a:solidFill>
                <a:prstClr val="black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-30710" y="1340768"/>
            <a:ext cx="2010422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fr-BE" sz="1200" dirty="0" err="1">
                <a:solidFill>
                  <a:prstClr val="black"/>
                </a:solidFill>
              </a:rPr>
              <a:t>Before</a:t>
            </a:r>
            <a:r>
              <a:rPr lang="fr-BE" sz="1200" dirty="0">
                <a:solidFill>
                  <a:prstClr val="black"/>
                </a:solidFill>
              </a:rPr>
              <a:t> the monitoring </a:t>
            </a:r>
            <a:r>
              <a:rPr lang="fr-BE" sz="1200" dirty="0" err="1">
                <a:solidFill>
                  <a:prstClr val="black"/>
                </a:solidFill>
              </a:rPr>
              <a:t>period</a:t>
            </a:r>
            <a:endParaRPr lang="fr-BE" sz="1200" dirty="0">
              <a:solidFill>
                <a:prstClr val="black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-108520" y="1897087"/>
            <a:ext cx="1884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>
                <a:solidFill>
                  <a:prstClr val="black"/>
                </a:solidFill>
              </a:rPr>
              <a:t>System </a:t>
            </a:r>
            <a:r>
              <a:rPr lang="fr-BE" sz="1400" b="1" dirty="0" err="1">
                <a:solidFill>
                  <a:prstClr val="black"/>
                </a:solidFill>
              </a:rPr>
              <a:t>initialization</a:t>
            </a:r>
            <a:endParaRPr lang="fr-BE" sz="1400" b="1" dirty="0">
              <a:solidFill>
                <a:prstClr val="black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387624" y="2276872"/>
            <a:ext cx="412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prstClr val="black"/>
                </a:solidFill>
              </a:rPr>
              <a:t>EoS</a:t>
            </a:r>
            <a:endParaRPr lang="fr-BE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442695"/>
              </p:ext>
            </p:extLst>
          </p:nvPr>
        </p:nvGraphicFramePr>
        <p:xfrm>
          <a:off x="1403648" y="4846280"/>
          <a:ext cx="4750998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2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 gridSpan="2">
                  <a:txBody>
                    <a:bodyPr/>
                    <a:lstStyle/>
                    <a:p>
                      <a:r>
                        <a:rPr lang="fr-BE" sz="1800" b="1" baseline="0" dirty="0"/>
                        <a:t>Sen2-Agri system : </a:t>
                      </a:r>
                      <a:r>
                        <a:rPr lang="fr-BE" sz="1800" b="1" baseline="0" dirty="0" err="1"/>
                        <a:t>field</a:t>
                      </a:r>
                      <a:r>
                        <a:rPr lang="fr-BE" sz="1800" b="1" baseline="0" dirty="0"/>
                        <a:t> </a:t>
                      </a:r>
                      <a:r>
                        <a:rPr lang="fr-BE" sz="1800" b="1" baseline="0" dirty="0" err="1"/>
                        <a:t>campaigns</a:t>
                      </a:r>
                      <a:endParaRPr lang="fr-BE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fr-BE" sz="1200" b="1" dirty="0" err="1"/>
                        <a:t>Sampling</a:t>
                      </a:r>
                      <a:r>
                        <a:rPr lang="fr-BE" sz="1200" b="1" baseline="0" dirty="0"/>
                        <a:t> d</a:t>
                      </a:r>
                      <a:r>
                        <a:rPr lang="fr-BE" sz="1200" b="1" dirty="0"/>
                        <a:t>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Stratification and </a:t>
                      </a:r>
                      <a:r>
                        <a:rPr lang="fr-BE" sz="1200" dirty="0" err="1"/>
                        <a:t>sampling</a:t>
                      </a:r>
                      <a:endParaRPr lang="fr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fr-BE" sz="1200" b="1" dirty="0"/>
                        <a:t>Field </a:t>
                      </a:r>
                      <a:r>
                        <a:rPr lang="fr-BE" sz="1200" b="1" dirty="0" err="1"/>
                        <a:t>visit</a:t>
                      </a:r>
                      <a:endParaRPr lang="fr-B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200" dirty="0"/>
                        <a:t>In situ data</a:t>
                      </a:r>
                      <a:r>
                        <a:rPr lang="fr-BE" sz="1200" baseline="0" dirty="0"/>
                        <a:t> collection – </a:t>
                      </a:r>
                      <a:r>
                        <a:rPr lang="fr-BE" sz="1200" baseline="0" dirty="0" err="1"/>
                        <a:t>early</a:t>
                      </a:r>
                      <a:r>
                        <a:rPr lang="fr-BE" sz="1200" baseline="0" dirty="0"/>
                        <a:t> </a:t>
                      </a:r>
                      <a:r>
                        <a:rPr lang="fr-BE" sz="1200" baseline="0" dirty="0" err="1"/>
                        <a:t>survey</a:t>
                      </a:r>
                      <a:endParaRPr lang="fr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fr-B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dirty="0"/>
                        <a:t>In situ data</a:t>
                      </a:r>
                      <a:r>
                        <a:rPr lang="fr-BE" sz="1200" baseline="0" dirty="0"/>
                        <a:t> collection – </a:t>
                      </a:r>
                      <a:r>
                        <a:rPr lang="fr-BE" sz="1200" baseline="0" dirty="0" err="1"/>
                        <a:t>mid-season</a:t>
                      </a:r>
                      <a:r>
                        <a:rPr lang="fr-BE" sz="1200" baseline="0" dirty="0"/>
                        <a:t> </a:t>
                      </a:r>
                      <a:r>
                        <a:rPr lang="fr-BE" sz="1200" baseline="0" dirty="0" err="1"/>
                        <a:t>survey</a:t>
                      </a:r>
                      <a:endParaRPr lang="fr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fr-BE" sz="1200" b="1" dirty="0"/>
                        <a:t>Data </a:t>
                      </a:r>
                      <a:r>
                        <a:rPr lang="fr-BE" sz="1200" b="1" dirty="0" err="1"/>
                        <a:t>upload</a:t>
                      </a:r>
                      <a:endParaRPr lang="fr-B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Field data </a:t>
                      </a:r>
                      <a:r>
                        <a:rPr lang="fr-BE" sz="12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quality</a:t>
                      </a:r>
                      <a:r>
                        <a:rPr lang="fr-BE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Flèche gauche 22"/>
          <p:cNvSpPr/>
          <p:nvPr/>
        </p:nvSpPr>
        <p:spPr>
          <a:xfrm>
            <a:off x="1042808" y="4918288"/>
            <a:ext cx="333746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pic>
        <p:nvPicPr>
          <p:cNvPr id="1028" name="Picture 4" descr="Farmers Reveal Their 10 Favorite Ap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50725"/>
            <a:ext cx="780471" cy="52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" r="2680" b="-984"/>
          <a:stretch/>
        </p:blipFill>
        <p:spPr>
          <a:xfrm>
            <a:off x="6300193" y="3168154"/>
            <a:ext cx="2824708" cy="203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28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58" y="4308579"/>
            <a:ext cx="1624378" cy="144370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067" y="4528423"/>
            <a:ext cx="1632796" cy="144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656" y="4801776"/>
            <a:ext cx="1638621" cy="144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844000" y="6586440"/>
            <a:ext cx="3456192" cy="226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3" name="Chevron 2"/>
          <p:cNvSpPr/>
          <p:nvPr/>
        </p:nvSpPr>
        <p:spPr>
          <a:xfrm>
            <a:off x="1403646" y="3732724"/>
            <a:ext cx="7200000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1063032" y="373272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729284" y="373272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95536" y="3732724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51720" y="1340768"/>
            <a:ext cx="6552728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solidFill>
                  <a:prstClr val="black"/>
                </a:solidFill>
              </a:rPr>
              <a:t>Monitoring </a:t>
            </a:r>
            <a:r>
              <a:rPr lang="fr-BE" sz="1200" dirty="0" err="1">
                <a:solidFill>
                  <a:prstClr val="black"/>
                </a:solidFill>
              </a:rPr>
              <a:t>period</a:t>
            </a:r>
            <a:endParaRPr lang="fr-BE" sz="1200" dirty="0">
              <a:solidFill>
                <a:prstClr val="black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998984"/>
          </a:xfrm>
        </p:spPr>
        <p:txBody>
          <a:bodyPr>
            <a:normAutofit/>
          </a:bodyPr>
          <a:lstStyle/>
          <a:p>
            <a:pPr algn="l"/>
            <a:r>
              <a:rPr lang="fr-BE" sz="2800" dirty="0"/>
              <a:t>System </a:t>
            </a:r>
            <a:r>
              <a:rPr lang="fr-BE" sz="2800" dirty="0" err="1"/>
              <a:t>operation</a:t>
            </a:r>
            <a:r>
              <a:rPr lang="fr-BE" sz="2800" dirty="0"/>
              <a:t> for </a:t>
            </a:r>
            <a:r>
              <a:rPr lang="fr-BE" sz="2800" dirty="0" err="1"/>
              <a:t>crop</a:t>
            </a:r>
            <a:r>
              <a:rPr lang="fr-BE" sz="2800" dirty="0"/>
              <a:t> </a:t>
            </a:r>
            <a:r>
              <a:rPr lang="fr-BE" sz="2800" dirty="0" err="1"/>
              <a:t>growth</a:t>
            </a:r>
            <a:r>
              <a:rPr lang="fr-BE" sz="2800" dirty="0"/>
              <a:t> monitoring :</a:t>
            </a:r>
            <a:br>
              <a:rPr lang="fr-BE" sz="2800" dirty="0"/>
            </a:br>
            <a:r>
              <a:rPr lang="fr-BE" sz="2400" dirty="0"/>
              <a:t>	    </a:t>
            </a:r>
            <a:r>
              <a:rPr lang="fr-BE" sz="2400" dirty="0" err="1"/>
              <a:t>Leaf</a:t>
            </a:r>
            <a:r>
              <a:rPr lang="fr-BE" sz="2400" dirty="0"/>
              <a:t> Area Index (LAI) </a:t>
            </a:r>
            <a:r>
              <a:rPr lang="fr-BE" sz="2400" dirty="0" err="1"/>
              <a:t>product</a:t>
            </a:r>
            <a:endParaRPr lang="fr-BE" sz="2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668000" y="3834915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prstClr val="black"/>
                </a:solidFill>
              </a:rPr>
              <a:t>EoS</a:t>
            </a:r>
            <a:endParaRPr lang="fr-BE" sz="1200" b="1" dirty="0">
              <a:solidFill>
                <a:prstClr val="black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02"/>
          <a:stretch/>
        </p:blipFill>
        <p:spPr bwMode="auto">
          <a:xfrm>
            <a:off x="1378447" y="3717032"/>
            <a:ext cx="463371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619672" y="3836540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prstClr val="black"/>
                </a:solidFill>
              </a:rPr>
              <a:t>SoS</a:t>
            </a:r>
            <a:endParaRPr lang="fr-BE" sz="1200" b="1" dirty="0">
              <a:solidFill>
                <a:prstClr val="black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-36512" y="4336068"/>
            <a:ext cx="236737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400" b="1" dirty="0" err="1">
                <a:solidFill>
                  <a:prstClr val="black"/>
                </a:solidFill>
              </a:rPr>
              <a:t>Automatic</a:t>
            </a:r>
            <a:r>
              <a:rPr lang="fr-BE" sz="1400" b="1" dirty="0">
                <a:solidFill>
                  <a:prstClr val="black"/>
                </a:solidFill>
              </a:rPr>
              <a:t> EO data </a:t>
            </a:r>
            <a:r>
              <a:rPr lang="fr-BE" sz="1400" b="1" dirty="0" err="1">
                <a:solidFill>
                  <a:prstClr val="black"/>
                </a:solidFill>
              </a:rPr>
              <a:t>download</a:t>
            </a:r>
            <a:endParaRPr lang="fr-BE" sz="1400" b="1" dirty="0">
              <a:solidFill>
                <a:prstClr val="black"/>
              </a:solidFill>
            </a:endParaRPr>
          </a:p>
          <a:p>
            <a:r>
              <a:rPr lang="fr-BE" sz="1200" dirty="0" err="1">
                <a:solidFill>
                  <a:prstClr val="black"/>
                </a:solidFill>
              </a:rPr>
              <a:t>from</a:t>
            </a:r>
            <a:r>
              <a:rPr lang="fr-BE" sz="1200" dirty="0">
                <a:solidFill>
                  <a:prstClr val="black"/>
                </a:solidFill>
              </a:rPr>
              <a:t> EO  data providers </a:t>
            </a:r>
          </a:p>
          <a:p>
            <a:pPr algn="ctr"/>
            <a:endParaRPr lang="fr-BE" sz="1200" b="1" dirty="0">
              <a:solidFill>
                <a:prstClr val="black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619672" y="3836540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srgbClr val="9BBB59">
                    <a:lumMod val="50000"/>
                  </a:srgbClr>
                </a:solidFill>
              </a:rPr>
              <a:t>SoS</a:t>
            </a:r>
            <a:endParaRPr lang="fr-BE" sz="12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-30710" y="1340768"/>
            <a:ext cx="2010422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fr-BE" sz="1200" dirty="0" err="1">
                <a:solidFill>
                  <a:prstClr val="black"/>
                </a:solidFill>
              </a:rPr>
              <a:t>Before</a:t>
            </a:r>
            <a:r>
              <a:rPr lang="fr-BE" sz="1200" dirty="0">
                <a:solidFill>
                  <a:prstClr val="black"/>
                </a:solidFill>
              </a:rPr>
              <a:t> the monitoring </a:t>
            </a:r>
            <a:r>
              <a:rPr lang="fr-BE" sz="1200" dirty="0" err="1">
                <a:solidFill>
                  <a:prstClr val="black"/>
                </a:solidFill>
              </a:rPr>
              <a:t>period</a:t>
            </a:r>
            <a:endParaRPr lang="fr-BE" sz="1200" dirty="0">
              <a:solidFill>
                <a:prstClr val="black"/>
              </a:solidFill>
            </a:endParaRPr>
          </a:p>
        </p:txBody>
      </p:sp>
      <p:cxnSp>
        <p:nvCxnSpPr>
          <p:cNvPr id="36" name="Connecteur en arc 35"/>
          <p:cNvCxnSpPr>
            <a:stCxn id="42" idx="3"/>
          </p:cNvCxnSpPr>
          <p:nvPr/>
        </p:nvCxnSpPr>
        <p:spPr>
          <a:xfrm flipV="1">
            <a:off x="2267504" y="4768673"/>
            <a:ext cx="1828529" cy="1067603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72"/>
          <a:stretch/>
        </p:blipFill>
        <p:spPr>
          <a:xfrm>
            <a:off x="107504" y="4797152"/>
            <a:ext cx="2160000" cy="599032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23"/>
          <a:stretch/>
        </p:blipFill>
        <p:spPr>
          <a:xfrm>
            <a:off x="107504" y="5536760"/>
            <a:ext cx="2160000" cy="599032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0" y="5589240"/>
            <a:ext cx="540000" cy="5400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1990365" y="1762713"/>
            <a:ext cx="540000" cy="54000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10" y="1728852"/>
            <a:ext cx="533933" cy="540000"/>
          </a:xfrm>
          <a:prstGeom prst="rect">
            <a:avLst/>
          </a:prstGeom>
        </p:spPr>
      </p:pic>
      <p:cxnSp>
        <p:nvCxnSpPr>
          <p:cNvPr id="52" name="Connecteur en arc 51"/>
          <p:cNvCxnSpPr>
            <a:stCxn id="39" idx="3"/>
          </p:cNvCxnSpPr>
          <p:nvPr/>
        </p:nvCxnSpPr>
        <p:spPr>
          <a:xfrm flipV="1">
            <a:off x="2267504" y="4768673"/>
            <a:ext cx="1828529" cy="327995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2304000" y="4833216"/>
            <a:ext cx="540000" cy="5400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493" y="2352715"/>
            <a:ext cx="540000" cy="540000"/>
          </a:xfrm>
          <a:prstGeom prst="rect">
            <a:avLst/>
          </a:prstGeom>
        </p:spPr>
      </p:pic>
      <p:cxnSp>
        <p:nvCxnSpPr>
          <p:cNvPr id="8" name="Connecteur en angle 7"/>
          <p:cNvCxnSpPr>
            <a:stCxn id="31" idx="2"/>
          </p:cNvCxnSpPr>
          <p:nvPr/>
        </p:nvCxnSpPr>
        <p:spPr>
          <a:xfrm rot="16200000" flipH="1">
            <a:off x="3195808" y="1367269"/>
            <a:ext cx="2168943" cy="4039829"/>
          </a:xfrm>
          <a:prstGeom prst="bentConnector2">
            <a:avLst/>
          </a:prstGeom>
          <a:ln w="7620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stCxn id="53" idx="2"/>
          </p:cNvCxnSpPr>
          <p:nvPr/>
        </p:nvCxnSpPr>
        <p:spPr>
          <a:xfrm flipH="1">
            <a:off x="2854461" y="2892715"/>
            <a:ext cx="18032" cy="1598959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702333" y="1706325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prstClr val="black"/>
                </a:solidFill>
              </a:rPr>
              <a:t>t</a:t>
            </a:r>
            <a:r>
              <a:rPr lang="fr-BE" sz="1200" baseline="-250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2350405" y="2329200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prstClr val="black"/>
                </a:solidFill>
              </a:rPr>
              <a:t>t</a:t>
            </a:r>
            <a:r>
              <a:rPr lang="fr-BE" sz="1200" baseline="-250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2926469" y="1706325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prstClr val="black"/>
                </a:solidFill>
              </a:rPr>
              <a:t>t</a:t>
            </a:r>
            <a:r>
              <a:rPr lang="fr-BE" sz="1200" baseline="-250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3740043" y="170632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prstClr val="black"/>
                </a:solidFill>
              </a:rPr>
              <a:t>t</a:t>
            </a:r>
            <a:r>
              <a:rPr lang="fr-BE" sz="1200" baseline="-250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4604139" y="170632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prstClr val="black"/>
                </a:solidFill>
              </a:rPr>
              <a:t>t</a:t>
            </a:r>
            <a:r>
              <a:rPr lang="fr-BE" sz="1200" baseline="-250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5252211" y="23292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prstClr val="black"/>
                </a:solidFill>
              </a:rPr>
              <a:t>t</a:t>
            </a:r>
            <a:r>
              <a:rPr lang="fr-BE" sz="1200" baseline="-25000" dirty="0">
                <a:solidFill>
                  <a:prstClr val="black"/>
                </a:solidFill>
              </a:rPr>
              <a:t>18</a:t>
            </a: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53" y="1762713"/>
            <a:ext cx="540000" cy="540000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4877750" y="1762713"/>
            <a:ext cx="540000" cy="54000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65" y="2352715"/>
            <a:ext cx="540000" cy="540000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833216"/>
            <a:ext cx="540000" cy="540000"/>
          </a:xfrm>
          <a:prstGeom prst="rect">
            <a:avLst/>
          </a:prstGeom>
        </p:spPr>
      </p:pic>
      <p:cxnSp>
        <p:nvCxnSpPr>
          <p:cNvPr id="59" name="Connecteur droit 58"/>
          <p:cNvCxnSpPr>
            <a:stCxn id="50" idx="2"/>
          </p:cNvCxnSpPr>
          <p:nvPr/>
        </p:nvCxnSpPr>
        <p:spPr>
          <a:xfrm>
            <a:off x="4312653" y="2302713"/>
            <a:ext cx="0" cy="2122773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4"/>
          <a:stretch/>
        </p:blipFill>
        <p:spPr>
          <a:xfrm>
            <a:off x="2323477" y="4833216"/>
            <a:ext cx="540000" cy="540000"/>
          </a:xfrm>
          <a:prstGeom prst="rect">
            <a:avLst/>
          </a:prstGeom>
        </p:spPr>
      </p:pic>
      <p:cxnSp>
        <p:nvCxnSpPr>
          <p:cNvPr id="62" name="Connecteur droit 61"/>
          <p:cNvCxnSpPr>
            <a:stCxn id="51" idx="2"/>
          </p:cNvCxnSpPr>
          <p:nvPr/>
        </p:nvCxnSpPr>
        <p:spPr>
          <a:xfrm>
            <a:off x="5147750" y="2302713"/>
            <a:ext cx="0" cy="2168941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Imag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808" y="5589240"/>
            <a:ext cx="540000" cy="540000"/>
          </a:xfrm>
          <a:prstGeom prst="rect">
            <a:avLst/>
          </a:prstGeom>
        </p:spPr>
      </p:pic>
      <p:cxnSp>
        <p:nvCxnSpPr>
          <p:cNvPr id="65" name="Connecteur droit 64"/>
          <p:cNvCxnSpPr>
            <a:stCxn id="57" idx="2"/>
          </p:cNvCxnSpPr>
          <p:nvPr/>
        </p:nvCxnSpPr>
        <p:spPr>
          <a:xfrm>
            <a:off x="5814165" y="2892715"/>
            <a:ext cx="0" cy="1573682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/>
          <p:cNvSpPr txBox="1"/>
          <p:nvPr/>
        </p:nvSpPr>
        <p:spPr>
          <a:xfrm>
            <a:off x="7965631" y="4250897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prstClr val="black"/>
                </a:solidFill>
              </a:rPr>
              <a:t>t</a:t>
            </a:r>
            <a:r>
              <a:rPr lang="fr-BE" sz="1200" baseline="-250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8178537" y="4405946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prstClr val="black"/>
                </a:solidFill>
              </a:rPr>
              <a:t>t</a:t>
            </a:r>
            <a:r>
              <a:rPr lang="fr-BE" sz="1200" baseline="-250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8337125" y="467462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prstClr val="black"/>
                </a:solidFill>
              </a:rPr>
              <a:t>t</a:t>
            </a:r>
            <a:r>
              <a:rPr lang="fr-BE" sz="1200" baseline="-250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8525079" y="4874676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prstClr val="black"/>
                </a:solidFill>
              </a:rPr>
              <a:t>t</a:t>
            </a:r>
            <a:r>
              <a:rPr lang="fr-BE" sz="1200" baseline="-250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8709349" y="5130817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prstClr val="black"/>
                </a:solidFill>
              </a:rPr>
              <a:t>t</a:t>
            </a:r>
            <a:r>
              <a:rPr lang="fr-BE" sz="1200" baseline="-25000" dirty="0">
                <a:solidFill>
                  <a:prstClr val="black"/>
                </a:solidFill>
              </a:rPr>
              <a:t>18</a:t>
            </a:r>
          </a:p>
        </p:txBody>
      </p:sp>
      <p:pic>
        <p:nvPicPr>
          <p:cNvPr id="1029" name="Picture 5" descr="Résultat de recherche d'images pour &quot;server png&quot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64" y="4020256"/>
            <a:ext cx="1105097" cy="135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652" y="5033753"/>
            <a:ext cx="1632796" cy="144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57" y="5319984"/>
            <a:ext cx="1630638" cy="144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ZoneTexte 72"/>
          <p:cNvSpPr txBox="1"/>
          <p:nvPr/>
        </p:nvSpPr>
        <p:spPr>
          <a:xfrm>
            <a:off x="-64763" y="1878824"/>
            <a:ext cx="1684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400" b="1" dirty="0">
                <a:solidFill>
                  <a:prstClr val="black"/>
                </a:solidFill>
              </a:rPr>
              <a:t>System </a:t>
            </a:r>
            <a:r>
              <a:rPr lang="fr-BE" sz="1400" b="1" dirty="0" err="1">
                <a:solidFill>
                  <a:prstClr val="black"/>
                </a:solidFill>
              </a:rPr>
              <a:t>initialization</a:t>
            </a:r>
            <a:endParaRPr lang="fr-BE" sz="1400" b="1" dirty="0">
              <a:solidFill>
                <a:prstClr val="black"/>
              </a:solidFill>
            </a:endParaRPr>
          </a:p>
        </p:txBody>
      </p:sp>
      <p:sp>
        <p:nvSpPr>
          <p:cNvPr id="74" name="Chevron 73"/>
          <p:cNvSpPr/>
          <p:nvPr/>
        </p:nvSpPr>
        <p:spPr>
          <a:xfrm>
            <a:off x="1467638" y="1815722"/>
            <a:ext cx="484632" cy="484632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5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0.03542 -0.00416 L 0.05834 -0.00972 L 0.07292 -0.02222 L 0.09063 -0.03889 L 0.13021 -0.05 L 0.20834 -0.05139 " pathEditMode="relative" ptsTypes="AAAAAAA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6.94444E-6 -6.2963E-6 L 0.03751 -0.03056 L 0.06251 -0.05278 L 0.07188 -0.09306 L 0.08751 -0.12639 L 0.11251 -0.15001 L 0.16876 -0.15695 L 0.21147 -0.16112 " pathEditMode="relative" ptsTypes="AAAAAAAA">
                                      <p:cBhvr>
                                        <p:cTn id="28" dur="19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Motion origin="layout" path="M 2.77778E-7 -3.7037E-7 L 0.03542 -0.00416 L 0.05834 -0.00972 L 0.07292 -0.02222 L 0.09063 -0.03889 L 0.13021 -0.05 L 0.20834 -0.05139 " pathEditMode="relative" ptsTypes="AAAAAAA">
                                      <p:cBhvr>
                                        <p:cTn id="46" dur="17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2.77778E-7 -3.7037E-7 L 0.03542 -0.00416 L 0.05834 -0.00972 L 0.07292 -0.02222 L 0.09063 -0.03889 L 0.13021 -0.05 L 0.20834 -0.05139 " pathEditMode="relative" ptsTypes="AAAAAAA">
                                      <p:cBhvr>
                                        <p:cTn id="60" dur="1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15700"/>
                                  </p:stCondLst>
                                  <p:childTnLst>
                                    <p:animMotion origin="layout" path="M 6.94444E-6 -6.2963E-6 L 0.03751 -0.03056 L 0.06251 -0.05278 L 0.07188 -0.09306 L 0.08751 -0.12639 L 0.11251 -0.15001 L 0.16876 -0.15695 L 0.21147 -0.16112 " pathEditMode="relative" ptsTypes="AAAAAAAA">
                                      <p:cBhvr>
                                        <p:cTn id="74" dur="17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34" grpId="0"/>
      <p:bldP spid="35" grpId="0"/>
      <p:bldP spid="41" grpId="0"/>
      <p:bldP spid="43" grpId="0"/>
      <p:bldP spid="46" grpId="0"/>
      <p:bldP spid="67" grpId="0"/>
      <p:bldP spid="68" grpId="0"/>
      <p:bldP spid="69" grpId="0"/>
      <p:bldP spid="70" grpId="0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84932" y="116632"/>
            <a:ext cx="8229600" cy="998984"/>
          </a:xfrm>
        </p:spPr>
        <p:txBody>
          <a:bodyPr>
            <a:normAutofit fontScale="90000"/>
          </a:bodyPr>
          <a:lstStyle/>
          <a:p>
            <a:r>
              <a:rPr lang="fr-FR" dirty="0"/>
              <a:t>Cloud-free temporal </a:t>
            </a:r>
            <a:r>
              <a:rPr lang="fr-FR" dirty="0" err="1"/>
              <a:t>synthesis</a:t>
            </a:r>
            <a:r>
              <a:rPr lang="fr-FR" dirty="0"/>
              <a:t> over South of France, </a:t>
            </a:r>
            <a:r>
              <a:rPr lang="fr-FR" dirty="0" err="1"/>
              <a:t>combining</a:t>
            </a:r>
            <a:r>
              <a:rPr lang="fr-FR" dirty="0"/>
              <a:t> S2 andL8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38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1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2_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5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7022</TotalTime>
  <Words>1907</Words>
  <Application>Microsoft Office PowerPoint</Application>
  <PresentationFormat>On-screen Show (4:3)</PresentationFormat>
  <Paragraphs>398</Paragraphs>
  <Slides>46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MS PGothic</vt:lpstr>
      <vt:lpstr>Aharoni</vt:lpstr>
      <vt:lpstr>Arial</vt:lpstr>
      <vt:lpstr>Calibri</vt:lpstr>
      <vt:lpstr>Calibri Light</vt:lpstr>
      <vt:lpstr>Courier New</vt:lpstr>
      <vt:lpstr>Gill Sans</vt:lpstr>
      <vt:lpstr>NotesSoft-Bold</vt:lpstr>
      <vt:lpstr>Symbol</vt:lpstr>
      <vt:lpstr>Verdana</vt:lpstr>
      <vt:lpstr>Wingdings</vt:lpstr>
      <vt:lpstr>ヒラギノ角ゴ ProN W3</vt:lpstr>
      <vt:lpstr>Thème Office</vt:lpstr>
      <vt:lpstr>2_Custom Design</vt:lpstr>
      <vt:lpstr>5_Default Design</vt:lpstr>
      <vt:lpstr>Office Theme</vt:lpstr>
      <vt:lpstr>Current Achievements of ESA CCI Land Cover and Sentinel-2 for Agriculture projects </vt:lpstr>
      <vt:lpstr>Large Scale decametric Cropland Mapping from Sentinel-2 : Lessons Learned from 2016 nationwide Demonstration for three Countries</vt:lpstr>
      <vt:lpstr>Sentinel-2 for Agriculture system    User-driven approach to define the requirements</vt:lpstr>
      <vt:lpstr>Top priority :  open source system to deliver   4 Sen2-Agri products along the season   </vt:lpstr>
      <vt:lpstr>PowerPoint Presentation</vt:lpstr>
      <vt:lpstr>PowerPoint Presentation</vt:lpstr>
      <vt:lpstr>Sen2-Agri system : parametrization        field data collection planning  </vt:lpstr>
      <vt:lpstr>System operation for crop growth monitoring :      Leaf Area Index (LAI) product</vt:lpstr>
      <vt:lpstr>Cloud-free temporal synthesis over South of France, combining S2 andL8</vt:lpstr>
      <vt:lpstr>System operation for crop type</vt:lpstr>
      <vt:lpstr>System operation for crop type</vt:lpstr>
      <vt:lpstr>System operation for crop type</vt:lpstr>
      <vt:lpstr>System operation for crop type</vt:lpstr>
      <vt:lpstr>PowerPoint Presentation</vt:lpstr>
      <vt:lpstr>Ukraine 2016  : Sentinel-2 coverage</vt:lpstr>
      <vt:lpstr>Sentinel-2 10 m cloud free composite (July 2016)</vt:lpstr>
      <vt:lpstr>Sentinel-2 10 m cloud free composite (July 2016)</vt:lpstr>
      <vt:lpstr>Sen2-Agri crop growth monitoring : 2016 Leaf Area Index  (LAI) time series for cropland</vt:lpstr>
      <vt:lpstr>PowerPoint Presentation</vt:lpstr>
      <vt:lpstr>PowerPoint Presentation</vt:lpstr>
      <vt:lpstr>Crop Area Early Indicator for 2016 versus   Cultivated Area Statistics per Oblast for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 lessons learnt from national demonstration of decametric land mapping</vt:lpstr>
      <vt:lpstr>PowerPoint Presentation</vt:lpstr>
      <vt:lpstr>PowerPoint Presentation</vt:lpstr>
      <vt:lpstr>     CCI Land Cover concept  land cover + land surface seasonality + land cover change</vt:lpstr>
      <vt:lpstr>CCI Land cover challenge :  consistency and change detection over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 surface seasonality variables computed at 1km based on 12 y.+  </vt:lpstr>
      <vt:lpstr>300 m annual global land cover  time series from 1992-2015 (22 classes)</vt:lpstr>
      <vt:lpstr>Lessons learnt from CCI Land Cover</vt:lpstr>
      <vt:lpstr>PowerPoint Presentation</vt:lpstr>
    </vt:vector>
  </TitlesOfParts>
  <Company>Université catholique de Louvain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</dc:creator>
  <cp:lastModifiedBy>waldner</cp:lastModifiedBy>
  <cp:revision>261</cp:revision>
  <dcterms:created xsi:type="dcterms:W3CDTF">2015-02-02T08:57:22Z</dcterms:created>
  <dcterms:modified xsi:type="dcterms:W3CDTF">2017-04-14T14:08:27Z</dcterms:modified>
</cp:coreProperties>
</file>