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626" r:id="rId2"/>
    <p:sldId id="621" r:id="rId3"/>
    <p:sldId id="701" r:id="rId4"/>
    <p:sldId id="622" r:id="rId5"/>
    <p:sldId id="666" r:id="rId6"/>
    <p:sldId id="700" r:id="rId7"/>
    <p:sldId id="638" r:id="rId8"/>
    <p:sldId id="639" r:id="rId9"/>
    <p:sldId id="650" r:id="rId10"/>
    <p:sldId id="651" r:id="rId11"/>
    <p:sldId id="676" r:id="rId12"/>
    <p:sldId id="677" r:id="rId13"/>
    <p:sldId id="679" r:id="rId14"/>
    <p:sldId id="697" r:id="rId15"/>
    <p:sldId id="610" r:id="rId16"/>
    <p:sldId id="698" r:id="rId17"/>
    <p:sldId id="702" r:id="rId18"/>
    <p:sldId id="657" r:id="rId19"/>
    <p:sldId id="658" r:id="rId20"/>
    <p:sldId id="659" r:id="rId21"/>
    <p:sldId id="665" r:id="rId22"/>
    <p:sldId id="660" r:id="rId23"/>
    <p:sldId id="619" r:id="rId24"/>
    <p:sldId id="683" r:id="rId25"/>
    <p:sldId id="66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7458" autoAdjust="0"/>
  </p:normalViewPr>
  <p:slideViewPr>
    <p:cSldViewPr snapToGrid="0" snapToObjects="1">
      <p:cViewPr varScale="1">
        <p:scale>
          <a:sx n="80" d="100"/>
          <a:sy n="80" d="100"/>
        </p:scale>
        <p:origin x="-1184" y="-1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58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76BDA9-678C-DA45-8BC8-096E8A287A67}" type="datetimeFigureOut">
              <a:rPr lang="en-US" smtClean="0"/>
              <a:pPr/>
              <a:t>4/17/17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2CF09-0D97-FE44-81C2-D4BF1D8AB79F}" type="slidenum">
              <a:rPr lang="en-US" smtClean="0"/>
              <a:pPr/>
              <a:t>‹#›</a:t>
            </a:fld>
            <a:endParaRPr lang="en-US"/>
          </a:p>
        </p:txBody>
      </p:sp>
    </p:spTree>
    <p:extLst>
      <p:ext uri="{BB962C8B-B14F-4D97-AF65-F5344CB8AC3E}">
        <p14:creationId xmlns:p14="http://schemas.microsoft.com/office/powerpoint/2010/main" val="36433563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Ethiopia is particularly suited for a study of the effects of land transactions for three key reasons. First, government decision makers, keen to improve agricultural output and productivity, have sought to attract both domestic and international investments in the vast rural areas of the country (</a:t>
            </a:r>
            <a:r>
              <a:rPr lang="en-US" dirty="0" err="1" smtClean="0"/>
              <a:t>Crewett</a:t>
            </a:r>
            <a:r>
              <a:rPr lang="en-US" dirty="0" smtClean="0"/>
              <a:t> &amp; </a:t>
            </a:r>
            <a:r>
              <a:rPr lang="en-US" dirty="0" err="1" smtClean="0"/>
              <a:t>Korf</a:t>
            </a:r>
            <a:r>
              <a:rPr lang="en-US" dirty="0" smtClean="0"/>
              <a:t>, 2008; Lavers, 2012a, 2012b). The Ethiopian government has a unique capacity to initiate large-scale land transactions and relocate existing residents because the state has controlled land rights for much of Ethiopia’s modern history. Indeed, Ethiopia has witnessed among the largest number of land transactions in sub-Saharan Africa. The actual number of transactions is far in excess of the 55 or so recorded in The Land Matrix database (</a:t>
            </a:r>
            <a:r>
              <a:rPr lang="en-US" dirty="0" err="1" smtClean="0"/>
              <a:t>Anseeuw</a:t>
            </a:r>
            <a:r>
              <a:rPr lang="en-US" dirty="0" smtClean="0"/>
              <a:t> et al., 2013; Oakland Institute, 2011). Our preliminary investigations suggest most land transactions are located in four regions of Ethiopia: </a:t>
            </a:r>
            <a:r>
              <a:rPr lang="en-US" dirty="0" err="1" smtClean="0"/>
              <a:t>Benishangul-Gumuz</a:t>
            </a:r>
            <a:r>
              <a:rPr lang="en-US" dirty="0" smtClean="0"/>
              <a:t> (BG), </a:t>
            </a:r>
            <a:r>
              <a:rPr lang="en-US" dirty="0" err="1" smtClean="0"/>
              <a:t>Gambela</a:t>
            </a:r>
            <a:r>
              <a:rPr lang="en-US" dirty="0" smtClean="0"/>
              <a:t>, Oromia, and Southern Nations, Nationalities and Peoples’ (SNNP) Region (Fig.1). Second, we have conducted substantial preparatory work in Ethiopia, through support from a NASA funded, three-country project to examine the association between land transactions, land cover change, and livelihoods. Although the research in this proposal differs substantially in its focus on modeling, feedbacks, causality, ecological processes, multiple rounds of field data collection, and linking of social, ecosystem, remote sensing, and biophysical data, the preparatory work has positioned us well for the proposed research. As a first step, we have acquired official boundary data for all transactions in three of the four regions (permission for fourth region is in process). The 737 transactions cover an area of nearly 674,000 hectares with a majority of the transactions being &lt; 500 ha. (Table 1). </a:t>
            </a:r>
          </a:p>
          <a:p>
            <a:endParaRPr lang="en-US" dirty="0" smtClean="0"/>
          </a:p>
          <a:p>
            <a:r>
              <a:rPr lang="en-US" dirty="0" smtClean="0"/>
              <a:t>Third, Ethiopia is the second most populous African country, with households and farming present in many transacted areas (</a:t>
            </a:r>
            <a:r>
              <a:rPr lang="en-US" dirty="0" err="1" smtClean="0"/>
              <a:t>Messerli</a:t>
            </a:r>
            <a:r>
              <a:rPr lang="en-US" dirty="0" smtClean="0"/>
              <a:t> et al., 2014; Oakland Institute, 2011). Displacement in areas with farming but without land ownership for cultivators can result in greater social dissatisfaction. In less populated areas such as </a:t>
            </a:r>
            <a:r>
              <a:rPr lang="en-US" dirty="0" err="1" smtClean="0"/>
              <a:t>Gambela</a:t>
            </a:r>
            <a:r>
              <a:rPr lang="en-US" dirty="0" smtClean="0"/>
              <a:t> and BG, land tenures tend to be more uncertain (Baumgartner et al., 2015). Greater past uncertainty in rights and tenure is also associated with higher likelihood of displacement of livelihoods and households, especially </a:t>
            </a:r>
            <a:r>
              <a:rPr lang="en-US" dirty="0" err="1" smtClean="0"/>
              <a:t>agropastoral</a:t>
            </a:r>
            <a:r>
              <a:rPr lang="en-US" dirty="0" smtClean="0"/>
              <a:t> livelihoods (Butler, 2010), making a systematic investigation of the impacts of transactions all the more relevant and urgent. Finally, Ethiopia has the potential to become the breadbasket of Africa. Regions with the most transactions such as BG, </a:t>
            </a:r>
            <a:r>
              <a:rPr lang="en-US" dirty="0" err="1" smtClean="0"/>
              <a:t>Gambela</a:t>
            </a:r>
            <a:r>
              <a:rPr lang="en-US" dirty="0" smtClean="0"/>
              <a:t> and SNNP enjoy favorable conditions for agricultural development (Fig. 1). They regions are generally warm and humid with annual precipitation ranging between 1000 mm to 1500 mm, and mean temperatures of about 28 ºC. Savanna cover nearly 75% of the transacted lands, followed by forest (13.4%) and semi-desert (12.3%) vegetation. Cultivators reach attainable yield for major cereals on less than 30% of farmed areas, suggesting high potential for increased agricultural productivity (Mueller et al., 2012). Our analysis is well positioned to assess how intensification through investments influences livelihoods, ecosystems, and food-energy security. </a:t>
            </a:r>
          </a:p>
          <a:p>
            <a:endParaRPr lang="en-US" dirty="0" smtClean="0"/>
          </a:p>
          <a:p>
            <a:r>
              <a:rPr lang="en-US" dirty="0" smtClean="0"/>
              <a:t>we have identified three major pathways of land use and cover change within and around transacted lands: 1) Subsistence farming arrangements with diverse crops are being replaced by large scale, intensively cultivated farms with single crops; 2) Natural woody savanna vegetation is being converted to large-scale, intensively cultivated farms with single crops; 3) Natural vegetation is being converted to subsistence farming arrangements and human settlement as a result of displacement of farmers and farming practices in transacted areas</a:t>
            </a:r>
            <a:endParaRPr lang="en-US" dirty="0"/>
          </a:p>
        </p:txBody>
      </p:sp>
      <p:sp>
        <p:nvSpPr>
          <p:cNvPr id="4" name="Slide Number Placeholder 3"/>
          <p:cNvSpPr>
            <a:spLocks noGrp="1"/>
          </p:cNvSpPr>
          <p:nvPr>
            <p:ph type="sldNum" sz="quarter" idx="10"/>
          </p:nvPr>
        </p:nvSpPr>
        <p:spPr/>
        <p:txBody>
          <a:bodyPr/>
          <a:lstStyle/>
          <a:p>
            <a:fld id="{5087192F-3733-49AA-8370-33AD31BB0F19}" type="slidenum">
              <a:rPr lang="en-US" smtClean="0"/>
              <a:t>1</a:t>
            </a:fld>
            <a:endParaRPr lang="en-US"/>
          </a:p>
        </p:txBody>
      </p:sp>
    </p:spTree>
    <p:extLst>
      <p:ext uri="{BB962C8B-B14F-4D97-AF65-F5344CB8AC3E}">
        <p14:creationId xmlns:p14="http://schemas.microsoft.com/office/powerpoint/2010/main" val="384275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B7549-7B4C-41DB-974C-3AA6BE8A9083}" type="slidenum">
              <a:rPr lang="en-US" smtClean="0"/>
              <a:t>12</a:t>
            </a:fld>
            <a:endParaRPr lang="en-US"/>
          </a:p>
        </p:txBody>
      </p:sp>
    </p:spTree>
    <p:extLst>
      <p:ext uri="{BB962C8B-B14F-4D97-AF65-F5344CB8AC3E}">
        <p14:creationId xmlns:p14="http://schemas.microsoft.com/office/powerpoint/2010/main" val="248529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positive impacts of </a:t>
            </a:r>
            <a:r>
              <a:rPr lang="en-US" i="1" dirty="0" smtClean="0"/>
              <a:t>active</a:t>
            </a:r>
            <a:r>
              <a:rPr lang="en-US" dirty="0" smtClean="0"/>
              <a:t> forestry concessions </a:t>
            </a:r>
          </a:p>
          <a:p>
            <a:pPr lvl="1"/>
            <a:r>
              <a:rPr lang="en-US" dirty="0" smtClean="0"/>
              <a:t>Increased employment, more goods and services due to increased economic activities, development of infrastructure </a:t>
            </a:r>
          </a:p>
          <a:p>
            <a:pPr lvl="1"/>
            <a:r>
              <a:rPr lang="en-US" dirty="0" smtClean="0"/>
              <a:t>Reduced access to resources due to tenure change</a:t>
            </a:r>
          </a:p>
          <a:p>
            <a:r>
              <a:rPr lang="en-US" dirty="0" smtClean="0"/>
              <a:t>The difference value of 0.17 (overall) or 0.24 (PUPs) </a:t>
            </a:r>
          </a:p>
          <a:p>
            <a:pPr lvl="1"/>
            <a:r>
              <a:rPr lang="en-US" dirty="0" smtClean="0"/>
              <a:t>Mean: 1.84 and S.D: 1.06</a:t>
            </a:r>
          </a:p>
          <a:p>
            <a:pPr lvl="1"/>
            <a:r>
              <a:rPr lang="en-US" dirty="0" smtClean="0"/>
              <a:t>47.6% of the households in our data have the lowest wealth index value of 1 in 2013.</a:t>
            </a:r>
          </a:p>
          <a:p>
            <a:endParaRPr lang="en-US" dirty="0" smtClean="0"/>
          </a:p>
        </p:txBody>
      </p:sp>
      <p:sp>
        <p:nvSpPr>
          <p:cNvPr id="4" name="Slide Number Placeholder 3"/>
          <p:cNvSpPr>
            <a:spLocks noGrp="1"/>
          </p:cNvSpPr>
          <p:nvPr>
            <p:ph type="sldNum" sz="quarter" idx="10"/>
          </p:nvPr>
        </p:nvSpPr>
        <p:spPr/>
        <p:txBody>
          <a:bodyPr/>
          <a:lstStyle/>
          <a:p>
            <a:fld id="{CF22EE6D-C71C-4468-B16E-1A2256F82FE0}" type="slidenum">
              <a:rPr lang="en-US" smtClean="0"/>
              <a:t>13</a:t>
            </a:fld>
            <a:endParaRPr lang="en-US"/>
          </a:p>
        </p:txBody>
      </p:sp>
    </p:spTree>
    <p:extLst>
      <p:ext uri="{BB962C8B-B14F-4D97-AF65-F5344CB8AC3E}">
        <p14:creationId xmlns:p14="http://schemas.microsoft.com/office/powerpoint/2010/main" val="78616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B839D-7B02-4A7D-8CE8-658942E8DBFC}" type="slidenum">
              <a:rPr lang="en-US" smtClean="0"/>
              <a:t>15</a:t>
            </a:fld>
            <a:endParaRPr lang="en-US"/>
          </a:p>
        </p:txBody>
      </p:sp>
    </p:spTree>
    <p:extLst>
      <p:ext uri="{BB962C8B-B14F-4D97-AF65-F5344CB8AC3E}">
        <p14:creationId xmlns:p14="http://schemas.microsoft.com/office/powerpoint/2010/main" val="155746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Color Image</a:t>
            </a:r>
          </a:p>
          <a:p>
            <a:r>
              <a:rPr lang="en-US" dirty="0" smtClean="0"/>
              <a:t>Canol</a:t>
            </a:r>
            <a:r>
              <a:rPr lang="en-US" baseline="0" dirty="0" smtClean="0"/>
              <a:t>a/ rapeseed is a principal crop grown in Ethiopia (yellow color)</a:t>
            </a:r>
            <a:endParaRPr lang="en-US" dirty="0"/>
          </a:p>
        </p:txBody>
      </p:sp>
      <p:sp>
        <p:nvSpPr>
          <p:cNvPr id="4" name="Slide Number Placeholder 3"/>
          <p:cNvSpPr>
            <a:spLocks noGrp="1"/>
          </p:cNvSpPr>
          <p:nvPr>
            <p:ph type="sldNum" sz="quarter" idx="10"/>
          </p:nvPr>
        </p:nvSpPr>
        <p:spPr/>
        <p:txBody>
          <a:bodyPr/>
          <a:lstStyle/>
          <a:p>
            <a:fld id="{99B2D1B6-A0CF-2546-9E25-A56CF4C64A80}" type="slidenum">
              <a:rPr lang="en-US" smtClean="0"/>
              <a:t>18</a:t>
            </a:fld>
            <a:endParaRPr lang="en-US"/>
          </a:p>
        </p:txBody>
      </p:sp>
    </p:spTree>
    <p:extLst>
      <p:ext uri="{BB962C8B-B14F-4D97-AF65-F5344CB8AC3E}">
        <p14:creationId xmlns:p14="http://schemas.microsoft.com/office/powerpoint/2010/main" val="323981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effectLst/>
              </a:rPr>
              <a:t>Sub-saharan</a:t>
            </a:r>
            <a:r>
              <a:rPr lang="en-US" baseline="0" dirty="0" smtClean="0">
                <a:effectLst/>
              </a:rPr>
              <a:t> Africa - p</a:t>
            </a:r>
            <a:r>
              <a:rPr lang="en-US" dirty="0" smtClean="0">
                <a:effectLst/>
              </a:rPr>
              <a:t>opulation will increase 2.5 fold;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Tanzania projected to increase from 137 to 381 million by 2050;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Food demand</a:t>
            </a:r>
            <a:r>
              <a:rPr lang="en-US" baseline="0" dirty="0" smtClean="0">
                <a:effectLst/>
              </a:rPr>
              <a:t> to increase 300%;</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99B2D1B6-A0CF-2546-9E25-A56CF4C64A80}" type="slidenum">
              <a:rPr lang="en-US" smtClean="0"/>
              <a:t>2</a:t>
            </a:fld>
            <a:endParaRPr lang="en-US"/>
          </a:p>
        </p:txBody>
      </p:sp>
    </p:spTree>
    <p:extLst>
      <p:ext uri="{BB962C8B-B14F-4D97-AF65-F5344CB8AC3E}">
        <p14:creationId xmlns:p14="http://schemas.microsoft.com/office/powerpoint/2010/main" val="230158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B7AA682-2B94-4ECD-A077-743173685339}" type="slidenum">
              <a:rPr lang="en-US" smtClean="0"/>
              <a:t>3</a:t>
            </a:fld>
            <a:endParaRPr lang="en-US"/>
          </a:p>
        </p:txBody>
      </p:sp>
    </p:spTree>
    <p:extLst>
      <p:ext uri="{BB962C8B-B14F-4D97-AF65-F5344CB8AC3E}">
        <p14:creationId xmlns:p14="http://schemas.microsoft.com/office/powerpoint/2010/main" val="156191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differences more.</a:t>
            </a:r>
            <a:endParaRPr lang="en-US" dirty="0"/>
          </a:p>
        </p:txBody>
      </p:sp>
      <p:sp>
        <p:nvSpPr>
          <p:cNvPr id="4" name="Slide Number Placeholder 3"/>
          <p:cNvSpPr>
            <a:spLocks noGrp="1"/>
          </p:cNvSpPr>
          <p:nvPr>
            <p:ph type="sldNum" sz="quarter" idx="10"/>
          </p:nvPr>
        </p:nvSpPr>
        <p:spPr/>
        <p:txBody>
          <a:bodyPr/>
          <a:lstStyle/>
          <a:p>
            <a:fld id="{99B2D1B6-A0CF-2546-9E25-A56CF4C64A80}" type="slidenum">
              <a:rPr lang="en-US" smtClean="0"/>
              <a:t>6</a:t>
            </a:fld>
            <a:endParaRPr lang="en-US"/>
          </a:p>
        </p:txBody>
      </p:sp>
    </p:spTree>
    <p:extLst>
      <p:ext uri="{BB962C8B-B14F-4D97-AF65-F5344CB8AC3E}">
        <p14:creationId xmlns:p14="http://schemas.microsoft.com/office/powerpoint/2010/main" val="22913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87F6A333-A218-4F5C-8BB1-F33CA9401DF1}" type="slidenum">
              <a:rPr lang="en-US" smtClean="0"/>
              <a:t>7</a:t>
            </a:fld>
            <a:endParaRPr lang="en-US"/>
          </a:p>
        </p:txBody>
      </p:sp>
    </p:spTree>
    <p:extLst>
      <p:ext uri="{BB962C8B-B14F-4D97-AF65-F5344CB8AC3E}">
        <p14:creationId xmlns:p14="http://schemas.microsoft.com/office/powerpoint/2010/main" val="376131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a:spcAft>
                <a:spcPts val="1200"/>
              </a:spcAft>
            </a:pPr>
            <a:endParaRPr lang="en-US" sz="1200" dirty="0">
              <a:solidFill>
                <a:schemeClr val="accent3"/>
              </a:solidFill>
              <a:latin typeface="Georgia" pitchFamily="18" charset="0"/>
            </a:endParaRPr>
          </a:p>
        </p:txBody>
      </p:sp>
      <p:sp>
        <p:nvSpPr>
          <p:cNvPr id="4" name="Slide Number Placeholder 3"/>
          <p:cNvSpPr>
            <a:spLocks noGrp="1"/>
          </p:cNvSpPr>
          <p:nvPr>
            <p:ph type="sldNum" sz="quarter" idx="10"/>
          </p:nvPr>
        </p:nvSpPr>
        <p:spPr/>
        <p:txBody>
          <a:bodyPr/>
          <a:lstStyle/>
          <a:p>
            <a:fld id="{87F6A333-A218-4F5C-8BB1-F33CA9401DF1}" type="slidenum">
              <a:rPr lang="en-US" smtClean="0"/>
              <a:t>8</a:t>
            </a:fld>
            <a:endParaRPr lang="en-US"/>
          </a:p>
        </p:txBody>
      </p:sp>
    </p:spTree>
    <p:extLst>
      <p:ext uri="{BB962C8B-B14F-4D97-AF65-F5344CB8AC3E}">
        <p14:creationId xmlns:p14="http://schemas.microsoft.com/office/powerpoint/2010/main" val="424203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3"/>
              </a:solidFill>
              <a:latin typeface="Georgia" pitchFamily="18" charset="0"/>
            </a:endParaRPr>
          </a:p>
        </p:txBody>
      </p:sp>
      <p:sp>
        <p:nvSpPr>
          <p:cNvPr id="4" name="Slide Number Placeholder 3"/>
          <p:cNvSpPr>
            <a:spLocks noGrp="1"/>
          </p:cNvSpPr>
          <p:nvPr>
            <p:ph type="sldNum" sz="quarter" idx="10"/>
          </p:nvPr>
        </p:nvSpPr>
        <p:spPr/>
        <p:txBody>
          <a:bodyPr/>
          <a:lstStyle/>
          <a:p>
            <a:fld id="{87F6A333-A218-4F5C-8BB1-F33CA9401DF1}" type="slidenum">
              <a:rPr lang="en-US" smtClean="0"/>
              <a:t>9</a:t>
            </a:fld>
            <a:endParaRPr lang="en-US"/>
          </a:p>
        </p:txBody>
      </p:sp>
    </p:spTree>
    <p:extLst>
      <p:ext uri="{BB962C8B-B14F-4D97-AF65-F5344CB8AC3E}">
        <p14:creationId xmlns:p14="http://schemas.microsoft.com/office/powerpoint/2010/main" val="384115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3"/>
              </a:solidFill>
              <a:latin typeface="Georgia" pitchFamily="18" charset="0"/>
            </a:endParaRPr>
          </a:p>
        </p:txBody>
      </p:sp>
      <p:sp>
        <p:nvSpPr>
          <p:cNvPr id="4" name="Slide Number Placeholder 3"/>
          <p:cNvSpPr>
            <a:spLocks noGrp="1"/>
          </p:cNvSpPr>
          <p:nvPr>
            <p:ph type="sldNum" sz="quarter" idx="10"/>
          </p:nvPr>
        </p:nvSpPr>
        <p:spPr/>
        <p:txBody>
          <a:bodyPr/>
          <a:lstStyle/>
          <a:p>
            <a:fld id="{87F6A333-A218-4F5C-8BB1-F33CA9401DF1}" type="slidenum">
              <a:rPr lang="en-US" smtClean="0"/>
              <a:t>10</a:t>
            </a:fld>
            <a:endParaRPr lang="en-US"/>
          </a:p>
        </p:txBody>
      </p:sp>
    </p:spTree>
    <p:extLst>
      <p:ext uri="{BB962C8B-B14F-4D97-AF65-F5344CB8AC3E}">
        <p14:creationId xmlns:p14="http://schemas.microsoft.com/office/powerpoint/2010/main" val="52944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FMCs: 50,000 to 400,000 ha,</a:t>
            </a:r>
            <a:r>
              <a:rPr lang="en-US" sz="1200" kern="1200" baseline="0" dirty="0" smtClean="0">
                <a:solidFill>
                  <a:schemeClr val="tx1"/>
                </a:solidFill>
                <a:effectLst/>
                <a:latin typeface="+mn-lt"/>
                <a:ea typeface="+mn-ea"/>
                <a:cs typeface="+mn-cs"/>
              </a:rPr>
              <a:t> Mean: 144,000</a:t>
            </a:r>
            <a:endParaRPr lang="en-US" sz="1200" kern="1200" dirty="0" smtClean="0">
              <a:solidFill>
                <a:schemeClr val="tx1"/>
              </a:solidFill>
              <a:effectLst/>
              <a:latin typeface="+mn-lt"/>
              <a:ea typeface="+mn-ea"/>
              <a:cs typeface="+mn-cs"/>
            </a:endParaRPr>
          </a:p>
          <a:p>
            <a:r>
              <a:rPr lang="en-US" dirty="0" smtClean="0"/>
              <a:t>PUPs: 4,361 to 136,913 ha,</a:t>
            </a:r>
            <a:r>
              <a:rPr lang="en-US" baseline="0" dirty="0" smtClean="0"/>
              <a:t> </a:t>
            </a:r>
            <a:r>
              <a:rPr lang="en-US" dirty="0" smtClean="0"/>
              <a:t>Mean: 43,445</a:t>
            </a:r>
            <a:endParaRPr lang="en-US" dirty="0"/>
          </a:p>
        </p:txBody>
      </p:sp>
      <p:sp>
        <p:nvSpPr>
          <p:cNvPr id="4" name="Slide Number Placeholder 3"/>
          <p:cNvSpPr>
            <a:spLocks noGrp="1"/>
          </p:cNvSpPr>
          <p:nvPr>
            <p:ph type="sldNum" sz="quarter" idx="10"/>
          </p:nvPr>
        </p:nvSpPr>
        <p:spPr/>
        <p:txBody>
          <a:bodyPr/>
          <a:lstStyle/>
          <a:p>
            <a:fld id="{A1FB7549-7B4C-41DB-974C-3AA6BE8A9083}" type="slidenum">
              <a:rPr lang="en-US" smtClean="0"/>
              <a:t>11</a:t>
            </a:fld>
            <a:endParaRPr lang="en-US"/>
          </a:p>
        </p:txBody>
      </p:sp>
    </p:spTree>
    <p:extLst>
      <p:ext uri="{BB962C8B-B14F-4D97-AF65-F5344CB8AC3E}">
        <p14:creationId xmlns:p14="http://schemas.microsoft.com/office/powerpoint/2010/main" val="3418384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86C79DB-49A1-E84B-BFF3-9CFC3487D6D0}" type="datetimeFigureOut">
              <a:rPr lang="en-US" smtClean="0"/>
              <a:pPr/>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86C79DB-49A1-E84B-BFF3-9CFC3487D6D0}" type="datetimeFigureOut">
              <a:rPr lang="en-US" smtClean="0"/>
              <a:pPr/>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86C79DB-49A1-E84B-BFF3-9CFC3487D6D0}" type="datetimeFigureOut">
              <a:rPr lang="en-US" smtClean="0"/>
              <a:pPr/>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86C79DB-49A1-E84B-BFF3-9CFC3487D6D0}" type="datetimeFigureOut">
              <a:rPr lang="en-US" smtClean="0"/>
              <a:pPr/>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86C79DB-49A1-E84B-BFF3-9CFC3487D6D0}" type="datetimeFigureOut">
              <a:rPr lang="en-US" smtClean="0"/>
              <a:pPr/>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86C79DB-49A1-E84B-BFF3-9CFC3487D6D0}" type="datetimeFigureOut">
              <a:rPr lang="en-US" smtClean="0"/>
              <a:pPr/>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86C79DB-49A1-E84B-BFF3-9CFC3487D6D0}" type="datetimeFigureOut">
              <a:rPr lang="en-US" smtClean="0"/>
              <a:pPr/>
              <a:t>4/17/17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86C79DB-49A1-E84B-BFF3-9CFC3487D6D0}" type="datetimeFigureOut">
              <a:rPr lang="en-US" smtClean="0"/>
              <a:pPr/>
              <a:t>4/17/17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C79DB-49A1-E84B-BFF3-9CFC3487D6D0}" type="datetimeFigureOut">
              <a:rPr lang="en-US" smtClean="0"/>
              <a:pPr/>
              <a:t>4/17/17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86C79DB-49A1-E84B-BFF3-9CFC3487D6D0}" type="datetimeFigureOut">
              <a:rPr lang="en-US" smtClean="0"/>
              <a:pPr/>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86C79DB-49A1-E84B-BFF3-9CFC3487D6D0}" type="datetimeFigureOut">
              <a:rPr lang="en-US" smtClean="0"/>
              <a:pPr/>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4C48DB-590E-4840-867C-2E6F7A0B85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C79DB-49A1-E84B-BFF3-9CFC3487D6D0}" type="datetimeFigureOut">
              <a:rPr lang="en-US" smtClean="0"/>
              <a:pPr/>
              <a:t>4/17/17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C48DB-590E-4840-867C-2E6F7A0B85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1.jpeg"/><Relationship Id="rId5" Type="http://schemas.microsoft.com/office/2007/relationships/hdphoto" Target="../media/hdphoto2.wdp"/><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landmatrix.org/en/" TargetMode="External"/><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R5.JPG"/>
          <p:cNvPicPr>
            <a:picLocks noChangeAspect="1"/>
          </p:cNvPicPr>
          <p:nvPr/>
        </p:nvPicPr>
        <p:blipFill rotWithShape="1">
          <a:blip r:embed="rId3" cstate="print">
            <a:extLst>
              <a:ext uri="{28A0092B-C50C-407E-A947-70E740481C1C}">
                <a14:useLocalDpi xmlns:a14="http://schemas.microsoft.com/office/drawing/2010/main" val="0"/>
              </a:ext>
            </a:extLst>
          </a:blip>
          <a:srcRect b="35262"/>
          <a:stretch/>
        </p:blipFill>
        <p:spPr>
          <a:xfrm>
            <a:off x="0" y="1"/>
            <a:ext cx="9144000" cy="5919635"/>
          </a:xfrm>
          <a:prstGeom prst="rect">
            <a:avLst/>
          </a:prstGeom>
        </p:spPr>
      </p:pic>
      <p:pic>
        <p:nvPicPr>
          <p:cNvPr id="2050" name="Picture 2" descr="Image result for um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260" y="6121202"/>
            <a:ext cx="599740" cy="5455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ns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32500"/>
            <a:ext cx="650759" cy="7050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na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59" y="6149037"/>
            <a:ext cx="613449" cy="5176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71952" y="6029695"/>
            <a:ext cx="7459298" cy="707886"/>
          </a:xfrm>
          <a:prstGeom prst="rect">
            <a:avLst/>
          </a:prstGeom>
          <a:noFill/>
        </p:spPr>
        <p:txBody>
          <a:bodyPr wrap="square" rtlCol="0">
            <a:spAutoFit/>
          </a:bodyPr>
          <a:lstStyle/>
          <a:p>
            <a:r>
              <a:rPr lang="en-US" sz="2000" dirty="0"/>
              <a:t>Dan Brown </a:t>
            </a:r>
            <a:r>
              <a:rPr lang="en-US" sz="2000" dirty="0" smtClean="0"/>
              <a:t>(PI), </a:t>
            </a:r>
            <a:r>
              <a:rPr lang="en-US" sz="2000" dirty="0" err="1" smtClean="0"/>
              <a:t>Arun</a:t>
            </a:r>
            <a:r>
              <a:rPr lang="en-US" sz="2000" dirty="0" smtClean="0"/>
              <a:t> Agrawal (co-PI)</a:t>
            </a:r>
            <a:endParaRPr lang="en-US" sz="2000" dirty="0"/>
          </a:p>
          <a:p>
            <a:r>
              <a:rPr lang="en-US" sz="2000" dirty="0" err="1" smtClean="0"/>
              <a:t>Chuan</a:t>
            </a:r>
            <a:r>
              <a:rPr lang="en-US" sz="2000" dirty="0" smtClean="0"/>
              <a:t> Liao (post-doc), </a:t>
            </a:r>
            <a:r>
              <a:rPr lang="en-US" sz="2000" dirty="0" err="1" smtClean="0"/>
              <a:t>Suhyun</a:t>
            </a:r>
            <a:r>
              <a:rPr lang="en-US" sz="2000" dirty="0" smtClean="0"/>
              <a:t> Jung (post-doc), Jon Sullivan (pre-doc)</a:t>
            </a:r>
            <a:endParaRPr lang="en-US" sz="2000" dirty="0"/>
          </a:p>
        </p:txBody>
      </p:sp>
      <p:sp>
        <p:nvSpPr>
          <p:cNvPr id="4" name="Title 3"/>
          <p:cNvSpPr>
            <a:spLocks noGrp="1"/>
          </p:cNvSpPr>
          <p:nvPr>
            <p:ph type="ctrTitle"/>
          </p:nvPr>
        </p:nvSpPr>
        <p:spPr>
          <a:xfrm>
            <a:off x="544387" y="840894"/>
            <a:ext cx="7848600" cy="4281546"/>
          </a:xfrm>
        </p:spPr>
        <p:txBody>
          <a:bodyPr>
            <a:normAutofit/>
          </a:bodyPr>
          <a:lstStyle/>
          <a:p>
            <a:r>
              <a:rPr lang="en-US" sz="4000" b="1" dirty="0">
                <a:solidFill>
                  <a:schemeClr val="bg1"/>
                </a:solidFill>
                <a:latin typeface="Helvetica Neue"/>
                <a:cs typeface="Helvetica Neue"/>
              </a:rPr>
              <a:t>Large-Scale Land Transactions as Drivers of Land-Cover Change in Sub-Saharan Africa</a:t>
            </a:r>
            <a:br>
              <a:rPr lang="en-US" sz="4000" b="1" dirty="0">
                <a:solidFill>
                  <a:schemeClr val="bg1"/>
                </a:solidFill>
                <a:latin typeface="Helvetica Neue"/>
                <a:cs typeface="Helvetica Neue"/>
              </a:rPr>
            </a:br>
            <a:endParaRPr lang="en-US" sz="4000" b="1" dirty="0">
              <a:solidFill>
                <a:schemeClr val="bg1"/>
              </a:solidFill>
              <a:latin typeface="Helvetica Neue"/>
              <a:cs typeface="Helvetica Neue"/>
            </a:endParaRPr>
          </a:p>
        </p:txBody>
      </p:sp>
    </p:spTree>
    <p:extLst>
      <p:ext uri="{BB962C8B-B14F-4D97-AF65-F5344CB8AC3E}">
        <p14:creationId xmlns:p14="http://schemas.microsoft.com/office/powerpoint/2010/main" val="14110282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3929" b="15914"/>
          <a:stretch/>
        </p:blipFill>
        <p:spPr>
          <a:xfrm>
            <a:off x="382541" y="4173260"/>
            <a:ext cx="4389120" cy="1605591"/>
          </a:xfrm>
          <a:prstGeom prst="rect">
            <a:avLst/>
          </a:prstGeom>
        </p:spPr>
      </p:pic>
      <p:pic>
        <p:nvPicPr>
          <p:cNvPr id="4" name="Picture 3"/>
          <p:cNvPicPr>
            <a:picLocks noChangeAspect="1"/>
          </p:cNvPicPr>
          <p:nvPr/>
        </p:nvPicPr>
        <p:blipFill rotWithShape="1">
          <a:blip r:embed="rId4"/>
          <a:srcRect l="4019" b="14980"/>
          <a:stretch/>
        </p:blipFill>
        <p:spPr>
          <a:xfrm>
            <a:off x="4760284" y="2364733"/>
            <a:ext cx="4389120" cy="1624945"/>
          </a:xfrm>
          <a:prstGeom prst="rect">
            <a:avLst/>
          </a:prstGeom>
        </p:spPr>
      </p:pic>
      <p:pic>
        <p:nvPicPr>
          <p:cNvPr id="3" name="Picture 2"/>
          <p:cNvPicPr>
            <a:picLocks noChangeAspect="1"/>
          </p:cNvPicPr>
          <p:nvPr/>
        </p:nvPicPr>
        <p:blipFill rotWithShape="1">
          <a:blip r:embed="rId5"/>
          <a:srcRect l="4019" b="15914"/>
          <a:stretch/>
        </p:blipFill>
        <p:spPr>
          <a:xfrm>
            <a:off x="4760284" y="4173260"/>
            <a:ext cx="4389120" cy="1607087"/>
          </a:xfrm>
          <a:prstGeom prst="rect">
            <a:avLst/>
          </a:prstGeom>
        </p:spPr>
      </p:pic>
      <p:pic>
        <p:nvPicPr>
          <p:cNvPr id="2" name="Picture 1"/>
          <p:cNvPicPr>
            <a:picLocks noChangeAspect="1"/>
          </p:cNvPicPr>
          <p:nvPr/>
        </p:nvPicPr>
        <p:blipFill rotWithShape="1">
          <a:blip r:embed="rId6"/>
          <a:srcRect l="3929" b="14980"/>
          <a:stretch/>
        </p:blipFill>
        <p:spPr>
          <a:xfrm>
            <a:off x="382540" y="2364733"/>
            <a:ext cx="4389120" cy="1623434"/>
          </a:xfrm>
          <a:prstGeom prst="rect">
            <a:avLst/>
          </a:prstGeom>
        </p:spPr>
      </p:pic>
      <p:sp>
        <p:nvSpPr>
          <p:cNvPr id="7" name="Rectangle 2"/>
          <p:cNvSpPr txBox="1">
            <a:spLocks noChangeArrowheads="1"/>
          </p:cNvSpPr>
          <p:nvPr/>
        </p:nvSpPr>
        <p:spPr bwMode="auto">
          <a:xfrm>
            <a:off x="1656890" y="2417310"/>
            <a:ext cx="2036445" cy="36576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spcAft>
                <a:spcPts val="900"/>
              </a:spcAft>
            </a:pPr>
            <a:r>
              <a:rPr lang="en-US" sz="1600" b="1" dirty="0">
                <a:solidFill>
                  <a:schemeClr val="tx1"/>
                </a:solidFill>
                <a:latin typeface="Helvetica Neue"/>
              </a:rPr>
              <a:t>Cambodia</a:t>
            </a:r>
            <a:endParaRPr lang="en-US" sz="1500" b="1" dirty="0">
              <a:solidFill>
                <a:schemeClr val="tx1"/>
              </a:solidFill>
              <a:latin typeface="Helvetica Neue"/>
            </a:endParaRPr>
          </a:p>
        </p:txBody>
      </p:sp>
      <p:sp>
        <p:nvSpPr>
          <p:cNvPr id="11" name="Rectangle 2"/>
          <p:cNvSpPr txBox="1">
            <a:spLocks noChangeArrowheads="1"/>
          </p:cNvSpPr>
          <p:nvPr/>
        </p:nvSpPr>
        <p:spPr bwMode="auto">
          <a:xfrm>
            <a:off x="1656890" y="4278622"/>
            <a:ext cx="2036445" cy="36576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spcAft>
                <a:spcPts val="900"/>
              </a:spcAft>
            </a:pPr>
            <a:r>
              <a:rPr lang="en-US" sz="1600" b="1" dirty="0">
                <a:solidFill>
                  <a:schemeClr val="tx1"/>
                </a:solidFill>
                <a:latin typeface="Helvetica Neue"/>
              </a:rPr>
              <a:t>Liberia</a:t>
            </a:r>
            <a:endParaRPr lang="en-US" sz="1500" b="1" dirty="0">
              <a:solidFill>
                <a:schemeClr val="tx1"/>
              </a:solidFill>
              <a:latin typeface="Helvetica Neue"/>
            </a:endParaRPr>
          </a:p>
        </p:txBody>
      </p:sp>
      <p:sp>
        <p:nvSpPr>
          <p:cNvPr id="12" name="Rectangle 2"/>
          <p:cNvSpPr txBox="1">
            <a:spLocks noChangeArrowheads="1"/>
          </p:cNvSpPr>
          <p:nvPr/>
        </p:nvSpPr>
        <p:spPr bwMode="auto">
          <a:xfrm>
            <a:off x="6000749" y="2441160"/>
            <a:ext cx="2036445" cy="36576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spcAft>
                <a:spcPts val="900"/>
              </a:spcAft>
            </a:pPr>
            <a:r>
              <a:rPr lang="en-US" sz="1600" b="1" dirty="0">
                <a:solidFill>
                  <a:schemeClr val="tx1"/>
                </a:solidFill>
                <a:latin typeface="Helvetica Neue"/>
              </a:rPr>
              <a:t>Ethiopia</a:t>
            </a:r>
            <a:endParaRPr lang="en-US" sz="1500" b="1" dirty="0">
              <a:solidFill>
                <a:schemeClr val="tx1"/>
              </a:solidFill>
              <a:latin typeface="Helvetica Neue"/>
            </a:endParaRPr>
          </a:p>
        </p:txBody>
      </p:sp>
      <p:sp>
        <p:nvSpPr>
          <p:cNvPr id="13" name="Rectangle 2"/>
          <p:cNvSpPr txBox="1">
            <a:spLocks noChangeArrowheads="1"/>
          </p:cNvSpPr>
          <p:nvPr/>
        </p:nvSpPr>
        <p:spPr bwMode="auto">
          <a:xfrm>
            <a:off x="6000750" y="4264821"/>
            <a:ext cx="2036445" cy="36576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spcAft>
                <a:spcPts val="900"/>
              </a:spcAft>
            </a:pPr>
            <a:r>
              <a:rPr lang="en-US" sz="1600" b="1" dirty="0">
                <a:solidFill>
                  <a:schemeClr val="tx1"/>
                </a:solidFill>
                <a:latin typeface="Helvetica Neue"/>
              </a:rPr>
              <a:t>Peru</a:t>
            </a:r>
            <a:endParaRPr lang="en-US" sz="1500" b="1" dirty="0">
              <a:solidFill>
                <a:schemeClr val="tx1"/>
              </a:solidFill>
              <a:latin typeface="Helvetica Neue"/>
            </a:endParaRPr>
          </a:p>
        </p:txBody>
      </p:sp>
      <p:sp>
        <p:nvSpPr>
          <p:cNvPr id="16" name="Rectangle 2"/>
          <p:cNvSpPr txBox="1">
            <a:spLocks noChangeArrowheads="1"/>
          </p:cNvSpPr>
          <p:nvPr/>
        </p:nvSpPr>
        <p:spPr bwMode="auto">
          <a:xfrm>
            <a:off x="853960" y="1542452"/>
            <a:ext cx="7363583" cy="45720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lgn="l">
              <a:spcAft>
                <a:spcPts val="900"/>
              </a:spcAft>
            </a:pPr>
            <a:r>
              <a:rPr lang="en-US" sz="2400" dirty="0">
                <a:solidFill>
                  <a:schemeClr val="tx1"/>
                </a:solidFill>
                <a:latin typeface="Helvetica Neue"/>
              </a:rPr>
              <a:t>Effect of land transactions on deforestation </a:t>
            </a:r>
            <a:r>
              <a:rPr lang="en-US" sz="2400" dirty="0" smtClean="0">
                <a:solidFill>
                  <a:schemeClr val="tx1"/>
                </a:solidFill>
                <a:latin typeface="Helvetica Neue"/>
              </a:rPr>
              <a:t>(based on Hansen et al. 2013) before </a:t>
            </a:r>
            <a:r>
              <a:rPr lang="en-US" sz="2400" dirty="0">
                <a:solidFill>
                  <a:schemeClr val="tx1"/>
                </a:solidFill>
                <a:latin typeface="Helvetica Neue"/>
              </a:rPr>
              <a:t>and after </a:t>
            </a:r>
            <a:r>
              <a:rPr lang="en-US" sz="2400" dirty="0" smtClean="0">
                <a:solidFill>
                  <a:schemeClr val="tx1"/>
                </a:solidFill>
                <a:latin typeface="Helvetica Neue"/>
              </a:rPr>
              <a:t>matching on population density, night lights, and forest cover. </a:t>
            </a:r>
            <a:endParaRPr lang="en-US" sz="2400" dirty="0">
              <a:solidFill>
                <a:schemeClr val="tx1"/>
              </a:solidFill>
              <a:latin typeface="Helvetica Neue"/>
            </a:endParaRPr>
          </a:p>
        </p:txBody>
      </p:sp>
      <p:sp>
        <p:nvSpPr>
          <p:cNvPr id="15" name="Title 1"/>
          <p:cNvSpPr txBox="1">
            <a:spLocks/>
          </p:cNvSpPr>
          <p:nvPr/>
        </p:nvSpPr>
        <p:spPr>
          <a:xfrm>
            <a:off x="0" y="165669"/>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900"/>
              </a:spcAft>
            </a:pPr>
            <a:r>
              <a:rPr lang="en-US" sz="4300" b="1" dirty="0" smtClean="0">
                <a:latin typeface="Helvetica Neue"/>
              </a:rPr>
              <a:t>Evaluation</a:t>
            </a:r>
            <a:endParaRPr lang="en-US" sz="4300" b="1" dirty="0">
              <a:latin typeface="Helvetica Neue"/>
            </a:endParaRPr>
          </a:p>
        </p:txBody>
      </p:sp>
      <p:sp>
        <p:nvSpPr>
          <p:cNvPr id="17" name="Rectangle 2"/>
          <p:cNvSpPr txBox="1">
            <a:spLocks noChangeArrowheads="1"/>
          </p:cNvSpPr>
          <p:nvPr/>
        </p:nvSpPr>
        <p:spPr bwMode="auto">
          <a:xfrm>
            <a:off x="5141027" y="5878787"/>
            <a:ext cx="1294135"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r>
              <a:rPr lang="en-US" sz="1500" dirty="0">
                <a:solidFill>
                  <a:schemeClr val="tx1"/>
                </a:solidFill>
                <a:latin typeface="Helvetica Neue"/>
                <a:cs typeface="Times New Roman" panose="02020603050405020304" pitchFamily="18" charset="0"/>
              </a:rPr>
              <a:t>unmatched control</a:t>
            </a:r>
          </a:p>
        </p:txBody>
      </p:sp>
      <p:sp>
        <p:nvSpPr>
          <p:cNvPr id="18" name="Rectangle 2"/>
          <p:cNvSpPr txBox="1">
            <a:spLocks noChangeArrowheads="1"/>
          </p:cNvSpPr>
          <p:nvPr/>
        </p:nvSpPr>
        <p:spPr bwMode="auto">
          <a:xfrm>
            <a:off x="6428105" y="5888174"/>
            <a:ext cx="1294135"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r>
              <a:rPr lang="en-US" sz="1500" dirty="0">
                <a:solidFill>
                  <a:schemeClr val="tx1"/>
                </a:solidFill>
                <a:latin typeface="Helvetica Neue"/>
                <a:cs typeface="Times New Roman" panose="02020603050405020304" pitchFamily="18" charset="0"/>
              </a:rPr>
              <a:t>matched control</a:t>
            </a:r>
          </a:p>
        </p:txBody>
      </p:sp>
      <p:sp>
        <p:nvSpPr>
          <p:cNvPr id="19" name="Rectangle 2"/>
          <p:cNvSpPr txBox="1">
            <a:spLocks noChangeArrowheads="1"/>
          </p:cNvSpPr>
          <p:nvPr/>
        </p:nvSpPr>
        <p:spPr bwMode="auto">
          <a:xfrm>
            <a:off x="7687504" y="5874646"/>
            <a:ext cx="1294135"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r>
              <a:rPr lang="en-US" sz="1500" dirty="0">
                <a:solidFill>
                  <a:schemeClr val="tx1"/>
                </a:solidFill>
                <a:latin typeface="Helvetica Neue"/>
                <a:cs typeface="Times New Roman" panose="02020603050405020304" pitchFamily="18" charset="0"/>
              </a:rPr>
              <a:t>treatment</a:t>
            </a:r>
          </a:p>
        </p:txBody>
      </p:sp>
      <p:sp>
        <p:nvSpPr>
          <p:cNvPr id="20" name="Rectangle 2"/>
          <p:cNvSpPr txBox="1">
            <a:spLocks noChangeArrowheads="1"/>
          </p:cNvSpPr>
          <p:nvPr/>
        </p:nvSpPr>
        <p:spPr bwMode="auto">
          <a:xfrm rot="16200000">
            <a:off x="-604772" y="2775482"/>
            <a:ext cx="1691640"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lgn="l"/>
            <a:r>
              <a:rPr lang="en-US" sz="1600" dirty="0">
                <a:solidFill>
                  <a:schemeClr val="tx1"/>
                </a:solidFill>
                <a:latin typeface="Helvetica Neue"/>
                <a:cs typeface="Times New Roman" panose="02020603050405020304" pitchFamily="18" charset="0"/>
              </a:rPr>
              <a:t>Deforestation</a:t>
            </a:r>
            <a:endParaRPr lang="en-US" sz="1000" dirty="0">
              <a:solidFill>
                <a:schemeClr val="tx1"/>
              </a:solidFill>
              <a:latin typeface="Helvetica Neue"/>
              <a:cs typeface="Times New Roman" panose="02020603050405020304" pitchFamily="18" charset="0"/>
            </a:endParaRPr>
          </a:p>
        </p:txBody>
      </p:sp>
      <p:sp>
        <p:nvSpPr>
          <p:cNvPr id="21" name="Rectangle 2"/>
          <p:cNvSpPr txBox="1">
            <a:spLocks noChangeArrowheads="1"/>
          </p:cNvSpPr>
          <p:nvPr/>
        </p:nvSpPr>
        <p:spPr bwMode="auto">
          <a:xfrm rot="16200000">
            <a:off x="-600627" y="4563277"/>
            <a:ext cx="1691640"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lgn="l"/>
            <a:r>
              <a:rPr lang="en-US" sz="1600" dirty="0">
                <a:solidFill>
                  <a:schemeClr val="tx1"/>
                </a:solidFill>
                <a:latin typeface="Helvetica Neue"/>
                <a:cs typeface="Times New Roman" panose="02020603050405020304" pitchFamily="18" charset="0"/>
              </a:rPr>
              <a:t>Deforestation</a:t>
            </a:r>
            <a:endParaRPr lang="en-US" sz="1000" dirty="0">
              <a:solidFill>
                <a:schemeClr val="tx1"/>
              </a:solidFill>
              <a:latin typeface="Helvetica Neue"/>
              <a:cs typeface="Times New Roman" panose="02020603050405020304" pitchFamily="18" charset="0"/>
            </a:endParaRPr>
          </a:p>
        </p:txBody>
      </p:sp>
      <p:sp>
        <p:nvSpPr>
          <p:cNvPr id="22" name="Rectangle 2"/>
          <p:cNvSpPr txBox="1">
            <a:spLocks noChangeArrowheads="1"/>
          </p:cNvSpPr>
          <p:nvPr/>
        </p:nvSpPr>
        <p:spPr bwMode="auto">
          <a:xfrm>
            <a:off x="695140" y="5882602"/>
            <a:ext cx="1294135"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r>
              <a:rPr lang="en-US" sz="1500" dirty="0">
                <a:solidFill>
                  <a:schemeClr val="tx1"/>
                </a:solidFill>
                <a:latin typeface="Helvetica Neue"/>
                <a:cs typeface="Times New Roman" panose="02020603050405020304" pitchFamily="18" charset="0"/>
              </a:rPr>
              <a:t>unmatched control</a:t>
            </a:r>
          </a:p>
        </p:txBody>
      </p:sp>
      <p:sp>
        <p:nvSpPr>
          <p:cNvPr id="23" name="Rectangle 2"/>
          <p:cNvSpPr txBox="1">
            <a:spLocks noChangeArrowheads="1"/>
          </p:cNvSpPr>
          <p:nvPr/>
        </p:nvSpPr>
        <p:spPr bwMode="auto">
          <a:xfrm>
            <a:off x="1982218" y="5891989"/>
            <a:ext cx="1294135"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r>
              <a:rPr lang="en-US" sz="1500" dirty="0">
                <a:solidFill>
                  <a:schemeClr val="tx1"/>
                </a:solidFill>
                <a:latin typeface="Helvetica Neue"/>
                <a:cs typeface="Times New Roman" panose="02020603050405020304" pitchFamily="18" charset="0"/>
              </a:rPr>
              <a:t>matched control</a:t>
            </a:r>
          </a:p>
        </p:txBody>
      </p:sp>
      <p:sp>
        <p:nvSpPr>
          <p:cNvPr id="24" name="Rectangle 2"/>
          <p:cNvSpPr txBox="1">
            <a:spLocks noChangeArrowheads="1"/>
          </p:cNvSpPr>
          <p:nvPr/>
        </p:nvSpPr>
        <p:spPr bwMode="auto">
          <a:xfrm>
            <a:off x="3241617" y="5878461"/>
            <a:ext cx="1294135" cy="490386"/>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r>
              <a:rPr lang="en-US" sz="1500" dirty="0">
                <a:solidFill>
                  <a:schemeClr val="tx1"/>
                </a:solidFill>
                <a:latin typeface="Helvetica Neue"/>
                <a:cs typeface="Times New Roman" panose="02020603050405020304" pitchFamily="18" charset="0"/>
              </a:rPr>
              <a:t>treatment</a:t>
            </a:r>
          </a:p>
        </p:txBody>
      </p:sp>
      <p:sp>
        <p:nvSpPr>
          <p:cNvPr id="5" name="TextBox 4"/>
          <p:cNvSpPr txBox="1"/>
          <p:nvPr/>
        </p:nvSpPr>
        <p:spPr>
          <a:xfrm>
            <a:off x="853960" y="3858530"/>
            <a:ext cx="3692800" cy="369332"/>
          </a:xfrm>
          <a:prstGeom prst="rect">
            <a:avLst/>
          </a:prstGeom>
          <a:noFill/>
        </p:spPr>
        <p:txBody>
          <a:bodyPr wrap="none" rtlCol="0">
            <a:spAutoFit/>
          </a:bodyPr>
          <a:lstStyle/>
          <a:p>
            <a:r>
              <a:rPr lang="en-US" dirty="0" smtClean="0"/>
              <a:t>Davis et al. (2015) </a:t>
            </a:r>
            <a:r>
              <a:rPr lang="en-US" i="1" dirty="0" smtClean="0"/>
              <a:t>Nature Geoscience</a:t>
            </a:r>
            <a:endParaRPr lang="en-US" i="1" dirty="0"/>
          </a:p>
        </p:txBody>
      </p:sp>
    </p:spTree>
    <p:extLst>
      <p:ext uri="{BB962C8B-B14F-4D97-AF65-F5344CB8AC3E}">
        <p14:creationId xmlns:p14="http://schemas.microsoft.com/office/powerpoint/2010/main" val="29528305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Helvetica Neue"/>
                <a:cs typeface="Helvetica Neue"/>
              </a:rPr>
              <a:t>Effects on Livelihoods in Liberia</a:t>
            </a:r>
            <a:endParaRPr lang="en-US" sz="4000" b="1" dirty="0">
              <a:latin typeface="Helvetica Neue"/>
              <a:cs typeface="Helvetica Neue"/>
            </a:endParaRPr>
          </a:p>
        </p:txBody>
      </p:sp>
      <p:sp>
        <p:nvSpPr>
          <p:cNvPr id="3" name="Content Placeholder 2"/>
          <p:cNvSpPr>
            <a:spLocks noGrp="1"/>
          </p:cNvSpPr>
          <p:nvPr>
            <p:ph idx="1"/>
          </p:nvPr>
        </p:nvSpPr>
        <p:spPr>
          <a:xfrm>
            <a:off x="457200" y="1600200"/>
            <a:ext cx="8229600" cy="4845050"/>
          </a:xfrm>
        </p:spPr>
        <p:txBody>
          <a:bodyPr>
            <a:normAutofit fontScale="92500" lnSpcReduction="10000"/>
          </a:bodyPr>
          <a:lstStyle/>
          <a:p>
            <a:r>
              <a:rPr lang="en-US" dirty="0" smtClean="0"/>
              <a:t>More </a:t>
            </a:r>
            <a:r>
              <a:rPr lang="en-US" dirty="0"/>
              <a:t>than 45% of total land area is under </a:t>
            </a:r>
            <a:r>
              <a:rPr lang="en-US" dirty="0" smtClean="0"/>
              <a:t>some type of concessions </a:t>
            </a:r>
            <a:endParaRPr lang="en-US" dirty="0"/>
          </a:p>
          <a:p>
            <a:r>
              <a:rPr lang="en-US" dirty="0" smtClean="0"/>
              <a:t>Forestry concessions</a:t>
            </a:r>
          </a:p>
          <a:p>
            <a:pPr lvl="1"/>
            <a:r>
              <a:rPr lang="en-US" dirty="0" smtClean="0"/>
              <a:t>7 Forest </a:t>
            </a:r>
            <a:r>
              <a:rPr lang="en-US" dirty="0"/>
              <a:t>M</a:t>
            </a:r>
            <a:r>
              <a:rPr lang="en-US" dirty="0" smtClean="0"/>
              <a:t>anagement Contracts (FMCs)</a:t>
            </a:r>
            <a:endParaRPr lang="en-US" dirty="0"/>
          </a:p>
          <a:p>
            <a:pPr lvl="2"/>
            <a:r>
              <a:rPr lang="en-US" dirty="0" smtClean="0"/>
              <a:t>larger and have not been fully implemented</a:t>
            </a:r>
          </a:p>
          <a:p>
            <a:pPr lvl="1"/>
            <a:r>
              <a:rPr lang="en-US" dirty="0" smtClean="0"/>
              <a:t>39 Private Use Permits (PUPs)</a:t>
            </a:r>
            <a:endParaRPr lang="en-US" dirty="0"/>
          </a:p>
          <a:p>
            <a:pPr lvl="2"/>
            <a:r>
              <a:rPr lang="en-US" dirty="0" smtClean="0"/>
              <a:t>smaller and have been fully implemented</a:t>
            </a:r>
          </a:p>
          <a:p>
            <a:r>
              <a:rPr lang="en-US" dirty="0" smtClean="0"/>
              <a:t>We evaluated livelihood impacts</a:t>
            </a:r>
          </a:p>
          <a:p>
            <a:pPr lvl="1"/>
            <a:r>
              <a:rPr lang="en-US" dirty="0" smtClean="0"/>
              <a:t>DHS asset-based </a:t>
            </a:r>
            <a:r>
              <a:rPr lang="en-US" dirty="0"/>
              <a:t>wealth </a:t>
            </a:r>
            <a:r>
              <a:rPr lang="en-US" dirty="0" smtClean="0"/>
              <a:t>index </a:t>
            </a:r>
            <a:r>
              <a:rPr lang="en-US" dirty="0"/>
              <a:t>(electricity, </a:t>
            </a:r>
            <a:r>
              <a:rPr lang="en-US" dirty="0" err="1"/>
              <a:t>tv</a:t>
            </a:r>
            <a:r>
              <a:rPr lang="en-US" dirty="0"/>
              <a:t>, table, water source, floor, roof, </a:t>
            </a:r>
            <a:r>
              <a:rPr lang="en-US" dirty="0" err="1"/>
              <a:t>etc</a:t>
            </a:r>
            <a:r>
              <a:rPr lang="en-US" dirty="0" smtClean="0"/>
              <a:t>)</a:t>
            </a:r>
          </a:p>
          <a:p>
            <a:pPr lvl="1"/>
            <a:r>
              <a:rPr lang="en-US" dirty="0" smtClean="0"/>
              <a:t>2007</a:t>
            </a:r>
            <a:r>
              <a:rPr lang="en-US" dirty="0"/>
              <a:t>, 2009, 2011, 2013</a:t>
            </a:r>
          </a:p>
          <a:p>
            <a:endParaRPr lang="en-US" dirty="0" smtClean="0"/>
          </a:p>
        </p:txBody>
      </p:sp>
    </p:spTree>
    <p:extLst>
      <p:ext uri="{BB962C8B-B14F-4D97-AF65-F5344CB8AC3E}">
        <p14:creationId xmlns:p14="http://schemas.microsoft.com/office/powerpoint/2010/main" val="29743208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1000" y="685802"/>
            <a:ext cx="2943225" cy="5440363"/>
          </a:xfrm>
        </p:spPr>
        <p:txBody>
          <a:bodyPr>
            <a:normAutofit fontScale="92500" lnSpcReduction="20000"/>
          </a:bodyPr>
          <a:lstStyle/>
          <a:p>
            <a:r>
              <a:rPr lang="en-US" dirty="0"/>
              <a:t>Treatment group</a:t>
            </a:r>
          </a:p>
          <a:p>
            <a:pPr marL="461963" lvl="1" indent="-236538"/>
            <a:r>
              <a:rPr lang="en-US" dirty="0"/>
              <a:t>Household clusters within 2km of concession boundaries </a:t>
            </a:r>
          </a:p>
          <a:p>
            <a:r>
              <a:rPr lang="en-US" dirty="0"/>
              <a:t>Control group</a:t>
            </a:r>
          </a:p>
          <a:p>
            <a:pPr marL="463550" lvl="1" indent="-238125"/>
            <a:r>
              <a:rPr lang="en-US" dirty="0"/>
              <a:t>Household clusters between 2km and 10km from concession boundaries</a:t>
            </a:r>
          </a:p>
          <a:p>
            <a:pPr marL="463550" lvl="1" indent="-238125"/>
            <a:r>
              <a:rPr lang="en-US" dirty="0"/>
              <a:t>Sensitivity check: up to </a:t>
            </a:r>
            <a:r>
              <a:rPr lang="en-US" dirty="0" smtClean="0"/>
              <a:t>12</a:t>
            </a:r>
            <a:r>
              <a:rPr lang="en-US" dirty="0"/>
              <a:t>, 14km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64692"/>
            <a:ext cx="3872860" cy="6682581"/>
          </a:xfrm>
          <a:prstGeom prst="rect">
            <a:avLst/>
          </a:prstGeom>
        </p:spPr>
      </p:pic>
      <p:sp>
        <p:nvSpPr>
          <p:cNvPr id="4" name="TextBox 3"/>
          <p:cNvSpPr txBox="1"/>
          <p:nvPr/>
        </p:nvSpPr>
        <p:spPr>
          <a:xfrm>
            <a:off x="5715000" y="6344118"/>
            <a:ext cx="2011680" cy="338554"/>
          </a:xfrm>
          <a:prstGeom prst="rect">
            <a:avLst/>
          </a:prstGeom>
          <a:noFill/>
        </p:spPr>
        <p:txBody>
          <a:bodyPr wrap="square" rtlCol="0">
            <a:spAutoFit/>
          </a:bodyPr>
          <a:lstStyle/>
          <a:p>
            <a:pPr algn="ctr">
              <a:spcAft>
                <a:spcPts val="600"/>
              </a:spcAft>
            </a:pPr>
            <a:r>
              <a:rPr lang="en-US" sz="1600" i="1" dirty="0" smtClean="0">
                <a:latin typeface="Helvetica Neue"/>
              </a:rPr>
              <a:t>Jung et </a:t>
            </a:r>
            <a:r>
              <a:rPr lang="en-US" sz="1600" i="1" dirty="0">
                <a:latin typeface="Helvetica Neue"/>
              </a:rPr>
              <a:t>al. in prep</a:t>
            </a:r>
          </a:p>
        </p:txBody>
      </p:sp>
    </p:spTree>
    <p:extLst>
      <p:ext uri="{BB962C8B-B14F-4D97-AF65-F5344CB8AC3E}">
        <p14:creationId xmlns:p14="http://schemas.microsoft.com/office/powerpoint/2010/main" val="12391488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latin typeface="Helvetica Neue"/>
                <a:cs typeface="Helvetica Neue"/>
              </a:rPr>
              <a:t>Estimation Results – Wealth index</a:t>
            </a:r>
            <a:endParaRPr lang="en-US" sz="4000" b="1" dirty="0">
              <a:latin typeface="Helvetica Neue"/>
              <a:cs typeface="Helvetica Neue"/>
            </a:endParaRPr>
          </a:p>
        </p:txBody>
      </p:sp>
      <p:sp>
        <p:nvSpPr>
          <p:cNvPr id="4" name="Rectangle 3"/>
          <p:cNvSpPr/>
          <p:nvPr/>
        </p:nvSpPr>
        <p:spPr>
          <a:xfrm>
            <a:off x="745300" y="2303284"/>
            <a:ext cx="7678800" cy="1815882"/>
          </a:xfrm>
          <a:prstGeom prst="rect">
            <a:avLst/>
          </a:prstGeom>
        </p:spPr>
        <p:txBody>
          <a:bodyPr wrap="square">
            <a:spAutoFit/>
          </a:bodyPr>
          <a:lstStyle/>
          <a:p>
            <a:r>
              <a:rPr lang="en-US" sz="2800" dirty="0" smtClean="0"/>
              <a:t>Preliminary quantitative results show that:</a:t>
            </a:r>
            <a:endParaRPr lang="en-US" sz="2800" dirty="0" smtClean="0"/>
          </a:p>
          <a:p>
            <a:endParaRPr lang="en-US" sz="2800" dirty="0">
              <a:solidFill>
                <a:srgbClr val="FF0000"/>
              </a:solidFill>
            </a:endParaRPr>
          </a:p>
          <a:p>
            <a:r>
              <a:rPr lang="en-US" sz="2800" dirty="0" smtClean="0">
                <a:solidFill>
                  <a:srgbClr val="FF0000"/>
                </a:solidFill>
              </a:rPr>
              <a:t>Higher</a:t>
            </a:r>
            <a:r>
              <a:rPr lang="en-US" sz="2800" dirty="0" smtClean="0"/>
              <a:t> </a:t>
            </a:r>
            <a:r>
              <a:rPr lang="en-US" sz="2800" dirty="0"/>
              <a:t>wealth for households living closer to </a:t>
            </a:r>
            <a:r>
              <a:rPr lang="en-US" sz="2800" i="1" dirty="0"/>
              <a:t>active</a:t>
            </a:r>
            <a:r>
              <a:rPr lang="en-US" sz="2800" dirty="0"/>
              <a:t> forest concessions</a:t>
            </a:r>
          </a:p>
        </p:txBody>
      </p:sp>
    </p:spTree>
    <p:extLst>
      <p:ext uri="{BB962C8B-B14F-4D97-AF65-F5344CB8AC3E}">
        <p14:creationId xmlns:p14="http://schemas.microsoft.com/office/powerpoint/2010/main" val="968190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Helvetica Neue"/>
                <a:cs typeface="Helvetica Neue"/>
              </a:rPr>
              <a:t>Primary Data Collection</a:t>
            </a:r>
            <a:endParaRPr lang="en-US" sz="4000" b="1" dirty="0">
              <a:latin typeface="Helvetica Neue"/>
              <a:cs typeface="Helvetica Neue"/>
            </a:endParaRPr>
          </a:p>
        </p:txBody>
      </p:sp>
      <p:sp>
        <p:nvSpPr>
          <p:cNvPr id="3" name="TextBox 2"/>
          <p:cNvSpPr txBox="1"/>
          <p:nvPr/>
        </p:nvSpPr>
        <p:spPr>
          <a:xfrm>
            <a:off x="841374" y="1568589"/>
            <a:ext cx="7381876" cy="4524315"/>
          </a:xfrm>
          <a:prstGeom prst="rect">
            <a:avLst/>
          </a:prstGeom>
          <a:noFill/>
        </p:spPr>
        <p:txBody>
          <a:bodyPr wrap="square" rtlCol="0">
            <a:spAutoFit/>
          </a:bodyPr>
          <a:lstStyle/>
          <a:p>
            <a:r>
              <a:rPr lang="en-US" sz="2400" b="1" dirty="0" smtClean="0"/>
              <a:t>LULC Classification</a:t>
            </a:r>
            <a:endParaRPr lang="en-US" sz="2400" dirty="0"/>
          </a:p>
          <a:p>
            <a:pPr marL="285750" indent="-285750">
              <a:buFontTx/>
              <a:buChar char="-"/>
            </a:pPr>
            <a:r>
              <a:rPr lang="en-US" sz="2400" dirty="0" smtClean="0"/>
              <a:t>Currently implementing a “hard” manual digitization</a:t>
            </a:r>
          </a:p>
          <a:p>
            <a:pPr marL="285750" indent="-285750">
              <a:buFontTx/>
              <a:buChar char="-"/>
            </a:pPr>
            <a:r>
              <a:rPr lang="en-US" sz="2400" dirty="0" smtClean="0"/>
              <a:t>Developing process for mapping continuous measures of tree- and house-density</a:t>
            </a:r>
            <a:endParaRPr lang="en-US" sz="2400" dirty="0"/>
          </a:p>
          <a:p>
            <a:pPr marL="285750" indent="-285750">
              <a:buFontTx/>
              <a:buChar char="-"/>
            </a:pPr>
            <a:r>
              <a:rPr lang="en-US" sz="2400" dirty="0" smtClean="0"/>
              <a:t>Testing object-based automated classification</a:t>
            </a:r>
          </a:p>
          <a:p>
            <a:pPr marL="285750" indent="-285750">
              <a:buFontTx/>
              <a:buChar char="-"/>
            </a:pPr>
            <a:r>
              <a:rPr lang="en-US" sz="2400" dirty="0" smtClean="0"/>
              <a:t>Testing </a:t>
            </a:r>
            <a:r>
              <a:rPr lang="en-US" sz="2400" i="1" dirty="0" smtClean="0"/>
              <a:t>inter-rater reliability</a:t>
            </a:r>
            <a:r>
              <a:rPr lang="en-US" sz="2400" dirty="0" smtClean="0"/>
              <a:t> measure</a:t>
            </a:r>
          </a:p>
          <a:p>
            <a:pPr lvl="1"/>
            <a:endParaRPr lang="en-US" sz="2400" dirty="0"/>
          </a:p>
          <a:p>
            <a:r>
              <a:rPr lang="en-US" sz="2400" b="1" dirty="0" smtClean="0"/>
              <a:t>Social Surveys – Summer 2017</a:t>
            </a:r>
            <a:endParaRPr lang="en-US" sz="2400" dirty="0"/>
          </a:p>
          <a:p>
            <a:pPr marL="285750" indent="-285750">
              <a:buFontTx/>
              <a:buChar char="-"/>
            </a:pPr>
            <a:r>
              <a:rPr lang="en-US" sz="2400" dirty="0" smtClean="0"/>
              <a:t>Collection of ~1200 household surveys in each country</a:t>
            </a:r>
          </a:p>
          <a:p>
            <a:pPr marL="285750" indent="-285750">
              <a:buFontTx/>
              <a:buChar char="-"/>
            </a:pPr>
            <a:r>
              <a:rPr lang="en-US" sz="2400" dirty="0" smtClean="0"/>
              <a:t>Selection of control areas based on census, existing household survey data, and LULC cover datasets (coarse scale)</a:t>
            </a:r>
          </a:p>
        </p:txBody>
      </p:sp>
    </p:spTree>
    <p:extLst>
      <p:ext uri="{BB962C8B-B14F-4D97-AF65-F5344CB8AC3E}">
        <p14:creationId xmlns:p14="http://schemas.microsoft.com/office/powerpoint/2010/main" val="21634405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5669"/>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Helvetica Neue"/>
                <a:cs typeface="Times New Roman"/>
              </a:rPr>
              <a:t>Sample Selection - Independent </a:t>
            </a:r>
            <a:r>
              <a:rPr lang="en-US" sz="3200" b="1" dirty="0">
                <a:latin typeface="Helvetica Neue"/>
                <a:cs typeface="Times New Roman"/>
              </a:rPr>
              <a:t>variables</a:t>
            </a:r>
            <a:endParaRPr lang="en-US" sz="4800" b="1" dirty="0">
              <a:latin typeface="Helvetica Neue"/>
              <a:cs typeface="Times New Roman"/>
            </a:endParaRPr>
          </a:p>
        </p:txBody>
      </p:sp>
      <p:sp>
        <p:nvSpPr>
          <p:cNvPr id="6" name="Rectangle 5"/>
          <p:cNvSpPr/>
          <p:nvPr/>
        </p:nvSpPr>
        <p:spPr>
          <a:xfrm>
            <a:off x="968060" y="1941240"/>
            <a:ext cx="7543642" cy="1585049"/>
          </a:xfrm>
          <a:prstGeom prst="rect">
            <a:avLst/>
          </a:prstGeom>
        </p:spPr>
        <p:txBody>
          <a:bodyPr wrap="square">
            <a:spAutoFit/>
          </a:bodyPr>
          <a:lstStyle/>
          <a:p>
            <a:r>
              <a:rPr lang="en-US" i="1" dirty="0">
                <a:latin typeface="Helvetica Neue"/>
              </a:rPr>
              <a:t>Categorical</a:t>
            </a:r>
          </a:p>
          <a:p>
            <a:endParaRPr lang="en-US" dirty="0">
              <a:latin typeface="Helvetica Neue"/>
            </a:endParaRPr>
          </a:p>
          <a:p>
            <a:pPr>
              <a:spcAft>
                <a:spcPts val="600"/>
              </a:spcAft>
            </a:pPr>
            <a:r>
              <a:rPr lang="en-US" sz="1700" dirty="0">
                <a:latin typeface="Helvetica Neue"/>
              </a:rPr>
              <a:t>Existing tenure security: Low = 8; High = 7</a:t>
            </a:r>
          </a:p>
          <a:p>
            <a:pPr>
              <a:spcAft>
                <a:spcPts val="600"/>
              </a:spcAft>
            </a:pPr>
            <a:r>
              <a:rPr lang="en-US" sz="1700" dirty="0">
                <a:latin typeface="Helvetica Neue"/>
              </a:rPr>
              <a:t>Source of capital: Foreign = 7; Domestic = 8</a:t>
            </a:r>
          </a:p>
          <a:p>
            <a:pPr>
              <a:spcAft>
                <a:spcPts val="600"/>
              </a:spcAft>
            </a:pPr>
            <a:r>
              <a:rPr lang="en-US" sz="1700" dirty="0">
                <a:latin typeface="Helvetica Neue"/>
              </a:rPr>
              <a:t>Labor composition: Local-dominant = 6; Mix = 5; Migrant-dominant = 4</a:t>
            </a:r>
          </a:p>
        </p:txBody>
      </p:sp>
      <p:graphicFrame>
        <p:nvGraphicFramePr>
          <p:cNvPr id="7" name="Table 6"/>
          <p:cNvGraphicFramePr>
            <a:graphicFrameLocks noGrp="1"/>
          </p:cNvGraphicFramePr>
          <p:nvPr>
            <p:extLst/>
          </p:nvPr>
        </p:nvGraphicFramePr>
        <p:xfrm>
          <a:off x="976436" y="4267841"/>
          <a:ext cx="7004284" cy="2142686"/>
        </p:xfrm>
        <a:graphic>
          <a:graphicData uri="http://schemas.openxmlformats.org/drawingml/2006/table">
            <a:tbl>
              <a:tblPr>
                <a:tableStyleId>{2D5ABB26-0587-4C30-8999-92F81FD0307C}</a:tableStyleId>
              </a:tblPr>
              <a:tblGrid>
                <a:gridCol w="2377440">
                  <a:extLst>
                    <a:ext uri="{9D8B030D-6E8A-4147-A177-3AD203B41FA5}">
                      <a16:colId xmlns:a16="http://schemas.microsoft.com/office/drawing/2014/main" xmlns="" val="814791354"/>
                    </a:ext>
                  </a:extLst>
                </a:gridCol>
                <a:gridCol w="1156711">
                  <a:extLst>
                    <a:ext uri="{9D8B030D-6E8A-4147-A177-3AD203B41FA5}">
                      <a16:colId xmlns:a16="http://schemas.microsoft.com/office/drawing/2014/main" xmlns="" val="4177387520"/>
                    </a:ext>
                  </a:extLst>
                </a:gridCol>
                <a:gridCol w="1156711">
                  <a:extLst>
                    <a:ext uri="{9D8B030D-6E8A-4147-A177-3AD203B41FA5}">
                      <a16:colId xmlns:a16="http://schemas.microsoft.com/office/drawing/2014/main" xmlns="" val="19977968"/>
                    </a:ext>
                  </a:extLst>
                </a:gridCol>
                <a:gridCol w="1156711">
                  <a:extLst>
                    <a:ext uri="{9D8B030D-6E8A-4147-A177-3AD203B41FA5}">
                      <a16:colId xmlns:a16="http://schemas.microsoft.com/office/drawing/2014/main" xmlns="" val="3542423934"/>
                    </a:ext>
                  </a:extLst>
                </a:gridCol>
                <a:gridCol w="1156711">
                  <a:extLst>
                    <a:ext uri="{9D8B030D-6E8A-4147-A177-3AD203B41FA5}">
                      <a16:colId xmlns:a16="http://schemas.microsoft.com/office/drawing/2014/main" xmlns="" val="3003033975"/>
                    </a:ext>
                  </a:extLst>
                </a:gridCol>
              </a:tblGrid>
              <a:tr h="306098">
                <a:tc>
                  <a:txBody>
                    <a:bodyPr/>
                    <a:lstStyle/>
                    <a:p>
                      <a:pPr algn="l" fontAlgn="b"/>
                      <a:r>
                        <a:rPr lang="en-US" sz="1600" u="none" strike="noStrike" dirty="0">
                          <a:effectLst/>
                          <a:latin typeface="Helvetica Neue"/>
                        </a:rPr>
                        <a:t>Variable</a:t>
                      </a:r>
                      <a:endParaRPr lang="en-US" sz="1600" b="0" i="0" u="none" strike="noStrike" dirty="0">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Helvetica Neue"/>
                        </a:rPr>
                        <a:t>Min</a:t>
                      </a:r>
                      <a:endParaRPr lang="en-US" sz="1600" b="0" i="0" u="none" strike="noStrike" dirty="0">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Helvetica Neue"/>
                        </a:rPr>
                        <a:t>Median</a:t>
                      </a:r>
                      <a:endParaRPr lang="en-US" sz="1600" b="0" i="0" u="none" strike="noStrike" dirty="0">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Helvetica Neue"/>
                        </a:rPr>
                        <a:t>Mean</a:t>
                      </a:r>
                      <a:endParaRPr lang="en-US" sz="1600" b="0" i="0" u="none" strike="noStrike" dirty="0">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Helvetica Neue"/>
                        </a:rPr>
                        <a:t>Max</a:t>
                      </a:r>
                      <a:endParaRPr lang="en-US" sz="1600" b="0" i="0" u="none" strike="noStrike" dirty="0">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26432626"/>
                  </a:ext>
                </a:extLst>
              </a:tr>
              <a:tr h="306098">
                <a:tc>
                  <a:txBody>
                    <a:bodyPr/>
                    <a:lstStyle/>
                    <a:p>
                      <a:pPr algn="l" fontAlgn="b"/>
                      <a:r>
                        <a:rPr lang="en-US" sz="1600" u="none" strike="noStrike" dirty="0">
                          <a:effectLst/>
                          <a:latin typeface="Helvetica Neue"/>
                        </a:rPr>
                        <a:t>Transaction size</a:t>
                      </a:r>
                      <a:endParaRPr lang="en-US" sz="1600" b="0" i="0" u="none" strike="noStrike" dirty="0">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Helvetica Neue"/>
                        </a:rPr>
                        <a:t>516</a:t>
                      </a:r>
                      <a:endParaRPr lang="en-US" sz="1600" b="0" i="0" u="none" strike="noStrike">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Helvetica Neue"/>
                        </a:rPr>
                        <a:t>1697</a:t>
                      </a:r>
                      <a:endParaRPr lang="en-US" sz="1600" b="0" i="0" u="none" strike="noStrike">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Helvetica Neue"/>
                        </a:rPr>
                        <a:t>2436</a:t>
                      </a:r>
                      <a:endParaRPr lang="en-US" sz="1600" b="0" i="0" u="none" strike="noStrike">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Helvetica Neue"/>
                        </a:rPr>
                        <a:t>12250</a:t>
                      </a:r>
                      <a:endParaRPr lang="en-US" sz="1600" b="0" i="0" u="none" strike="noStrike">
                        <a:solidFill>
                          <a:srgbClr val="000000"/>
                        </a:solidFill>
                        <a:effectLst/>
                        <a:latin typeface="Helvetica Neue"/>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294068552"/>
                  </a:ext>
                </a:extLst>
              </a:tr>
              <a:tr h="306098">
                <a:tc>
                  <a:txBody>
                    <a:bodyPr/>
                    <a:lstStyle/>
                    <a:p>
                      <a:pPr algn="l" fontAlgn="b"/>
                      <a:r>
                        <a:rPr lang="en-US" sz="1600" u="none" strike="noStrike" dirty="0">
                          <a:effectLst/>
                          <a:latin typeface="Helvetica Neue"/>
                        </a:rPr>
                        <a:t>Year of implementation</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dirty="0">
                          <a:effectLst/>
                          <a:latin typeface="Helvetica Neue"/>
                        </a:rPr>
                        <a:t>3</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7.5</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8.5</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16</a:t>
                      </a:r>
                      <a:endParaRPr lang="en-US" sz="1600" b="0" i="0" u="none" strike="noStrike">
                        <a:solidFill>
                          <a:srgbClr val="000000"/>
                        </a:solidFill>
                        <a:effectLst/>
                        <a:latin typeface="Helvetica Neue"/>
                      </a:endParaRPr>
                    </a:p>
                  </a:txBody>
                  <a:tcPr marL="7620" marR="7620" marT="7620" marB="0" anchor="b"/>
                </a:tc>
                <a:extLst>
                  <a:ext uri="{0D108BD9-81ED-4DB2-BD59-A6C34878D82A}">
                    <a16:rowId xmlns:a16="http://schemas.microsoft.com/office/drawing/2014/main" xmlns="" val="2312565121"/>
                  </a:ext>
                </a:extLst>
              </a:tr>
              <a:tr h="306098">
                <a:tc>
                  <a:txBody>
                    <a:bodyPr/>
                    <a:lstStyle/>
                    <a:p>
                      <a:pPr algn="l" fontAlgn="b"/>
                      <a:r>
                        <a:rPr lang="en-US" sz="1600" u="none" strike="noStrike" dirty="0">
                          <a:effectLst/>
                          <a:latin typeface="Helvetica Neue"/>
                        </a:rPr>
                        <a:t>Elevation</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442</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dirty="0">
                          <a:effectLst/>
                          <a:latin typeface="Helvetica Neue"/>
                        </a:rPr>
                        <a:t>1149</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dirty="0">
                          <a:effectLst/>
                          <a:latin typeface="Helvetica Neue"/>
                        </a:rPr>
                        <a:t>1398</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1730</a:t>
                      </a:r>
                      <a:endParaRPr lang="en-US" sz="1600" b="0" i="0" u="none" strike="noStrike">
                        <a:solidFill>
                          <a:srgbClr val="000000"/>
                        </a:solidFill>
                        <a:effectLst/>
                        <a:latin typeface="Helvetica Neue"/>
                      </a:endParaRPr>
                    </a:p>
                  </a:txBody>
                  <a:tcPr marL="7620" marR="7620" marT="7620" marB="0" anchor="b"/>
                </a:tc>
                <a:extLst>
                  <a:ext uri="{0D108BD9-81ED-4DB2-BD59-A6C34878D82A}">
                    <a16:rowId xmlns:a16="http://schemas.microsoft.com/office/drawing/2014/main" xmlns="" val="4200866329"/>
                  </a:ext>
                </a:extLst>
              </a:tr>
              <a:tr h="306098">
                <a:tc>
                  <a:txBody>
                    <a:bodyPr/>
                    <a:lstStyle/>
                    <a:p>
                      <a:pPr algn="l" fontAlgn="b"/>
                      <a:r>
                        <a:rPr lang="en-US" sz="1600" u="none" strike="noStrike" dirty="0">
                          <a:effectLst/>
                          <a:latin typeface="Helvetica Neue"/>
                        </a:rPr>
                        <a:t>Population density</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1.5</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23.2</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dirty="0">
                          <a:effectLst/>
                          <a:latin typeface="Helvetica Neue"/>
                        </a:rPr>
                        <a:t>42.6</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128.8</a:t>
                      </a:r>
                      <a:endParaRPr lang="en-US" sz="1600" b="0" i="0" u="none" strike="noStrike">
                        <a:solidFill>
                          <a:srgbClr val="000000"/>
                        </a:solidFill>
                        <a:effectLst/>
                        <a:latin typeface="Helvetica Neue"/>
                      </a:endParaRPr>
                    </a:p>
                  </a:txBody>
                  <a:tcPr marL="7620" marR="7620" marT="7620" marB="0" anchor="b"/>
                </a:tc>
                <a:extLst>
                  <a:ext uri="{0D108BD9-81ED-4DB2-BD59-A6C34878D82A}">
                    <a16:rowId xmlns:a16="http://schemas.microsoft.com/office/drawing/2014/main" xmlns="" val="1227648466"/>
                  </a:ext>
                </a:extLst>
              </a:tr>
              <a:tr h="306098">
                <a:tc>
                  <a:txBody>
                    <a:bodyPr/>
                    <a:lstStyle/>
                    <a:p>
                      <a:pPr algn="l" fontAlgn="b"/>
                      <a:r>
                        <a:rPr lang="en-US" sz="1600" u="none" strike="noStrike" dirty="0">
                          <a:effectLst/>
                          <a:latin typeface="Helvetica Neue"/>
                        </a:rPr>
                        <a:t>Forest cover</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0.9</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a:effectLst/>
                          <a:latin typeface="Helvetica Neue"/>
                        </a:rPr>
                        <a:t>17</a:t>
                      </a:r>
                      <a:endParaRPr lang="en-US" sz="1600" b="0" i="0" u="none" strike="noStrike">
                        <a:solidFill>
                          <a:srgbClr val="000000"/>
                        </a:solidFill>
                        <a:effectLst/>
                        <a:latin typeface="Helvetica Neue"/>
                      </a:endParaRPr>
                    </a:p>
                  </a:txBody>
                  <a:tcPr marL="7620" marR="7620" marT="7620" marB="0" anchor="b"/>
                </a:tc>
                <a:tc>
                  <a:txBody>
                    <a:bodyPr/>
                    <a:lstStyle/>
                    <a:p>
                      <a:pPr algn="ctr" fontAlgn="b"/>
                      <a:r>
                        <a:rPr lang="en-US" sz="1600" u="none" strike="noStrike" dirty="0">
                          <a:effectLst/>
                          <a:latin typeface="Helvetica Neue"/>
                        </a:rPr>
                        <a:t>18.21</a:t>
                      </a:r>
                      <a:endParaRPr lang="en-US" sz="1600" b="0" i="0" u="none" strike="noStrike" dirty="0">
                        <a:solidFill>
                          <a:srgbClr val="000000"/>
                        </a:solidFill>
                        <a:effectLst/>
                        <a:latin typeface="Helvetica Neue"/>
                      </a:endParaRPr>
                    </a:p>
                  </a:txBody>
                  <a:tcPr marL="7620" marR="7620" marT="7620" marB="0" anchor="b"/>
                </a:tc>
                <a:tc>
                  <a:txBody>
                    <a:bodyPr/>
                    <a:lstStyle/>
                    <a:p>
                      <a:pPr algn="ctr" fontAlgn="b"/>
                      <a:r>
                        <a:rPr lang="en-US" sz="1600" u="none" strike="noStrike" dirty="0">
                          <a:effectLst/>
                          <a:latin typeface="Helvetica Neue"/>
                        </a:rPr>
                        <a:t>35</a:t>
                      </a:r>
                      <a:endParaRPr lang="en-US" sz="1600" b="0" i="0" u="none" strike="noStrike" dirty="0">
                        <a:solidFill>
                          <a:srgbClr val="000000"/>
                        </a:solidFill>
                        <a:effectLst/>
                        <a:latin typeface="Helvetica Neue"/>
                      </a:endParaRPr>
                    </a:p>
                  </a:txBody>
                  <a:tcPr marL="7620" marR="7620" marT="7620" marB="0" anchor="b"/>
                </a:tc>
                <a:extLst>
                  <a:ext uri="{0D108BD9-81ED-4DB2-BD59-A6C34878D82A}">
                    <a16:rowId xmlns:a16="http://schemas.microsoft.com/office/drawing/2014/main" xmlns="" val="2810734763"/>
                  </a:ext>
                </a:extLst>
              </a:tr>
              <a:tr h="306098">
                <a:tc>
                  <a:txBody>
                    <a:bodyPr/>
                    <a:lstStyle/>
                    <a:p>
                      <a:pPr algn="l" fontAlgn="b"/>
                      <a:r>
                        <a:rPr lang="en-US" sz="1600" u="none" strike="noStrike" dirty="0">
                          <a:effectLst/>
                          <a:latin typeface="Helvetica Neue"/>
                        </a:rPr>
                        <a:t>Night light index</a:t>
                      </a:r>
                      <a:endParaRPr lang="en-US" sz="1600" b="0" i="0" u="none" strike="noStrike" dirty="0">
                        <a:solidFill>
                          <a:srgbClr val="000000"/>
                        </a:solidFill>
                        <a:effectLst/>
                        <a:latin typeface="Helvetica Neue"/>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Helvetica Neue"/>
                        </a:rPr>
                        <a:t>3.4</a:t>
                      </a:r>
                      <a:endParaRPr lang="en-US" sz="1600" b="0" i="0" u="none" strike="noStrike">
                        <a:solidFill>
                          <a:srgbClr val="000000"/>
                        </a:solidFill>
                        <a:effectLst/>
                        <a:latin typeface="Helvetica Neue"/>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Helvetica Neue"/>
                        </a:rPr>
                        <a:t>3.85</a:t>
                      </a:r>
                      <a:endParaRPr lang="en-US" sz="1600" b="0" i="0" u="none" strike="noStrike">
                        <a:solidFill>
                          <a:srgbClr val="000000"/>
                        </a:solidFill>
                        <a:effectLst/>
                        <a:latin typeface="Helvetica Neue"/>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Helvetica Neue"/>
                        </a:rPr>
                        <a:t>4.457</a:t>
                      </a:r>
                      <a:endParaRPr lang="en-US" sz="1600" b="0" i="0" u="none" strike="noStrike">
                        <a:solidFill>
                          <a:srgbClr val="000000"/>
                        </a:solidFill>
                        <a:effectLst/>
                        <a:latin typeface="Helvetica Neue"/>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Helvetica Neue"/>
                        </a:rPr>
                        <a:t>8.8</a:t>
                      </a:r>
                      <a:endParaRPr lang="en-US" sz="1600" b="0" i="0" u="none" strike="noStrike" dirty="0">
                        <a:solidFill>
                          <a:srgbClr val="000000"/>
                        </a:solidFill>
                        <a:effectLst/>
                        <a:latin typeface="Helvetica Neue"/>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1374953"/>
                  </a:ext>
                </a:extLst>
              </a:tr>
            </a:tbl>
          </a:graphicData>
        </a:graphic>
      </p:graphicFrame>
      <p:sp>
        <p:nvSpPr>
          <p:cNvPr id="8" name="Rectangle 7"/>
          <p:cNvSpPr/>
          <p:nvPr/>
        </p:nvSpPr>
        <p:spPr>
          <a:xfrm>
            <a:off x="968060" y="3723413"/>
            <a:ext cx="1419233" cy="369332"/>
          </a:xfrm>
          <a:prstGeom prst="rect">
            <a:avLst/>
          </a:prstGeom>
        </p:spPr>
        <p:txBody>
          <a:bodyPr wrap="none">
            <a:spAutoFit/>
          </a:bodyPr>
          <a:lstStyle/>
          <a:p>
            <a:r>
              <a:rPr lang="en-US" i="1" dirty="0">
                <a:latin typeface="Helvetica Neue"/>
              </a:rPr>
              <a:t>Continuous</a:t>
            </a:r>
            <a:endParaRPr lang="en-US" i="1" dirty="0"/>
          </a:p>
        </p:txBody>
      </p:sp>
      <p:sp>
        <p:nvSpPr>
          <p:cNvPr id="2" name="TextBox 1"/>
          <p:cNvSpPr txBox="1"/>
          <p:nvPr/>
        </p:nvSpPr>
        <p:spPr>
          <a:xfrm>
            <a:off x="968060" y="1094318"/>
            <a:ext cx="7892530" cy="369332"/>
          </a:xfrm>
          <a:prstGeom prst="rect">
            <a:avLst/>
          </a:prstGeom>
          <a:noFill/>
        </p:spPr>
        <p:txBody>
          <a:bodyPr wrap="none" rtlCol="0">
            <a:spAutoFit/>
          </a:bodyPr>
          <a:lstStyle/>
          <a:p>
            <a:r>
              <a:rPr lang="en-US" dirty="0" smtClean="0"/>
              <a:t>Example from Ethiopia, based on combination of gov’t data and expert knowledge</a:t>
            </a:r>
            <a:endParaRPr lang="en-US" dirty="0"/>
          </a:p>
        </p:txBody>
      </p:sp>
    </p:spTree>
    <p:extLst>
      <p:ext uri="{BB962C8B-B14F-4D97-AF65-F5344CB8AC3E}">
        <p14:creationId xmlns:p14="http://schemas.microsoft.com/office/powerpoint/2010/main" val="23439586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88" y="1642425"/>
            <a:ext cx="4489312" cy="40403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134" y="1299348"/>
            <a:ext cx="5049865" cy="4544878"/>
          </a:xfrm>
          <a:prstGeom prst="rect">
            <a:avLst/>
          </a:prstGeom>
        </p:spPr>
      </p:pic>
      <p:sp>
        <p:nvSpPr>
          <p:cNvPr id="4" name="TextBox 3"/>
          <p:cNvSpPr txBox="1"/>
          <p:nvPr/>
        </p:nvSpPr>
        <p:spPr>
          <a:xfrm>
            <a:off x="320569" y="987633"/>
            <a:ext cx="8337773" cy="584776"/>
          </a:xfrm>
          <a:prstGeom prst="rect">
            <a:avLst/>
          </a:prstGeom>
          <a:noFill/>
        </p:spPr>
        <p:txBody>
          <a:bodyPr wrap="none" rtlCol="0">
            <a:spAutoFit/>
          </a:bodyPr>
          <a:lstStyle/>
          <a:p>
            <a:r>
              <a:rPr lang="en-US" sz="3200" b="1" dirty="0" smtClean="0">
                <a:latin typeface="Helvetica Neue"/>
                <a:cs typeface="Helvetica Neue"/>
              </a:rPr>
              <a:t>Evaluating Availability of CAD4NASA Data </a:t>
            </a:r>
            <a:endParaRPr lang="en-US" sz="3200" b="1" dirty="0">
              <a:latin typeface="Helvetica Neue"/>
              <a:cs typeface="Helvetica Neue"/>
            </a:endParaRPr>
          </a:p>
        </p:txBody>
      </p:sp>
    </p:spTree>
    <p:extLst>
      <p:ext uri="{BB962C8B-B14F-4D97-AF65-F5344CB8AC3E}">
        <p14:creationId xmlns:p14="http://schemas.microsoft.com/office/powerpoint/2010/main" val="39804240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extLst>
              <a:ext uri="{BEBA8EAE-BF5A-486C-A8C5-ECC9F3942E4B}">
                <a14:imgProps xmlns:a14="http://schemas.microsoft.com/office/drawing/2010/main">
                  <a14:imgLayer r:embed="rId3">
                    <a14:imgEffect>
                      <a14:sharpenSoften amount="100000"/>
                    </a14:imgEffect>
                    <a14:imgEffect>
                      <a14:saturation sat="0"/>
                    </a14:imgEffect>
                  </a14:imgLayer>
                </a14:imgProps>
              </a:ext>
            </a:extLst>
          </a:blip>
          <a:stretch>
            <a:fillRect/>
          </a:stretch>
        </p:blipFill>
        <p:spPr>
          <a:xfrm>
            <a:off x="5333607" y="1117540"/>
            <a:ext cx="3810393" cy="2960943"/>
          </a:xfrm>
          <a:prstGeom prst="rect">
            <a:avLst/>
          </a:prstGeom>
          <a:solidFill>
            <a:schemeClr val="accent1">
              <a:alpha val="0"/>
            </a:schemeClr>
          </a:solidFill>
        </p:spPr>
      </p:pic>
      <p:sp>
        <p:nvSpPr>
          <p:cNvPr id="6" name="Title 1"/>
          <p:cNvSpPr txBox="1">
            <a:spLocks/>
          </p:cNvSpPr>
          <p:nvPr/>
        </p:nvSpPr>
        <p:spPr>
          <a:xfrm>
            <a:off x="0" y="165669"/>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Helvetica Neue"/>
                <a:cs typeface="Times New Roman"/>
              </a:rPr>
              <a:t>Selected Sites</a:t>
            </a:r>
            <a:endParaRPr lang="en-US" sz="5400" b="1" dirty="0">
              <a:latin typeface="Helvetica Neue"/>
              <a:cs typeface="Times New Roman"/>
            </a:endParaRPr>
          </a:p>
        </p:txBody>
      </p:sp>
      <p:sp>
        <p:nvSpPr>
          <p:cNvPr id="7" name="Rectangle 6"/>
          <p:cNvSpPr/>
          <p:nvPr/>
        </p:nvSpPr>
        <p:spPr>
          <a:xfrm>
            <a:off x="6761430" y="2823907"/>
            <a:ext cx="1058412" cy="307777"/>
          </a:xfrm>
          <a:prstGeom prst="rect">
            <a:avLst/>
          </a:prstGeom>
        </p:spPr>
        <p:txBody>
          <a:bodyPr wrap="square">
            <a:spAutoFit/>
          </a:bodyPr>
          <a:lstStyle/>
          <a:p>
            <a:pPr algn="ctr"/>
            <a:r>
              <a:rPr lang="en-US" sz="1400" dirty="0">
                <a:latin typeface="Helvetica Neue"/>
              </a:rPr>
              <a:t>Oromia</a:t>
            </a:r>
            <a:endParaRPr lang="en-US" sz="1700" dirty="0">
              <a:latin typeface="Helvetica Neue"/>
            </a:endParaRPr>
          </a:p>
        </p:txBody>
      </p:sp>
      <p:sp>
        <p:nvSpPr>
          <p:cNvPr id="8" name="Rectangle 7"/>
          <p:cNvSpPr/>
          <p:nvPr/>
        </p:nvSpPr>
        <p:spPr>
          <a:xfrm>
            <a:off x="4551783" y="2700999"/>
            <a:ext cx="1132665" cy="307777"/>
          </a:xfrm>
          <a:prstGeom prst="rect">
            <a:avLst/>
          </a:prstGeom>
        </p:spPr>
        <p:txBody>
          <a:bodyPr wrap="square">
            <a:spAutoFit/>
          </a:bodyPr>
          <a:lstStyle/>
          <a:p>
            <a:pPr algn="ctr"/>
            <a:r>
              <a:rPr lang="en-US" sz="1400" dirty="0" err="1">
                <a:latin typeface="Helvetica Neue"/>
              </a:rPr>
              <a:t>Gambella</a:t>
            </a:r>
            <a:endParaRPr lang="en-US" sz="1700" dirty="0">
              <a:latin typeface="Helvetica Neue"/>
            </a:endParaRPr>
          </a:p>
        </p:txBody>
      </p:sp>
      <p:sp>
        <p:nvSpPr>
          <p:cNvPr id="9" name="Rectangle 8"/>
          <p:cNvSpPr/>
          <p:nvPr/>
        </p:nvSpPr>
        <p:spPr>
          <a:xfrm>
            <a:off x="5074184" y="1870002"/>
            <a:ext cx="1220528" cy="523220"/>
          </a:xfrm>
          <a:prstGeom prst="rect">
            <a:avLst/>
          </a:prstGeom>
        </p:spPr>
        <p:txBody>
          <a:bodyPr wrap="square">
            <a:spAutoFit/>
          </a:bodyPr>
          <a:lstStyle/>
          <a:p>
            <a:pPr algn="ctr"/>
            <a:r>
              <a:rPr lang="en-US" sz="1400" dirty="0" err="1">
                <a:latin typeface="Helvetica Neue"/>
              </a:rPr>
              <a:t>Benishangul-Gumuz</a:t>
            </a:r>
            <a:endParaRPr lang="en-US" sz="1400" dirty="0">
              <a:latin typeface="Helvetica Neue"/>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3192058" y="3541361"/>
            <a:ext cx="3569372" cy="3316639"/>
          </a:xfrm>
          <a:prstGeom prst="rect">
            <a:avLst/>
          </a:prstGeom>
        </p:spPr>
      </p:pic>
      <p:pic>
        <p:nvPicPr>
          <p:cNvPr id="11" name="Content Placeholder 5" descr="Survey_sites_Figure.jpg"/>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266" t="29669" r="-1812" b="16761"/>
          <a:stretch/>
        </p:blipFill>
        <p:spPr>
          <a:xfrm>
            <a:off x="51557" y="1231177"/>
            <a:ext cx="3366991" cy="2844018"/>
          </a:xfrm>
        </p:spPr>
      </p:pic>
      <p:sp>
        <p:nvSpPr>
          <p:cNvPr id="12" name="Rectangle 11"/>
          <p:cNvSpPr/>
          <p:nvPr/>
        </p:nvSpPr>
        <p:spPr>
          <a:xfrm>
            <a:off x="5593009" y="4173481"/>
            <a:ext cx="1290102" cy="307777"/>
          </a:xfrm>
          <a:prstGeom prst="rect">
            <a:avLst/>
          </a:prstGeom>
        </p:spPr>
        <p:txBody>
          <a:bodyPr wrap="square">
            <a:spAutoFit/>
          </a:bodyPr>
          <a:lstStyle/>
          <a:p>
            <a:pPr algn="ctr"/>
            <a:r>
              <a:rPr lang="en-US" sz="1400" dirty="0">
                <a:latin typeface="Helvetica Neue"/>
              </a:rPr>
              <a:t>Kilimanjaro</a:t>
            </a:r>
            <a:endParaRPr lang="en-US" sz="1700" dirty="0">
              <a:latin typeface="Helvetica Neue"/>
            </a:endParaRPr>
          </a:p>
        </p:txBody>
      </p:sp>
      <p:sp>
        <p:nvSpPr>
          <p:cNvPr id="13" name="Rectangle 12"/>
          <p:cNvSpPr/>
          <p:nvPr/>
        </p:nvSpPr>
        <p:spPr>
          <a:xfrm>
            <a:off x="4178275" y="4190083"/>
            <a:ext cx="1290102" cy="307777"/>
          </a:xfrm>
          <a:prstGeom prst="rect">
            <a:avLst/>
          </a:prstGeom>
        </p:spPr>
        <p:txBody>
          <a:bodyPr wrap="square">
            <a:spAutoFit/>
          </a:bodyPr>
          <a:lstStyle/>
          <a:p>
            <a:pPr algn="ctr"/>
            <a:r>
              <a:rPr lang="en-US" sz="1400" dirty="0" err="1">
                <a:latin typeface="Helvetica Neue"/>
              </a:rPr>
              <a:t>Manyara</a:t>
            </a:r>
            <a:endParaRPr lang="en-US" sz="1700" dirty="0">
              <a:latin typeface="Helvetica Neue"/>
            </a:endParaRPr>
          </a:p>
        </p:txBody>
      </p:sp>
      <p:sp>
        <p:nvSpPr>
          <p:cNvPr id="14" name="Rectangle 13"/>
          <p:cNvSpPr/>
          <p:nvPr/>
        </p:nvSpPr>
        <p:spPr>
          <a:xfrm>
            <a:off x="4302907" y="5851938"/>
            <a:ext cx="1290102" cy="307777"/>
          </a:xfrm>
          <a:prstGeom prst="rect">
            <a:avLst/>
          </a:prstGeom>
        </p:spPr>
        <p:txBody>
          <a:bodyPr wrap="square">
            <a:spAutoFit/>
          </a:bodyPr>
          <a:lstStyle/>
          <a:p>
            <a:pPr algn="ctr"/>
            <a:r>
              <a:rPr lang="en-US" sz="1400" dirty="0">
                <a:latin typeface="Helvetica Neue"/>
              </a:rPr>
              <a:t>Iringa</a:t>
            </a:r>
            <a:endParaRPr lang="en-US" sz="1700" dirty="0">
              <a:latin typeface="Helvetica Neue"/>
            </a:endParaRPr>
          </a:p>
        </p:txBody>
      </p:sp>
      <p:sp>
        <p:nvSpPr>
          <p:cNvPr id="15" name="Rectangle 14"/>
          <p:cNvSpPr/>
          <p:nvPr/>
        </p:nvSpPr>
        <p:spPr>
          <a:xfrm>
            <a:off x="5074184" y="5161179"/>
            <a:ext cx="1290102" cy="307777"/>
          </a:xfrm>
          <a:prstGeom prst="rect">
            <a:avLst/>
          </a:prstGeom>
        </p:spPr>
        <p:txBody>
          <a:bodyPr wrap="square">
            <a:spAutoFit/>
          </a:bodyPr>
          <a:lstStyle/>
          <a:p>
            <a:pPr algn="ctr"/>
            <a:r>
              <a:rPr lang="en-US" sz="1400" dirty="0" err="1">
                <a:latin typeface="Helvetica Neue"/>
              </a:rPr>
              <a:t>Morogoro</a:t>
            </a:r>
            <a:endParaRPr lang="en-US" sz="1700" dirty="0">
              <a:latin typeface="Helvetica Neue"/>
            </a:endParaRPr>
          </a:p>
        </p:txBody>
      </p:sp>
      <p:sp>
        <p:nvSpPr>
          <p:cNvPr id="3" name="Rectangle 2"/>
          <p:cNvSpPr/>
          <p:nvPr/>
        </p:nvSpPr>
        <p:spPr>
          <a:xfrm>
            <a:off x="531742" y="3356695"/>
            <a:ext cx="936474" cy="369332"/>
          </a:xfrm>
          <a:prstGeom prst="rect">
            <a:avLst/>
          </a:prstGeom>
        </p:spPr>
        <p:txBody>
          <a:bodyPr wrap="none">
            <a:spAutoFit/>
          </a:bodyPr>
          <a:lstStyle/>
          <a:p>
            <a:r>
              <a:rPr lang="en-US" b="1" dirty="0" smtClean="0">
                <a:latin typeface="Helvetica Neue"/>
                <a:cs typeface="Times New Roman"/>
              </a:rPr>
              <a:t>Liberia</a:t>
            </a:r>
            <a:endParaRPr lang="en-US" dirty="0"/>
          </a:p>
        </p:txBody>
      </p:sp>
      <p:sp>
        <p:nvSpPr>
          <p:cNvPr id="4" name="Rectangle 3"/>
          <p:cNvSpPr/>
          <p:nvPr/>
        </p:nvSpPr>
        <p:spPr>
          <a:xfrm>
            <a:off x="3797275" y="3179099"/>
            <a:ext cx="1150683" cy="369332"/>
          </a:xfrm>
          <a:prstGeom prst="rect">
            <a:avLst/>
          </a:prstGeom>
        </p:spPr>
        <p:txBody>
          <a:bodyPr wrap="none">
            <a:spAutoFit/>
          </a:bodyPr>
          <a:lstStyle/>
          <a:p>
            <a:r>
              <a:rPr lang="en-US" b="1" dirty="0" smtClean="0">
                <a:latin typeface="Helvetica Neue"/>
                <a:cs typeface="Times New Roman"/>
              </a:rPr>
              <a:t>Tanzania</a:t>
            </a:r>
            <a:endParaRPr lang="en-US" dirty="0"/>
          </a:p>
        </p:txBody>
      </p:sp>
      <p:sp>
        <p:nvSpPr>
          <p:cNvPr id="16" name="Rectangle 15"/>
          <p:cNvSpPr/>
          <p:nvPr/>
        </p:nvSpPr>
        <p:spPr>
          <a:xfrm>
            <a:off x="7633162" y="3804149"/>
            <a:ext cx="1086052" cy="369332"/>
          </a:xfrm>
          <a:prstGeom prst="rect">
            <a:avLst/>
          </a:prstGeom>
        </p:spPr>
        <p:txBody>
          <a:bodyPr wrap="none">
            <a:spAutoFit/>
          </a:bodyPr>
          <a:lstStyle/>
          <a:p>
            <a:r>
              <a:rPr lang="en-US" b="1" dirty="0" smtClean="0">
                <a:latin typeface="Helvetica Neue"/>
                <a:cs typeface="Times New Roman"/>
              </a:rPr>
              <a:t>Ethiopia</a:t>
            </a:r>
            <a:endParaRPr lang="en-US" dirty="0"/>
          </a:p>
        </p:txBody>
      </p:sp>
    </p:spTree>
    <p:extLst>
      <p:ext uri="{BB962C8B-B14F-4D97-AF65-F5344CB8AC3E}">
        <p14:creationId xmlns:p14="http://schemas.microsoft.com/office/powerpoint/2010/main" val="37681803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6745"/>
          <a:stretch/>
        </p:blipFill>
        <p:spPr>
          <a:xfrm>
            <a:off x="-1" y="0"/>
            <a:ext cx="9191908" cy="6858000"/>
          </a:xfrm>
          <a:prstGeom prst="rect">
            <a:avLst/>
          </a:prstGeom>
        </p:spPr>
      </p:pic>
      <p:cxnSp>
        <p:nvCxnSpPr>
          <p:cNvPr id="3" name="Straight Arrow Connector 2"/>
          <p:cNvCxnSpPr>
            <a:stCxn id="8" idx="3"/>
          </p:cNvCxnSpPr>
          <p:nvPr/>
        </p:nvCxnSpPr>
        <p:spPr>
          <a:xfrm>
            <a:off x="6349621" y="3547618"/>
            <a:ext cx="1031721" cy="3353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921250" y="3124240"/>
            <a:ext cx="1428371" cy="8467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A53926"/>
                </a:solidFill>
              </a:rPr>
              <a:t>Intensive Agriculture (Transaction)</a:t>
            </a:r>
            <a:endParaRPr lang="en-US" dirty="0">
              <a:solidFill>
                <a:srgbClr val="A53926"/>
              </a:solidFill>
            </a:endParaRPr>
          </a:p>
        </p:txBody>
      </p:sp>
      <p:cxnSp>
        <p:nvCxnSpPr>
          <p:cNvPr id="9" name="Straight Arrow Connector 8"/>
          <p:cNvCxnSpPr/>
          <p:nvPr/>
        </p:nvCxnSpPr>
        <p:spPr>
          <a:xfrm flipH="1">
            <a:off x="648845" y="4050608"/>
            <a:ext cx="19250" cy="9678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3134" y="3189251"/>
            <a:ext cx="1411491" cy="8467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A53926"/>
                </a:solidFill>
              </a:rPr>
              <a:t>Smallholder Agriculture</a:t>
            </a:r>
            <a:endParaRPr lang="en-US" dirty="0">
              <a:solidFill>
                <a:srgbClr val="A53926"/>
              </a:solidFill>
            </a:endParaRPr>
          </a:p>
        </p:txBody>
      </p:sp>
      <p:cxnSp>
        <p:nvCxnSpPr>
          <p:cNvPr id="12" name="Straight Arrow Connector 11"/>
          <p:cNvCxnSpPr/>
          <p:nvPr/>
        </p:nvCxnSpPr>
        <p:spPr>
          <a:xfrm>
            <a:off x="5757808" y="841244"/>
            <a:ext cx="831251" cy="1040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4484104" y="413180"/>
            <a:ext cx="1280871" cy="8467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A53926"/>
                </a:solidFill>
              </a:rPr>
              <a:t>Forest</a:t>
            </a:r>
            <a:endParaRPr lang="en-US" dirty="0">
              <a:solidFill>
                <a:srgbClr val="A53926"/>
              </a:solidFill>
            </a:endParaRPr>
          </a:p>
        </p:txBody>
      </p:sp>
      <p:sp>
        <p:nvSpPr>
          <p:cNvPr id="16" name="Rectangle 15"/>
          <p:cNvSpPr/>
          <p:nvPr/>
        </p:nvSpPr>
        <p:spPr>
          <a:xfrm>
            <a:off x="6036964" y="1772916"/>
            <a:ext cx="1280871" cy="8467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A53926"/>
                </a:solidFill>
              </a:rPr>
              <a:t>Settlement</a:t>
            </a:r>
            <a:endParaRPr lang="en-US" dirty="0">
              <a:solidFill>
                <a:srgbClr val="A53926"/>
              </a:solidFill>
            </a:endParaRPr>
          </a:p>
        </p:txBody>
      </p:sp>
      <p:cxnSp>
        <p:nvCxnSpPr>
          <p:cNvPr id="17" name="Straight Arrow Connector 16"/>
          <p:cNvCxnSpPr/>
          <p:nvPr/>
        </p:nvCxnSpPr>
        <p:spPr>
          <a:xfrm>
            <a:off x="7306888" y="2196295"/>
            <a:ext cx="1100885" cy="51916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a:xfrm>
            <a:off x="0" y="-8145"/>
            <a:ext cx="3432065" cy="990600"/>
          </a:xfrm>
          <a:prstGeom prst="rect">
            <a:avLst/>
          </a:prstGeom>
          <a:solidFill>
            <a:schemeClr val="bg1">
              <a:lumMod val="85000"/>
            </a:schemeClr>
          </a:solidFill>
        </p:spPr>
        <p:txBody>
          <a:bodyPr vert="horz" lIns="91440" tIns="45720" rIns="91440" bIns="45720" rtlCol="0" anchor="ctr">
            <a:normAutofit fontScale="850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LULC Classification</a:t>
            </a:r>
            <a:endParaRPr lang="en-US" dirty="0"/>
          </a:p>
        </p:txBody>
      </p:sp>
      <p:sp>
        <p:nvSpPr>
          <p:cNvPr id="20" name="Rectangle 19"/>
          <p:cNvSpPr/>
          <p:nvPr/>
        </p:nvSpPr>
        <p:spPr>
          <a:xfrm>
            <a:off x="2052580" y="1175475"/>
            <a:ext cx="1533578" cy="8467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A53926"/>
                </a:solidFill>
              </a:rPr>
              <a:t>Savannah-Grassland-Pasture </a:t>
            </a:r>
            <a:endParaRPr lang="en-US" dirty="0">
              <a:solidFill>
                <a:srgbClr val="A53926"/>
              </a:solidFill>
            </a:endParaRPr>
          </a:p>
        </p:txBody>
      </p:sp>
      <p:cxnSp>
        <p:nvCxnSpPr>
          <p:cNvPr id="21" name="Straight Arrow Connector 20"/>
          <p:cNvCxnSpPr/>
          <p:nvPr/>
        </p:nvCxnSpPr>
        <p:spPr>
          <a:xfrm flipH="1">
            <a:off x="2367424" y="2058059"/>
            <a:ext cx="254730" cy="38822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862530" y="2042394"/>
            <a:ext cx="163290" cy="47858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242990" y="2026728"/>
            <a:ext cx="163290" cy="47858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5567450" y="2554941"/>
            <a:ext cx="24286" cy="56237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2022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363963" y="584720"/>
            <a:ext cx="5432261" cy="52309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sz="2400" dirty="0"/>
          </a:p>
        </p:txBody>
      </p:sp>
      <p:pic>
        <p:nvPicPr>
          <p:cNvPr id="13" name="Picture 12"/>
          <p:cNvPicPr>
            <a:picLocks noChangeAspect="1"/>
          </p:cNvPicPr>
          <p:nvPr/>
        </p:nvPicPr>
        <p:blipFill>
          <a:blip r:embed="rId2"/>
          <a:stretch>
            <a:fillRect/>
          </a:stretch>
        </p:blipFill>
        <p:spPr>
          <a:xfrm>
            <a:off x="650875" y="1285904"/>
            <a:ext cx="7731125" cy="5572095"/>
          </a:xfrm>
          <a:prstGeom prst="rect">
            <a:avLst/>
          </a:prstGeom>
        </p:spPr>
      </p:pic>
      <p:sp>
        <p:nvSpPr>
          <p:cNvPr id="5" name="Title 4"/>
          <p:cNvSpPr>
            <a:spLocks noGrp="1"/>
          </p:cNvSpPr>
          <p:nvPr>
            <p:ph type="title"/>
          </p:nvPr>
        </p:nvSpPr>
        <p:spPr>
          <a:xfrm>
            <a:off x="36947" y="421356"/>
            <a:ext cx="8229600" cy="885818"/>
          </a:xfrm>
        </p:spPr>
        <p:txBody>
          <a:bodyPr/>
          <a:lstStyle/>
          <a:p>
            <a:r>
              <a:rPr lang="en-US" dirty="0" err="1" smtClean="0"/>
              <a:t>Oromia</a:t>
            </a:r>
            <a:r>
              <a:rPr lang="en-US" dirty="0" smtClean="0"/>
              <a:t> Farm</a:t>
            </a:r>
            <a:endParaRPr lang="en-US" dirty="0"/>
          </a:p>
        </p:txBody>
      </p:sp>
    </p:spTree>
    <p:extLst>
      <p:ext uri="{BB962C8B-B14F-4D97-AF65-F5344CB8AC3E}">
        <p14:creationId xmlns:p14="http://schemas.microsoft.com/office/powerpoint/2010/main" val="32496385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965" y="526704"/>
            <a:ext cx="5003609" cy="764839"/>
          </a:xfrm>
        </p:spPr>
        <p:txBody>
          <a:bodyPr>
            <a:normAutofit/>
          </a:bodyPr>
          <a:lstStyle/>
          <a:p>
            <a:r>
              <a:rPr lang="en-US" sz="4000" b="1" dirty="0" smtClean="0">
                <a:latin typeface="Helvetica Neue"/>
                <a:cs typeface="Helvetica Neue"/>
              </a:rPr>
              <a:t>Extant Narratives</a:t>
            </a:r>
            <a:endParaRPr lang="en-US" sz="4000" b="1" dirty="0">
              <a:latin typeface="Helvetica Neue"/>
              <a:cs typeface="Helvetica Neue"/>
            </a:endParaRPr>
          </a:p>
        </p:txBody>
      </p:sp>
      <p:pic>
        <p:nvPicPr>
          <p:cNvPr id="3" name="Picture 2"/>
          <p:cNvPicPr>
            <a:picLocks noChangeAspect="1"/>
          </p:cNvPicPr>
          <p:nvPr/>
        </p:nvPicPr>
        <p:blipFill>
          <a:blip r:embed="rId3"/>
          <a:stretch>
            <a:fillRect/>
          </a:stretch>
        </p:blipFill>
        <p:spPr>
          <a:xfrm>
            <a:off x="444501" y="2048190"/>
            <a:ext cx="4013066" cy="3569971"/>
          </a:xfrm>
          <a:prstGeom prst="rect">
            <a:avLst/>
          </a:prstGeom>
        </p:spPr>
      </p:pic>
      <p:sp>
        <p:nvSpPr>
          <p:cNvPr id="6" name="TextBox 5"/>
          <p:cNvSpPr txBox="1"/>
          <p:nvPr/>
        </p:nvSpPr>
        <p:spPr>
          <a:xfrm>
            <a:off x="591173" y="5769721"/>
            <a:ext cx="3415657" cy="584776"/>
          </a:xfrm>
          <a:prstGeom prst="rect">
            <a:avLst/>
          </a:prstGeom>
          <a:noFill/>
        </p:spPr>
        <p:txBody>
          <a:bodyPr wrap="square" rtlCol="0">
            <a:spAutoFit/>
          </a:bodyPr>
          <a:lstStyle/>
          <a:p>
            <a:r>
              <a:rPr lang="en-US" sz="1600" dirty="0" smtClean="0"/>
              <a:t>Harvey, 2004. The “New” Imperialism: Accumulation by Dispossession.</a:t>
            </a:r>
            <a:endParaRPr lang="en-US" sz="1600" dirty="0"/>
          </a:p>
        </p:txBody>
      </p:sp>
      <p:sp>
        <p:nvSpPr>
          <p:cNvPr id="7" name="Rectangle 6"/>
          <p:cNvSpPr/>
          <p:nvPr/>
        </p:nvSpPr>
        <p:spPr>
          <a:xfrm>
            <a:off x="4825990" y="5766430"/>
            <a:ext cx="3746510" cy="584776"/>
          </a:xfrm>
          <a:prstGeom prst="rect">
            <a:avLst/>
          </a:prstGeom>
        </p:spPr>
        <p:txBody>
          <a:bodyPr wrap="square">
            <a:spAutoFit/>
          </a:bodyPr>
          <a:lstStyle/>
          <a:p>
            <a:r>
              <a:rPr lang="en-US" sz="1600" dirty="0" err="1" smtClean="0"/>
              <a:t>Ittersum</a:t>
            </a:r>
            <a:r>
              <a:rPr lang="en-US" sz="1600" dirty="0" smtClean="0"/>
              <a:t> et. al., 2016. Can </a:t>
            </a:r>
            <a:r>
              <a:rPr lang="en-US" sz="1600" dirty="0"/>
              <a:t>sub-Saharan Africa feed itself</a:t>
            </a:r>
            <a:r>
              <a:rPr lang="en-US" sz="1600" dirty="0" smtClean="0"/>
              <a:t>? </a:t>
            </a:r>
            <a:r>
              <a:rPr lang="en-US" sz="1600" i="1" dirty="0" smtClean="0"/>
              <a:t>PNAS</a:t>
            </a:r>
            <a:r>
              <a:rPr lang="en-US" sz="1600" dirty="0" smtClean="0"/>
              <a:t>, 113(52) 1</a:t>
            </a:r>
            <a:r>
              <a:rPr lang="en-US" sz="1600" dirty="0"/>
              <a:t>–</a:t>
            </a:r>
            <a:r>
              <a:rPr lang="en-US" sz="1600" dirty="0" smtClean="0"/>
              <a:t>6</a:t>
            </a:r>
            <a:r>
              <a:rPr lang="en-US" sz="1600" dirty="0"/>
              <a:t>.</a:t>
            </a:r>
          </a:p>
        </p:txBody>
      </p:sp>
      <p:sp>
        <p:nvSpPr>
          <p:cNvPr id="4" name="TextBox 3"/>
          <p:cNvSpPr txBox="1"/>
          <p:nvPr/>
        </p:nvSpPr>
        <p:spPr>
          <a:xfrm>
            <a:off x="1397000" y="1451917"/>
            <a:ext cx="1837612" cy="461665"/>
          </a:xfrm>
          <a:prstGeom prst="rect">
            <a:avLst/>
          </a:prstGeom>
          <a:noFill/>
        </p:spPr>
        <p:txBody>
          <a:bodyPr wrap="none" rtlCol="0">
            <a:spAutoFit/>
          </a:bodyPr>
          <a:lstStyle/>
          <a:p>
            <a:r>
              <a:rPr lang="en-US" sz="2400" dirty="0" smtClean="0"/>
              <a:t>“Land Grabs”</a:t>
            </a:r>
            <a:endParaRPr lang="en-US" dirty="0"/>
          </a:p>
        </p:txBody>
      </p:sp>
      <p:sp>
        <p:nvSpPr>
          <p:cNvPr id="8" name="TextBox 7"/>
          <p:cNvSpPr txBox="1"/>
          <p:nvPr/>
        </p:nvSpPr>
        <p:spPr>
          <a:xfrm>
            <a:off x="4563770" y="1451917"/>
            <a:ext cx="3749494" cy="461665"/>
          </a:xfrm>
          <a:prstGeom prst="rect">
            <a:avLst/>
          </a:prstGeom>
          <a:noFill/>
        </p:spPr>
        <p:txBody>
          <a:bodyPr wrap="none" rtlCol="0">
            <a:spAutoFit/>
          </a:bodyPr>
          <a:lstStyle/>
          <a:p>
            <a:r>
              <a:rPr lang="en-US" sz="2400" dirty="0" smtClean="0"/>
              <a:t>“Agricultural Intensification”</a:t>
            </a:r>
            <a:endParaRPr lang="en-US" dirty="0"/>
          </a:p>
        </p:txBody>
      </p:sp>
      <p:pic>
        <p:nvPicPr>
          <p:cNvPr id="9" name="Picture 8"/>
          <p:cNvPicPr>
            <a:picLocks noChangeAspect="1"/>
          </p:cNvPicPr>
          <p:nvPr/>
        </p:nvPicPr>
        <p:blipFill rotWithShape="1">
          <a:blip r:embed="rId4"/>
          <a:srcRect l="5753" r="7513"/>
          <a:stretch/>
        </p:blipFill>
        <p:spPr>
          <a:xfrm>
            <a:off x="4563770" y="2048190"/>
            <a:ext cx="4175135" cy="3581633"/>
          </a:xfrm>
          <a:prstGeom prst="rect">
            <a:avLst/>
          </a:prstGeom>
        </p:spPr>
      </p:pic>
    </p:spTree>
    <p:extLst>
      <p:ext uri="{BB962C8B-B14F-4D97-AF65-F5344CB8AC3E}">
        <p14:creationId xmlns:p14="http://schemas.microsoft.com/office/powerpoint/2010/main" val="3419432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ESA\tenurechange\Digitization Manual\imageSelection\Slide4.JPG"/>
          <p:cNvPicPr/>
          <p:nvPr/>
        </p:nvPicPr>
        <p:blipFill rotWithShape="1">
          <a:blip r:embed="rId2">
            <a:extLst>
              <a:ext uri="{28A0092B-C50C-407E-A947-70E740481C1C}">
                <a14:useLocalDpi xmlns:a14="http://schemas.microsoft.com/office/drawing/2010/main" val="0"/>
              </a:ext>
            </a:extLst>
          </a:blip>
          <a:srcRect l="17249" t="22856" r="19733" b="32652"/>
          <a:stretch/>
        </p:blipFill>
        <p:spPr bwMode="auto">
          <a:xfrm>
            <a:off x="2094536" y="1287082"/>
            <a:ext cx="5113826" cy="2164888"/>
          </a:xfrm>
          <a:prstGeom prst="rect">
            <a:avLst/>
          </a:prstGeom>
          <a:noFill/>
          <a:ln>
            <a:solidFill>
              <a:schemeClr val="accent1">
                <a:lumMod val="50000"/>
              </a:schemeClr>
            </a:solidFill>
          </a:ln>
          <a:extLst>
            <a:ext uri="{53640926-AAD7-44d8-BBD7-CCE9431645EC}">
              <a14:shadowObscured xmlns:a14="http://schemas.microsoft.com/office/drawing/2010/main"/>
            </a:ext>
          </a:extLst>
        </p:spPr>
      </p:pic>
      <p:pic>
        <p:nvPicPr>
          <p:cNvPr id="3" name="Picture 2" descr="Q:\ESA\tenurechange\Digitization Manual\imageSelection\Slide1.JPG"/>
          <p:cNvPicPr/>
          <p:nvPr/>
        </p:nvPicPr>
        <p:blipFill rotWithShape="1">
          <a:blip r:embed="rId3">
            <a:extLst>
              <a:ext uri="{28A0092B-C50C-407E-A947-70E740481C1C}">
                <a14:useLocalDpi xmlns:a14="http://schemas.microsoft.com/office/drawing/2010/main" val="0"/>
              </a:ext>
            </a:extLst>
          </a:blip>
          <a:srcRect l="5737" t="11464" r="8936" b="22932"/>
          <a:stretch/>
        </p:blipFill>
        <p:spPr bwMode="auto">
          <a:xfrm>
            <a:off x="1163797" y="3702674"/>
            <a:ext cx="6519703" cy="2980701"/>
          </a:xfrm>
          <a:prstGeom prst="rect">
            <a:avLst/>
          </a:prstGeom>
          <a:noFill/>
          <a:ln>
            <a:noFill/>
          </a:ln>
          <a:extLst>
            <a:ext uri="{53640926-AAD7-44d8-BBD7-CCE9431645EC}">
              <a14:shadowObscured xmlns:a14="http://schemas.microsoft.com/office/drawing/2010/main"/>
            </a:ext>
          </a:extLst>
        </p:spPr>
      </p:pic>
      <p:sp>
        <p:nvSpPr>
          <p:cNvPr id="8" name="Title 4"/>
          <p:cNvSpPr txBox="1">
            <a:spLocks/>
          </p:cNvSpPr>
          <p:nvPr/>
        </p:nvSpPr>
        <p:spPr>
          <a:xfrm>
            <a:off x="417947" y="401264"/>
            <a:ext cx="8229600" cy="885818"/>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b="1" dirty="0" smtClean="0">
                <a:solidFill>
                  <a:srgbClr val="000000"/>
                </a:solidFill>
                <a:latin typeface="Helvetica Neue"/>
                <a:cs typeface="Helvetica Neue"/>
              </a:rPr>
              <a:t>LULC Time Series</a:t>
            </a:r>
            <a:endParaRPr lang="en-US" b="1" dirty="0">
              <a:solidFill>
                <a:srgbClr val="000000"/>
              </a:solidFill>
              <a:latin typeface="Helvetica Neue"/>
              <a:cs typeface="Helvetica Neue"/>
            </a:endParaRPr>
          </a:p>
        </p:txBody>
      </p:sp>
    </p:spTree>
    <p:extLst>
      <p:ext uri="{BB962C8B-B14F-4D97-AF65-F5344CB8AC3E}">
        <p14:creationId xmlns:p14="http://schemas.microsoft.com/office/powerpoint/2010/main" val="11836925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ESA\tenurechange\Digitization Manual\WorkFlow.jpg"/>
          <p:cNvPicPr/>
          <p:nvPr/>
        </p:nvPicPr>
        <p:blipFill>
          <a:blip r:embed="rId2">
            <a:extLst>
              <a:ext uri="{28A0092B-C50C-407E-A947-70E740481C1C}">
                <a14:useLocalDpi xmlns:a14="http://schemas.microsoft.com/office/drawing/2010/main" val="0"/>
              </a:ext>
            </a:extLst>
          </a:blip>
          <a:srcRect/>
          <a:stretch>
            <a:fillRect/>
          </a:stretch>
        </p:blipFill>
        <p:spPr bwMode="auto">
          <a:xfrm>
            <a:off x="2444750" y="1340893"/>
            <a:ext cx="7175500" cy="4976856"/>
          </a:xfrm>
          <a:prstGeom prst="rect">
            <a:avLst/>
          </a:prstGeom>
          <a:noFill/>
          <a:ln>
            <a:noFill/>
          </a:ln>
        </p:spPr>
      </p:pic>
      <p:sp>
        <p:nvSpPr>
          <p:cNvPr id="5" name="Title 1"/>
          <p:cNvSpPr txBox="1">
            <a:spLocks/>
          </p:cNvSpPr>
          <p:nvPr/>
        </p:nvSpPr>
        <p:spPr>
          <a:xfrm>
            <a:off x="1317625" y="365335"/>
            <a:ext cx="708025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b="1" dirty="0" smtClean="0">
                <a:solidFill>
                  <a:schemeClr val="tx1"/>
                </a:solidFill>
                <a:latin typeface="Helvetica Neue"/>
                <a:cs typeface="Helvetica Neue"/>
              </a:rPr>
              <a:t>LULC Manual Digitization</a:t>
            </a:r>
            <a:endParaRPr lang="en-US" b="1" dirty="0">
              <a:solidFill>
                <a:schemeClr val="tx1"/>
              </a:solidFill>
              <a:latin typeface="Helvetica Neue"/>
              <a:cs typeface="Helvetica Neue"/>
            </a:endParaRPr>
          </a:p>
        </p:txBody>
      </p:sp>
      <p:sp>
        <p:nvSpPr>
          <p:cNvPr id="6" name="TextBox 5"/>
          <p:cNvSpPr txBox="1"/>
          <p:nvPr/>
        </p:nvSpPr>
        <p:spPr>
          <a:xfrm>
            <a:off x="198060" y="1340893"/>
            <a:ext cx="2913440" cy="5262979"/>
          </a:xfrm>
          <a:prstGeom prst="rect">
            <a:avLst/>
          </a:prstGeom>
          <a:noFill/>
        </p:spPr>
        <p:txBody>
          <a:bodyPr wrap="square" rtlCol="0">
            <a:spAutoFit/>
          </a:bodyPr>
          <a:lstStyle/>
          <a:p>
            <a:pPr marL="285750" indent="-285750">
              <a:buFontTx/>
              <a:buChar char="-"/>
            </a:pPr>
            <a:r>
              <a:rPr lang="en-US" sz="2400" dirty="0" smtClean="0"/>
              <a:t>Digitization of high-resolution imagery available through CAD4NASA</a:t>
            </a:r>
          </a:p>
          <a:p>
            <a:pPr marL="742950" lvl="1" indent="-285750">
              <a:buFontTx/>
              <a:buChar char="-"/>
            </a:pPr>
            <a:r>
              <a:rPr lang="en-US" sz="2400" dirty="0" smtClean="0"/>
              <a:t>Worldview</a:t>
            </a:r>
          </a:p>
          <a:p>
            <a:pPr marL="742950" lvl="1" indent="-285750">
              <a:buFontTx/>
              <a:buChar char="-"/>
            </a:pPr>
            <a:r>
              <a:rPr lang="en-US" sz="2400" dirty="0" err="1" smtClean="0"/>
              <a:t>Quickbird</a:t>
            </a:r>
            <a:r>
              <a:rPr lang="en-US" sz="2400" dirty="0" smtClean="0"/>
              <a:t>  </a:t>
            </a:r>
          </a:p>
          <a:p>
            <a:pPr marL="742950" lvl="1" indent="-285750">
              <a:buFontTx/>
              <a:buChar char="-"/>
            </a:pPr>
            <a:r>
              <a:rPr lang="en-US" sz="2400" dirty="0" smtClean="0"/>
              <a:t>3 TB of satellite images</a:t>
            </a:r>
          </a:p>
          <a:p>
            <a:endParaRPr lang="en-US" sz="2400" dirty="0"/>
          </a:p>
          <a:p>
            <a:pPr marL="285750" indent="-285750">
              <a:buFontTx/>
              <a:buChar char="-"/>
            </a:pPr>
            <a:r>
              <a:rPr lang="en-US" sz="2400" dirty="0" smtClean="0"/>
              <a:t>Trained 3 undergraduate students to carry out manual digitization</a:t>
            </a:r>
          </a:p>
        </p:txBody>
      </p:sp>
    </p:spTree>
    <p:extLst>
      <p:ext uri="{BB962C8B-B14F-4D97-AF65-F5344CB8AC3E}">
        <p14:creationId xmlns:p14="http://schemas.microsoft.com/office/powerpoint/2010/main" val="6084905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15" y="458704"/>
            <a:ext cx="8229600" cy="990600"/>
          </a:xfrm>
        </p:spPr>
        <p:txBody>
          <a:bodyPr>
            <a:normAutofit/>
          </a:bodyPr>
          <a:lstStyle/>
          <a:p>
            <a:r>
              <a:rPr lang="en-US" sz="4000" b="1" dirty="0" smtClean="0">
                <a:latin typeface="Helvetica Neue"/>
                <a:cs typeface="Helvetica Neue"/>
              </a:rPr>
              <a:t>LULC Pre-Transaction </a:t>
            </a:r>
            <a:endParaRPr lang="en-US" sz="4000" b="1" dirty="0">
              <a:latin typeface="Helvetica Neue"/>
              <a:cs typeface="Helvetica Neue"/>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864" y="1158641"/>
            <a:ext cx="6571136" cy="5699359"/>
          </a:xfrm>
          <a:prstGeom prst="rect">
            <a:avLst/>
          </a:prstGeom>
        </p:spPr>
      </p:pic>
    </p:spTree>
    <p:extLst>
      <p:ext uri="{BB962C8B-B14F-4D97-AF65-F5344CB8AC3E}">
        <p14:creationId xmlns:p14="http://schemas.microsoft.com/office/powerpoint/2010/main" val="8193919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72387"/>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latin typeface="Helvetica Neue"/>
                <a:cs typeface="Times New Roman"/>
              </a:rPr>
              <a:t>Household S</a:t>
            </a:r>
            <a:r>
              <a:rPr lang="en-US" sz="3600" b="1" dirty="0" smtClean="0">
                <a:latin typeface="Helvetica Neue"/>
                <a:cs typeface="Times New Roman"/>
              </a:rPr>
              <a:t>urveys Piloted</a:t>
            </a:r>
          </a:p>
          <a:p>
            <a:r>
              <a:rPr lang="en-US" sz="2800" b="1" dirty="0" smtClean="0">
                <a:latin typeface="Helvetica Neue"/>
                <a:cs typeface="Times New Roman"/>
              </a:rPr>
              <a:t>On-Going this Year</a:t>
            </a:r>
            <a:endParaRPr lang="en-US" sz="5400" b="1" dirty="0">
              <a:latin typeface="Helvetica Neue"/>
              <a:cs typeface="Times New Roman"/>
            </a:endParaRPr>
          </a:p>
        </p:txBody>
      </p:sp>
      <p:pic>
        <p:nvPicPr>
          <p:cNvPr id="5" name="Picture 4"/>
          <p:cNvPicPr>
            <a:picLocks noChangeAspect="1"/>
          </p:cNvPicPr>
          <p:nvPr/>
        </p:nvPicPr>
        <p:blipFill>
          <a:blip r:embed="rId2"/>
          <a:stretch>
            <a:fillRect/>
          </a:stretch>
        </p:blipFill>
        <p:spPr>
          <a:xfrm>
            <a:off x="892175" y="1597068"/>
            <a:ext cx="7346950" cy="5745084"/>
          </a:xfrm>
          <a:prstGeom prst="rect">
            <a:avLst/>
          </a:prstGeom>
        </p:spPr>
      </p:pic>
    </p:spTree>
    <p:extLst>
      <p:ext uri="{BB962C8B-B14F-4D97-AF65-F5344CB8AC3E}">
        <p14:creationId xmlns:p14="http://schemas.microsoft.com/office/powerpoint/2010/main" val="32848980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Helvetica Neue"/>
                <a:cs typeface="Helvetica Neue"/>
              </a:rPr>
              <a:t>Synthesis Activities to Date</a:t>
            </a:r>
            <a:endParaRPr lang="en-US" sz="4000" b="1" dirty="0">
              <a:latin typeface="Helvetica Neue"/>
              <a:cs typeface="Helvetica Neue"/>
            </a:endParaRPr>
          </a:p>
        </p:txBody>
      </p:sp>
      <p:sp>
        <p:nvSpPr>
          <p:cNvPr id="3" name="Content Placeholder 2"/>
          <p:cNvSpPr>
            <a:spLocks noGrp="1"/>
          </p:cNvSpPr>
          <p:nvPr>
            <p:ph idx="1"/>
          </p:nvPr>
        </p:nvSpPr>
        <p:spPr/>
        <p:txBody>
          <a:bodyPr/>
          <a:lstStyle/>
          <a:p>
            <a:r>
              <a:rPr lang="en-US" dirty="0" smtClean="0"/>
              <a:t>Invited workshop on Land Transactions, Ann Arbor, April 2016</a:t>
            </a:r>
          </a:p>
          <a:p>
            <a:pPr lvl="1"/>
            <a:r>
              <a:rPr lang="en-US" dirty="0" smtClean="0"/>
              <a:t>Focus on bridging qualitative-quantitative approaches, and case studies to generalized patterns.</a:t>
            </a:r>
          </a:p>
          <a:p>
            <a:r>
              <a:rPr lang="en-US" dirty="0" smtClean="0"/>
              <a:t>Organized session at AAG on Coupled Natural-Human Systems, Boston, April 2017</a:t>
            </a:r>
          </a:p>
          <a:p>
            <a:r>
              <a:rPr lang="en-US" dirty="0" smtClean="0"/>
              <a:t>Planning for follow-up workshop.</a:t>
            </a:r>
          </a:p>
          <a:p>
            <a:endParaRPr lang="en-US" dirty="0" smtClean="0"/>
          </a:p>
          <a:p>
            <a:pPr marL="0" indent="0">
              <a:buNone/>
            </a:pPr>
            <a:endParaRPr lang="en-US" dirty="0"/>
          </a:p>
        </p:txBody>
      </p:sp>
    </p:spTree>
    <p:extLst>
      <p:ext uri="{BB962C8B-B14F-4D97-AF65-F5344CB8AC3E}">
        <p14:creationId xmlns:p14="http://schemas.microsoft.com/office/powerpoint/2010/main" val="4586372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Helvetica Neue"/>
                <a:cs typeface="Helvetica Neue"/>
              </a:rPr>
              <a:t>Thank You</a:t>
            </a:r>
            <a:endParaRPr lang="en-US" sz="4000" b="1" dirty="0">
              <a:latin typeface="Helvetica Neue"/>
              <a:cs typeface="Helvetica Neue"/>
            </a:endParaRPr>
          </a:p>
        </p:txBody>
      </p:sp>
      <p:pic>
        <p:nvPicPr>
          <p:cNvPr id="4" name="Content Placeholder 3"/>
          <p:cNvPicPr>
            <a:picLocks noGrp="1" noChangeAspect="1"/>
          </p:cNvPicPr>
          <p:nvPr>
            <p:ph idx="1"/>
          </p:nvPr>
        </p:nvPicPr>
        <p:blipFill rotWithShape="1">
          <a:blip r:embed="rId2"/>
          <a:srcRect l="-594" r="-594"/>
          <a:stretch/>
        </p:blipFill>
        <p:spPr>
          <a:xfrm>
            <a:off x="457200" y="1417638"/>
            <a:ext cx="8229600" cy="6781095"/>
          </a:xfrm>
        </p:spPr>
      </p:pic>
    </p:spTree>
    <p:extLst>
      <p:ext uri="{BB962C8B-B14F-4D97-AF65-F5344CB8AC3E}">
        <p14:creationId xmlns:p14="http://schemas.microsoft.com/office/powerpoint/2010/main" val="9225460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2880" y="1443740"/>
            <a:ext cx="8961120" cy="3758260"/>
          </a:xfrm>
          <a:prstGeom prst="rect">
            <a:avLst/>
          </a:prstGeom>
        </p:spPr>
      </p:pic>
      <p:sp>
        <p:nvSpPr>
          <p:cNvPr id="8" name="TextBox 7"/>
          <p:cNvSpPr txBox="1"/>
          <p:nvPr/>
        </p:nvSpPr>
        <p:spPr>
          <a:xfrm>
            <a:off x="7423707" y="5202000"/>
            <a:ext cx="322524" cy="256865"/>
          </a:xfrm>
          <a:prstGeom prst="rect">
            <a:avLst/>
          </a:prstGeom>
          <a:noFill/>
        </p:spPr>
        <p:txBody>
          <a:bodyPr wrap="none" rtlCol="0">
            <a:spAutoFit/>
          </a:bodyPr>
          <a:lstStyle/>
          <a:p>
            <a:r>
              <a:rPr lang="en-US" sz="1069" dirty="0">
                <a:latin typeface="+mj-lt"/>
              </a:rPr>
              <a:t>ha</a:t>
            </a:r>
          </a:p>
        </p:txBody>
      </p:sp>
      <p:sp>
        <p:nvSpPr>
          <p:cNvPr id="9" name="TextBox 8"/>
          <p:cNvSpPr txBox="1"/>
          <p:nvPr/>
        </p:nvSpPr>
        <p:spPr>
          <a:xfrm>
            <a:off x="1147976" y="5858775"/>
            <a:ext cx="3435599" cy="646331"/>
          </a:xfrm>
          <a:prstGeom prst="rect">
            <a:avLst/>
          </a:prstGeom>
          <a:noFill/>
        </p:spPr>
        <p:txBody>
          <a:bodyPr wrap="square" rtlCol="0">
            <a:spAutoFit/>
          </a:bodyPr>
          <a:lstStyle/>
          <a:p>
            <a:r>
              <a:rPr lang="en-US" b="1" dirty="0">
                <a:latin typeface="Helvetica Neue"/>
              </a:rPr>
              <a:t>1162 transnational land transactions</a:t>
            </a:r>
          </a:p>
        </p:txBody>
      </p:sp>
      <p:sp>
        <p:nvSpPr>
          <p:cNvPr id="6" name="Rectangle 5"/>
          <p:cNvSpPr/>
          <p:nvPr/>
        </p:nvSpPr>
        <p:spPr>
          <a:xfrm>
            <a:off x="485939" y="4991878"/>
            <a:ext cx="2130137" cy="338554"/>
          </a:xfrm>
          <a:prstGeom prst="rect">
            <a:avLst/>
          </a:prstGeom>
        </p:spPr>
        <p:txBody>
          <a:bodyPr wrap="square">
            <a:spAutoFit/>
          </a:bodyPr>
          <a:lstStyle/>
          <a:p>
            <a:r>
              <a:rPr lang="en-US" sz="1600" dirty="0">
                <a:latin typeface="Helvetica Neue"/>
              </a:rPr>
              <a:t>Source: Land Matrix</a:t>
            </a:r>
          </a:p>
        </p:txBody>
      </p:sp>
      <p:sp>
        <p:nvSpPr>
          <p:cNvPr id="10" name="Title 1"/>
          <p:cNvSpPr txBox="1">
            <a:spLocks/>
          </p:cNvSpPr>
          <p:nvPr/>
        </p:nvSpPr>
        <p:spPr>
          <a:xfrm>
            <a:off x="1551008" y="165669"/>
            <a:ext cx="6065134" cy="14084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latin typeface="Helvetica Neue"/>
                <a:cs typeface="Times New Roman"/>
              </a:rPr>
              <a:t>Extent </a:t>
            </a:r>
            <a:r>
              <a:rPr lang="en-US" sz="4000" b="1" dirty="0" smtClean="0">
                <a:latin typeface="Helvetica Neue"/>
                <a:cs typeface="Times New Roman"/>
              </a:rPr>
              <a:t>of </a:t>
            </a:r>
            <a:r>
              <a:rPr lang="en-US" sz="4000" b="1" dirty="0">
                <a:latin typeface="Helvetica Neue"/>
                <a:cs typeface="Times New Roman"/>
              </a:rPr>
              <a:t>Transactions</a:t>
            </a:r>
          </a:p>
        </p:txBody>
      </p:sp>
      <p:sp>
        <p:nvSpPr>
          <p:cNvPr id="11" name="TextBox 10"/>
          <p:cNvSpPr txBox="1"/>
          <p:nvPr/>
        </p:nvSpPr>
        <p:spPr>
          <a:xfrm>
            <a:off x="5289137" y="5858775"/>
            <a:ext cx="2570349" cy="646331"/>
          </a:xfrm>
          <a:prstGeom prst="rect">
            <a:avLst/>
          </a:prstGeom>
          <a:noFill/>
        </p:spPr>
        <p:txBody>
          <a:bodyPr wrap="square" rtlCol="0">
            <a:spAutoFit/>
          </a:bodyPr>
          <a:lstStyle/>
          <a:p>
            <a:r>
              <a:rPr lang="en-US" b="1" dirty="0">
                <a:latin typeface="Helvetica Neue"/>
              </a:rPr>
              <a:t>Total transacted area = 40.6M ha </a:t>
            </a:r>
            <a:endParaRPr lang="en-US" sz="1400" b="1" dirty="0">
              <a:latin typeface="Helvetica Neue"/>
            </a:endParaRPr>
          </a:p>
        </p:txBody>
      </p:sp>
    </p:spTree>
    <p:extLst>
      <p:ext uri="{BB962C8B-B14F-4D97-AF65-F5344CB8AC3E}">
        <p14:creationId xmlns:p14="http://schemas.microsoft.com/office/powerpoint/2010/main" val="14275006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2155" y="1134970"/>
            <a:ext cx="4191345" cy="5420673"/>
          </a:xfrm>
          <a:prstGeom prst="rect">
            <a:avLst/>
          </a:prstGeom>
          <a:ln>
            <a:solidFill>
              <a:schemeClr val="tx1"/>
            </a:solidFill>
          </a:ln>
        </p:spPr>
      </p:pic>
      <p:sp>
        <p:nvSpPr>
          <p:cNvPr id="3" name="TextBox 2"/>
          <p:cNvSpPr txBox="1"/>
          <p:nvPr/>
        </p:nvSpPr>
        <p:spPr>
          <a:xfrm>
            <a:off x="343933" y="1515353"/>
            <a:ext cx="4418222" cy="4524315"/>
          </a:xfrm>
          <a:prstGeom prst="rect">
            <a:avLst/>
          </a:prstGeom>
          <a:noFill/>
        </p:spPr>
        <p:txBody>
          <a:bodyPr wrap="square" rtlCol="0">
            <a:spAutoFit/>
          </a:bodyPr>
          <a:lstStyle/>
          <a:p>
            <a:pPr marL="342900" indent="-342900">
              <a:buAutoNum type="arabicParenR"/>
            </a:pPr>
            <a:r>
              <a:rPr lang="en-US" sz="2400" dirty="0" smtClean="0"/>
              <a:t>Global data sets on land transactions underestimate the total number of transactions</a:t>
            </a:r>
          </a:p>
          <a:p>
            <a:pPr lvl="1"/>
            <a:r>
              <a:rPr lang="en-US" sz="2000" dirty="0" smtClean="0"/>
              <a:t>(e.g. LM=92, Ethiopia=833)</a:t>
            </a:r>
            <a:endParaRPr lang="en-US" sz="2400" dirty="0"/>
          </a:p>
          <a:p>
            <a:pPr marL="342900" indent="-342900">
              <a:buAutoNum type="arabicParenR"/>
            </a:pPr>
            <a:r>
              <a:rPr lang="en-US" sz="2400" dirty="0" smtClean="0"/>
              <a:t>Not all transacted land is implemented as intensive agriculture</a:t>
            </a:r>
          </a:p>
          <a:p>
            <a:pPr marL="342900" indent="-342900">
              <a:buAutoNum type="arabicParenR"/>
            </a:pPr>
            <a:r>
              <a:rPr lang="en-US" sz="2400" dirty="0" smtClean="0"/>
              <a:t>Non-representative samples confound conclusions about effects of geography, socioeconomic differences, and contractual arrangements</a:t>
            </a:r>
            <a:endParaRPr lang="en-US" sz="2400" dirty="0"/>
          </a:p>
        </p:txBody>
      </p:sp>
      <p:sp>
        <p:nvSpPr>
          <p:cNvPr id="7" name="Title 1"/>
          <p:cNvSpPr txBox="1">
            <a:spLocks/>
          </p:cNvSpPr>
          <p:nvPr/>
        </p:nvSpPr>
        <p:spPr>
          <a:xfrm>
            <a:off x="343934" y="350128"/>
            <a:ext cx="8800066"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b="1" dirty="0" smtClean="0">
                <a:solidFill>
                  <a:schemeClr val="tx1"/>
                </a:solidFill>
                <a:latin typeface="Helvetica Neue"/>
                <a:cs typeface="Helvetica Neue"/>
              </a:rPr>
              <a:t>Insufficient Research on Land Grabs</a:t>
            </a:r>
            <a:endParaRPr lang="en-US" b="1" dirty="0">
              <a:solidFill>
                <a:schemeClr val="tx1"/>
              </a:solidFill>
              <a:latin typeface="Helvetica Neue"/>
              <a:cs typeface="Helvetica Neue"/>
            </a:endParaRPr>
          </a:p>
        </p:txBody>
      </p:sp>
      <p:sp>
        <p:nvSpPr>
          <p:cNvPr id="4" name="Rectangle 3"/>
          <p:cNvSpPr/>
          <p:nvPr/>
        </p:nvSpPr>
        <p:spPr>
          <a:xfrm>
            <a:off x="841030" y="6021169"/>
            <a:ext cx="3921125" cy="584776"/>
          </a:xfrm>
          <a:prstGeom prst="rect">
            <a:avLst/>
          </a:prstGeom>
        </p:spPr>
        <p:txBody>
          <a:bodyPr wrap="square">
            <a:spAutoFit/>
          </a:bodyPr>
          <a:lstStyle/>
          <a:p>
            <a:pPr algn="r"/>
            <a:r>
              <a:rPr lang="en-US" sz="1600" dirty="0" smtClean="0"/>
              <a:t>Liao, Jung, Brown, </a:t>
            </a:r>
            <a:r>
              <a:rPr lang="en-US" sz="1600" dirty="0"/>
              <a:t>&amp; </a:t>
            </a:r>
            <a:r>
              <a:rPr lang="en-US" sz="1600" dirty="0" err="1" smtClean="0"/>
              <a:t>Agrawal</a:t>
            </a:r>
            <a:r>
              <a:rPr lang="en-US" sz="1600" dirty="0" smtClean="0"/>
              <a:t> </a:t>
            </a:r>
            <a:r>
              <a:rPr lang="en-US" sz="1600" dirty="0"/>
              <a:t>(2016). </a:t>
            </a:r>
            <a:r>
              <a:rPr lang="en-US" sz="1600" i="1" dirty="0" smtClean="0"/>
              <a:t>Science</a:t>
            </a:r>
            <a:r>
              <a:rPr lang="en-US" sz="1600" dirty="0"/>
              <a:t>, 353(6295</a:t>
            </a:r>
            <a:r>
              <a:rPr lang="en-US" sz="1600" dirty="0" smtClean="0"/>
              <a:t>)</a:t>
            </a:r>
            <a:r>
              <a:rPr lang="en-US" sz="1600" dirty="0"/>
              <a:t>.</a:t>
            </a:r>
          </a:p>
        </p:txBody>
      </p:sp>
    </p:spTree>
    <p:extLst>
      <p:ext uri="{BB962C8B-B14F-4D97-AF65-F5344CB8AC3E}">
        <p14:creationId xmlns:p14="http://schemas.microsoft.com/office/powerpoint/2010/main" val="16604362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Helvetica Neue"/>
                <a:cs typeface="Helvetica Neue"/>
              </a:rPr>
              <a:t>Project Objectives</a:t>
            </a:r>
            <a:endParaRPr lang="en-US" sz="4000" b="1" dirty="0">
              <a:latin typeface="Helvetica Neue"/>
              <a:cs typeface="Helvetica Neue"/>
            </a:endParaRPr>
          </a:p>
        </p:txBody>
      </p:sp>
      <p:pic>
        <p:nvPicPr>
          <p:cNvPr id="3" name="Picture 2"/>
          <p:cNvPicPr>
            <a:picLocks noChangeAspect="1"/>
          </p:cNvPicPr>
          <p:nvPr/>
        </p:nvPicPr>
        <p:blipFill>
          <a:blip r:embed="rId2"/>
          <a:stretch>
            <a:fillRect/>
          </a:stretch>
        </p:blipFill>
        <p:spPr>
          <a:xfrm>
            <a:off x="126569" y="1682750"/>
            <a:ext cx="8811056" cy="3286125"/>
          </a:xfrm>
          <a:prstGeom prst="rect">
            <a:avLst/>
          </a:prstGeom>
        </p:spPr>
      </p:pic>
    </p:spTree>
    <p:extLst>
      <p:ext uri="{BB962C8B-B14F-4D97-AF65-F5344CB8AC3E}">
        <p14:creationId xmlns:p14="http://schemas.microsoft.com/office/powerpoint/2010/main" val="3662641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353" y="527050"/>
            <a:ext cx="8005137" cy="990600"/>
          </a:xfrm>
        </p:spPr>
        <p:txBody>
          <a:bodyPr>
            <a:normAutofit/>
          </a:bodyPr>
          <a:lstStyle/>
          <a:p>
            <a:r>
              <a:rPr lang="en-US" b="1" dirty="0" smtClean="0">
                <a:latin typeface="Helvetica Neue"/>
                <a:cs typeface="Helvetica Neue"/>
              </a:rPr>
              <a:t>Selection of Target Countries</a:t>
            </a:r>
            <a:endParaRPr lang="en-US" b="1" dirty="0">
              <a:latin typeface="Helvetica Neue"/>
              <a:cs typeface="Helvetica Neue"/>
            </a:endParaRPr>
          </a:p>
        </p:txBody>
      </p:sp>
      <p:pic>
        <p:nvPicPr>
          <p:cNvPr id="5" name="Picture 4"/>
          <p:cNvPicPr>
            <a:picLocks noChangeAspect="1"/>
          </p:cNvPicPr>
          <p:nvPr/>
        </p:nvPicPr>
        <p:blipFill>
          <a:blip r:embed="rId3"/>
          <a:stretch>
            <a:fillRect/>
          </a:stretch>
        </p:blipFill>
        <p:spPr>
          <a:xfrm>
            <a:off x="-285750" y="2190750"/>
            <a:ext cx="5661410" cy="3747626"/>
          </a:xfrm>
          <a:prstGeom prst="rect">
            <a:avLst/>
          </a:prstGeom>
        </p:spPr>
      </p:pic>
      <p:sp>
        <p:nvSpPr>
          <p:cNvPr id="6" name="TextBox 5"/>
          <p:cNvSpPr txBox="1"/>
          <p:nvPr/>
        </p:nvSpPr>
        <p:spPr>
          <a:xfrm>
            <a:off x="6073324" y="5806413"/>
            <a:ext cx="2609083" cy="646331"/>
          </a:xfrm>
          <a:prstGeom prst="rect">
            <a:avLst/>
          </a:prstGeom>
          <a:noFill/>
        </p:spPr>
        <p:txBody>
          <a:bodyPr wrap="none" rtlCol="0">
            <a:spAutoFit/>
          </a:bodyPr>
          <a:lstStyle/>
          <a:p>
            <a:r>
              <a:rPr lang="en-US" dirty="0">
                <a:hlinkClick r:id="rId4"/>
              </a:rPr>
              <a:t>http://landmatrix.org/en</a:t>
            </a:r>
            <a:r>
              <a:rPr lang="en-US" dirty="0" smtClean="0">
                <a:hlinkClick r:id="rId4"/>
              </a:rPr>
              <a:t>/</a:t>
            </a:r>
            <a:endParaRPr lang="en-US" dirty="0" smtClean="0"/>
          </a:p>
          <a:p>
            <a:endParaRPr lang="en-US" dirty="0" smtClean="0"/>
          </a:p>
        </p:txBody>
      </p:sp>
      <p:sp>
        <p:nvSpPr>
          <p:cNvPr id="11" name="Rectangle 10"/>
          <p:cNvSpPr/>
          <p:nvPr/>
        </p:nvSpPr>
        <p:spPr>
          <a:xfrm>
            <a:off x="603353" y="3242146"/>
            <a:ext cx="1285772" cy="5261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A53926"/>
                </a:solidFill>
              </a:rPr>
              <a:t>Large Transactions</a:t>
            </a:r>
            <a:endParaRPr lang="en-US" sz="1600" dirty="0">
              <a:solidFill>
                <a:srgbClr val="A53926"/>
              </a:solidFill>
            </a:endParaRPr>
          </a:p>
        </p:txBody>
      </p:sp>
      <p:sp>
        <p:nvSpPr>
          <p:cNvPr id="12" name="Rectangle 11"/>
          <p:cNvSpPr/>
          <p:nvPr/>
        </p:nvSpPr>
        <p:spPr>
          <a:xfrm>
            <a:off x="2728723" y="2568103"/>
            <a:ext cx="1280871" cy="674043"/>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A53926"/>
                </a:solidFill>
              </a:rPr>
              <a:t>Lots of Transactions</a:t>
            </a:r>
            <a:endParaRPr lang="en-US" sz="1600" dirty="0">
              <a:solidFill>
                <a:srgbClr val="A53926"/>
              </a:solidFill>
            </a:endParaRPr>
          </a:p>
        </p:txBody>
      </p:sp>
      <p:sp>
        <p:nvSpPr>
          <p:cNvPr id="13" name="Rectangle 12"/>
          <p:cNvSpPr/>
          <p:nvPr/>
        </p:nvSpPr>
        <p:spPr>
          <a:xfrm>
            <a:off x="2063751" y="4889500"/>
            <a:ext cx="1305408" cy="54851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A53926"/>
                </a:solidFill>
              </a:rPr>
              <a:t>Ag Land Competition</a:t>
            </a:r>
            <a:endParaRPr lang="en-US" sz="1600" dirty="0">
              <a:solidFill>
                <a:srgbClr val="A53926"/>
              </a:solidFill>
            </a:endParaRPr>
          </a:p>
        </p:txBody>
      </p:sp>
      <p:pic>
        <p:nvPicPr>
          <p:cNvPr id="3" name="Picture 2"/>
          <p:cNvPicPr>
            <a:picLocks noChangeAspect="1"/>
          </p:cNvPicPr>
          <p:nvPr/>
        </p:nvPicPr>
        <p:blipFill>
          <a:blip r:embed="rId5"/>
          <a:stretch>
            <a:fillRect/>
          </a:stretch>
        </p:blipFill>
        <p:spPr>
          <a:xfrm>
            <a:off x="5174530" y="2714625"/>
            <a:ext cx="3969469" cy="3005246"/>
          </a:xfrm>
          <a:prstGeom prst="rect">
            <a:avLst/>
          </a:prstGeom>
          <a:solidFill>
            <a:schemeClr val="bg1"/>
          </a:solidFill>
        </p:spPr>
      </p:pic>
    </p:spTree>
    <p:extLst>
      <p:ext uri="{BB962C8B-B14F-4D97-AF65-F5344CB8AC3E}">
        <p14:creationId xmlns:p14="http://schemas.microsoft.com/office/powerpoint/2010/main" val="1736704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41374" y="1127125"/>
            <a:ext cx="7826375" cy="554037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marL="257175" indent="-257175" algn="l">
              <a:spcAft>
                <a:spcPts val="900"/>
              </a:spcAft>
              <a:buFont typeface="Arial" panose="020B0604020202020204" pitchFamily="34" charset="0"/>
              <a:buChar char="•"/>
            </a:pPr>
            <a:r>
              <a:rPr lang="en-US" sz="3200" dirty="0">
                <a:solidFill>
                  <a:schemeClr val="tx1"/>
                </a:solidFill>
                <a:latin typeface="Helvetica Neue"/>
              </a:rPr>
              <a:t>Use a generalized linear model to estimate the propensity score for both treatment and control by using the matching covariates</a:t>
            </a:r>
          </a:p>
          <a:p>
            <a:pPr algn="l">
              <a:spcAft>
                <a:spcPts val="900"/>
              </a:spcAft>
            </a:pPr>
            <a:r>
              <a:rPr lang="en-US" sz="3200" dirty="0">
                <a:solidFill>
                  <a:schemeClr val="tx1"/>
                </a:solidFill>
                <a:latin typeface="Helvetica Neue"/>
              </a:rPr>
              <a:t>		</a:t>
            </a:r>
          </a:p>
          <a:p>
            <a:pPr marL="257175" indent="-257175" algn="l">
              <a:spcAft>
                <a:spcPts val="900"/>
              </a:spcAft>
              <a:buFont typeface="Arial" panose="020B0604020202020204" pitchFamily="34" charset="0"/>
              <a:buChar char="•"/>
            </a:pPr>
            <a:r>
              <a:rPr lang="en-US" sz="3200" dirty="0">
                <a:solidFill>
                  <a:schemeClr val="tx1"/>
                </a:solidFill>
                <a:latin typeface="Helvetica Neue"/>
              </a:rPr>
              <a:t>For each treatment observation, search for an observation in the control group that has the closest propensity score</a:t>
            </a:r>
          </a:p>
        </p:txBody>
      </p:sp>
      <p:sp>
        <p:nvSpPr>
          <p:cNvPr id="4" name="Title 1"/>
          <p:cNvSpPr txBox="1">
            <a:spLocks/>
          </p:cNvSpPr>
          <p:nvPr/>
        </p:nvSpPr>
        <p:spPr>
          <a:xfrm>
            <a:off x="0" y="165669"/>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900"/>
              </a:spcAft>
            </a:pPr>
            <a:r>
              <a:rPr lang="en-US" sz="4000" b="1" dirty="0">
                <a:latin typeface="Helvetica Neue"/>
              </a:rPr>
              <a:t>Propensity Score Matching</a:t>
            </a:r>
          </a:p>
        </p:txBody>
      </p:sp>
    </p:spTree>
    <p:extLst>
      <p:ext uri="{BB962C8B-B14F-4D97-AF65-F5344CB8AC3E}">
        <p14:creationId xmlns:p14="http://schemas.microsoft.com/office/powerpoint/2010/main" val="24474370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918984" y="4998466"/>
            <a:ext cx="365760" cy="228600"/>
          </a:xfrm>
          <a:prstGeom prst="rect">
            <a:avLst/>
          </a:prstGeom>
          <a:solidFill>
            <a:schemeClr val="bg1">
              <a:lumMod val="50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Rectangle 144"/>
          <p:cNvSpPr/>
          <p:nvPr/>
        </p:nvSpPr>
        <p:spPr>
          <a:xfrm>
            <a:off x="887469" y="2398198"/>
            <a:ext cx="3238502" cy="1708299"/>
          </a:xfrm>
          <a:prstGeom prst="rect">
            <a:avLst/>
          </a:prstGeom>
          <a:solidFill>
            <a:schemeClr val="bg1">
              <a:lumMod val="5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2" name="Rectangle 331"/>
          <p:cNvSpPr/>
          <p:nvPr/>
        </p:nvSpPr>
        <p:spPr>
          <a:xfrm>
            <a:off x="5045620" y="2418540"/>
            <a:ext cx="3238502" cy="1708299"/>
          </a:xfrm>
          <a:prstGeom prst="rect">
            <a:avLst/>
          </a:prstGeom>
          <a:solidFill>
            <a:schemeClr val="bg1">
              <a:lumMod val="50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4" name="Rectangle 333"/>
          <p:cNvSpPr/>
          <p:nvPr/>
        </p:nvSpPr>
        <p:spPr>
          <a:xfrm>
            <a:off x="5096121" y="4857926"/>
            <a:ext cx="365760" cy="228600"/>
          </a:xfrm>
          <a:prstGeom prst="rect">
            <a:avLst/>
          </a:prstGeom>
          <a:solidFill>
            <a:schemeClr val="bg1">
              <a:lumMod val="50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2"/>
          <p:cNvSpPr txBox="1">
            <a:spLocks noChangeArrowheads="1"/>
          </p:cNvSpPr>
          <p:nvPr/>
        </p:nvSpPr>
        <p:spPr bwMode="auto">
          <a:xfrm>
            <a:off x="2302939" y="1570903"/>
            <a:ext cx="4457700" cy="44022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lnSpc>
                <a:spcPct val="107000"/>
              </a:lnSpc>
              <a:spcAft>
                <a:spcPts val="225"/>
              </a:spcAft>
            </a:pPr>
            <a:r>
              <a:rPr lang="en-US" sz="2100" b="1" dirty="0">
                <a:latin typeface="Times New Roman" panose="02020603050405020304" pitchFamily="18" charset="0"/>
                <a:ea typeface="Tahoma" panose="020B0604030504040204" pitchFamily="34" charset="0"/>
                <a:cs typeface="Times New Roman" panose="02020603050405020304" pitchFamily="18" charset="0"/>
              </a:rPr>
              <a:t>Spatial matching</a:t>
            </a:r>
            <a:endParaRPr lang="en-US" sz="15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9" name="Rectangle 68"/>
          <p:cNvSpPr/>
          <p:nvPr/>
        </p:nvSpPr>
        <p:spPr>
          <a:xfrm>
            <a:off x="2049521" y="2905030"/>
            <a:ext cx="800100" cy="51591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p:cNvSpPr/>
          <p:nvPr/>
        </p:nvSpPr>
        <p:spPr>
          <a:xfrm>
            <a:off x="918984" y="4613601"/>
            <a:ext cx="365760" cy="228600"/>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Rectangle 117"/>
          <p:cNvSpPr/>
          <p:nvPr/>
        </p:nvSpPr>
        <p:spPr>
          <a:xfrm>
            <a:off x="1291420" y="4580534"/>
            <a:ext cx="2989921" cy="1459310"/>
          </a:xfrm>
          <a:prstGeom prst="rect">
            <a:avLst/>
          </a:prstGeom>
        </p:spPr>
        <p:txBody>
          <a:bodyPr wrap="none">
            <a:spAutoFit/>
          </a:bodyPr>
          <a:lstStyle/>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Transacted area (treatment) </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Buffered area (control)</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Systematic points in control area</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Systematic points in treatment area</a:t>
            </a:r>
          </a:p>
        </p:txBody>
      </p:sp>
      <p:sp>
        <p:nvSpPr>
          <p:cNvPr id="178" name="Oval 177"/>
          <p:cNvSpPr/>
          <p:nvPr/>
        </p:nvSpPr>
        <p:spPr>
          <a:xfrm>
            <a:off x="1021854" y="5849892"/>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Oval 178"/>
          <p:cNvSpPr/>
          <p:nvPr/>
        </p:nvSpPr>
        <p:spPr>
          <a:xfrm>
            <a:off x="1021854" y="549386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 name="Rectangle 183"/>
          <p:cNvSpPr/>
          <p:nvPr/>
        </p:nvSpPr>
        <p:spPr>
          <a:xfrm>
            <a:off x="1574413" y="1777458"/>
            <a:ext cx="1864613" cy="367216"/>
          </a:xfrm>
          <a:prstGeom prst="rect">
            <a:avLst/>
          </a:prstGeom>
        </p:spPr>
        <p:txBody>
          <a:bodyPr wrap="none">
            <a:spAutoFit/>
          </a:bodyPr>
          <a:lstStyle/>
          <a:p>
            <a:pPr>
              <a:lnSpc>
                <a:spcPct val="107000"/>
              </a:lnSpc>
              <a:spcAft>
                <a:spcPts val="225"/>
              </a:spcAft>
            </a:pPr>
            <a:r>
              <a:rPr lang="en-US" dirty="0">
                <a:latin typeface="Helvetica Neue"/>
                <a:ea typeface="Tahoma" panose="020B0604030504040204" pitchFamily="34" charset="0"/>
                <a:cs typeface="Times New Roman" panose="02020603050405020304" pitchFamily="18" charset="0"/>
              </a:rPr>
              <a:t>Before matching</a:t>
            </a:r>
          </a:p>
        </p:txBody>
      </p:sp>
      <p:sp>
        <p:nvSpPr>
          <p:cNvPr id="186" name="Rectangle 185"/>
          <p:cNvSpPr/>
          <p:nvPr/>
        </p:nvSpPr>
        <p:spPr>
          <a:xfrm>
            <a:off x="6012315" y="1786915"/>
            <a:ext cx="1672253" cy="367216"/>
          </a:xfrm>
          <a:prstGeom prst="rect">
            <a:avLst/>
          </a:prstGeom>
        </p:spPr>
        <p:txBody>
          <a:bodyPr wrap="none">
            <a:spAutoFit/>
          </a:bodyPr>
          <a:lstStyle/>
          <a:p>
            <a:pPr>
              <a:lnSpc>
                <a:spcPct val="107000"/>
              </a:lnSpc>
              <a:spcAft>
                <a:spcPts val="225"/>
              </a:spcAft>
            </a:pPr>
            <a:r>
              <a:rPr lang="en-US" dirty="0">
                <a:latin typeface="Helvetica Neue"/>
                <a:ea typeface="Tahoma" panose="020B0604030504040204" pitchFamily="34" charset="0"/>
                <a:cs typeface="Times New Roman" panose="02020603050405020304" pitchFamily="18" charset="0"/>
              </a:rPr>
              <a:t>After matching</a:t>
            </a:r>
          </a:p>
        </p:txBody>
      </p:sp>
      <p:sp>
        <p:nvSpPr>
          <p:cNvPr id="190" name="Rectangle 189"/>
          <p:cNvSpPr/>
          <p:nvPr/>
        </p:nvSpPr>
        <p:spPr>
          <a:xfrm>
            <a:off x="5499784" y="4417735"/>
            <a:ext cx="2989921" cy="1843710"/>
          </a:xfrm>
          <a:prstGeom prst="rect">
            <a:avLst/>
          </a:prstGeom>
        </p:spPr>
        <p:txBody>
          <a:bodyPr wrap="none">
            <a:spAutoFit/>
          </a:bodyPr>
          <a:lstStyle/>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Transacted area (treatment)</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Buffered area (control)</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Non-matched points in control area</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Systematic points in treatment area</a:t>
            </a:r>
          </a:p>
          <a:p>
            <a:pPr>
              <a:lnSpc>
                <a:spcPct val="107000"/>
              </a:lnSpc>
              <a:spcAft>
                <a:spcPts val="1200"/>
              </a:spcAft>
            </a:pPr>
            <a:r>
              <a:rPr lang="en-US" sz="1400" dirty="0">
                <a:latin typeface="Helvetica Neue"/>
                <a:ea typeface="Tahoma" panose="020B0604030504040204" pitchFamily="34" charset="0"/>
                <a:cs typeface="Times New Roman" panose="02020603050405020304" pitchFamily="18" charset="0"/>
              </a:rPr>
              <a:t>Matched points in control area</a:t>
            </a:r>
          </a:p>
        </p:txBody>
      </p:sp>
      <p:sp>
        <p:nvSpPr>
          <p:cNvPr id="115" name="Oval 114"/>
          <p:cNvSpPr/>
          <p:nvPr/>
        </p:nvSpPr>
        <p:spPr>
          <a:xfrm>
            <a:off x="986530"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Oval 115"/>
          <p:cNvSpPr/>
          <p:nvPr/>
        </p:nvSpPr>
        <p:spPr>
          <a:xfrm>
            <a:off x="1312920"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Oval 116"/>
          <p:cNvSpPr/>
          <p:nvPr/>
        </p:nvSpPr>
        <p:spPr>
          <a:xfrm>
            <a:off x="1639311"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3" name="Oval 172"/>
          <p:cNvSpPr/>
          <p:nvPr/>
        </p:nvSpPr>
        <p:spPr>
          <a:xfrm>
            <a:off x="1965701"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Oval 173"/>
          <p:cNvSpPr/>
          <p:nvPr/>
        </p:nvSpPr>
        <p:spPr>
          <a:xfrm>
            <a:off x="2292091"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174"/>
          <p:cNvSpPr/>
          <p:nvPr/>
        </p:nvSpPr>
        <p:spPr>
          <a:xfrm>
            <a:off x="2618481"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Oval 175"/>
          <p:cNvSpPr/>
          <p:nvPr/>
        </p:nvSpPr>
        <p:spPr>
          <a:xfrm>
            <a:off x="2944872"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 name="Oval 176"/>
          <p:cNvSpPr/>
          <p:nvPr/>
        </p:nvSpPr>
        <p:spPr>
          <a:xfrm>
            <a:off x="3271262"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Oval 182"/>
          <p:cNvSpPr/>
          <p:nvPr/>
        </p:nvSpPr>
        <p:spPr>
          <a:xfrm>
            <a:off x="3597652"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Oval 184"/>
          <p:cNvSpPr/>
          <p:nvPr/>
        </p:nvSpPr>
        <p:spPr>
          <a:xfrm>
            <a:off x="3924040" y="24905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 name="Oval 186"/>
          <p:cNvSpPr/>
          <p:nvPr/>
        </p:nvSpPr>
        <p:spPr>
          <a:xfrm>
            <a:off x="982720"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4" name="Oval 193"/>
          <p:cNvSpPr/>
          <p:nvPr/>
        </p:nvSpPr>
        <p:spPr>
          <a:xfrm>
            <a:off x="1309110"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5" name="Oval 194"/>
          <p:cNvSpPr/>
          <p:nvPr/>
        </p:nvSpPr>
        <p:spPr>
          <a:xfrm>
            <a:off x="1635501"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6" name="Oval 195"/>
          <p:cNvSpPr/>
          <p:nvPr/>
        </p:nvSpPr>
        <p:spPr>
          <a:xfrm>
            <a:off x="1961891"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7" name="Oval 196"/>
          <p:cNvSpPr/>
          <p:nvPr/>
        </p:nvSpPr>
        <p:spPr>
          <a:xfrm>
            <a:off x="2288281"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8" name="Oval 197"/>
          <p:cNvSpPr/>
          <p:nvPr/>
        </p:nvSpPr>
        <p:spPr>
          <a:xfrm>
            <a:off x="2614671"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9" name="Oval 198"/>
          <p:cNvSpPr/>
          <p:nvPr/>
        </p:nvSpPr>
        <p:spPr>
          <a:xfrm>
            <a:off x="2941062"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0" name="Oval 199"/>
          <p:cNvSpPr/>
          <p:nvPr/>
        </p:nvSpPr>
        <p:spPr>
          <a:xfrm>
            <a:off x="3267452"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1" name="Oval 200"/>
          <p:cNvSpPr/>
          <p:nvPr/>
        </p:nvSpPr>
        <p:spPr>
          <a:xfrm>
            <a:off x="3593842"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Oval 201"/>
          <p:cNvSpPr/>
          <p:nvPr/>
        </p:nvSpPr>
        <p:spPr>
          <a:xfrm>
            <a:off x="3920230" y="277821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3" name="Oval 202"/>
          <p:cNvSpPr/>
          <p:nvPr/>
        </p:nvSpPr>
        <p:spPr>
          <a:xfrm>
            <a:off x="986530" y="308682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4" name="Oval 203"/>
          <p:cNvSpPr/>
          <p:nvPr/>
        </p:nvSpPr>
        <p:spPr>
          <a:xfrm>
            <a:off x="1312920" y="308682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5" name="Oval 204"/>
          <p:cNvSpPr/>
          <p:nvPr/>
        </p:nvSpPr>
        <p:spPr>
          <a:xfrm>
            <a:off x="1639311" y="308682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6" name="Oval 205"/>
          <p:cNvSpPr/>
          <p:nvPr/>
        </p:nvSpPr>
        <p:spPr>
          <a:xfrm>
            <a:off x="2087620" y="2926807"/>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7" name="Oval 206"/>
          <p:cNvSpPr/>
          <p:nvPr/>
        </p:nvSpPr>
        <p:spPr>
          <a:xfrm>
            <a:off x="2413375" y="2926807"/>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8" name="Oval 207"/>
          <p:cNvSpPr/>
          <p:nvPr/>
        </p:nvSpPr>
        <p:spPr>
          <a:xfrm>
            <a:off x="2739130" y="2926807"/>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0" name="Oval 209"/>
          <p:cNvSpPr/>
          <p:nvPr/>
        </p:nvSpPr>
        <p:spPr>
          <a:xfrm>
            <a:off x="3271262" y="308682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Oval 210"/>
          <p:cNvSpPr/>
          <p:nvPr/>
        </p:nvSpPr>
        <p:spPr>
          <a:xfrm>
            <a:off x="3597652" y="308682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2" name="Oval 211"/>
          <p:cNvSpPr/>
          <p:nvPr/>
        </p:nvSpPr>
        <p:spPr>
          <a:xfrm>
            <a:off x="3924040" y="308682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3" name="Oval 212"/>
          <p:cNvSpPr/>
          <p:nvPr/>
        </p:nvSpPr>
        <p:spPr>
          <a:xfrm>
            <a:off x="982720" y="337257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4" name="Oval 213"/>
          <p:cNvSpPr/>
          <p:nvPr/>
        </p:nvSpPr>
        <p:spPr>
          <a:xfrm>
            <a:off x="1309110" y="337257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5" name="Oval 214"/>
          <p:cNvSpPr/>
          <p:nvPr/>
        </p:nvSpPr>
        <p:spPr>
          <a:xfrm>
            <a:off x="1635501" y="337257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Oval 219"/>
          <p:cNvSpPr/>
          <p:nvPr/>
        </p:nvSpPr>
        <p:spPr>
          <a:xfrm>
            <a:off x="3267452" y="337257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Oval 220"/>
          <p:cNvSpPr/>
          <p:nvPr/>
        </p:nvSpPr>
        <p:spPr>
          <a:xfrm>
            <a:off x="3593842" y="337257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2" name="Oval 221"/>
          <p:cNvSpPr/>
          <p:nvPr/>
        </p:nvSpPr>
        <p:spPr>
          <a:xfrm>
            <a:off x="3920230" y="337257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3" name="Oval 222"/>
          <p:cNvSpPr/>
          <p:nvPr/>
        </p:nvSpPr>
        <p:spPr>
          <a:xfrm>
            <a:off x="994150"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4" name="Oval 223"/>
          <p:cNvSpPr/>
          <p:nvPr/>
        </p:nvSpPr>
        <p:spPr>
          <a:xfrm>
            <a:off x="1320540"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5" name="Oval 224"/>
          <p:cNvSpPr/>
          <p:nvPr/>
        </p:nvSpPr>
        <p:spPr>
          <a:xfrm>
            <a:off x="1646931"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 name="Oval 225"/>
          <p:cNvSpPr/>
          <p:nvPr/>
        </p:nvSpPr>
        <p:spPr>
          <a:xfrm>
            <a:off x="1973321"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Oval 226"/>
          <p:cNvSpPr/>
          <p:nvPr/>
        </p:nvSpPr>
        <p:spPr>
          <a:xfrm>
            <a:off x="2299711"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8" name="Oval 227"/>
          <p:cNvSpPr/>
          <p:nvPr/>
        </p:nvSpPr>
        <p:spPr>
          <a:xfrm>
            <a:off x="2626101"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Oval 228"/>
          <p:cNvSpPr/>
          <p:nvPr/>
        </p:nvSpPr>
        <p:spPr>
          <a:xfrm>
            <a:off x="2952492"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0" name="Oval 229"/>
          <p:cNvSpPr/>
          <p:nvPr/>
        </p:nvSpPr>
        <p:spPr>
          <a:xfrm>
            <a:off x="3278882"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1" name="Oval 230"/>
          <p:cNvSpPr/>
          <p:nvPr/>
        </p:nvSpPr>
        <p:spPr>
          <a:xfrm>
            <a:off x="3605272"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2" name="Oval 231"/>
          <p:cNvSpPr/>
          <p:nvPr/>
        </p:nvSpPr>
        <p:spPr>
          <a:xfrm>
            <a:off x="3931660" y="367356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3" name="Oval 232"/>
          <p:cNvSpPr/>
          <p:nvPr/>
        </p:nvSpPr>
        <p:spPr>
          <a:xfrm>
            <a:off x="1001770"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4" name="Oval 233"/>
          <p:cNvSpPr/>
          <p:nvPr/>
        </p:nvSpPr>
        <p:spPr>
          <a:xfrm>
            <a:off x="1328160"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5" name="Oval 234"/>
          <p:cNvSpPr/>
          <p:nvPr/>
        </p:nvSpPr>
        <p:spPr>
          <a:xfrm>
            <a:off x="1654551"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Oval 235"/>
          <p:cNvSpPr/>
          <p:nvPr/>
        </p:nvSpPr>
        <p:spPr>
          <a:xfrm>
            <a:off x="1980941"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7" name="Oval 236"/>
          <p:cNvSpPr/>
          <p:nvPr/>
        </p:nvSpPr>
        <p:spPr>
          <a:xfrm>
            <a:off x="2307331"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8" name="Oval 237"/>
          <p:cNvSpPr/>
          <p:nvPr/>
        </p:nvSpPr>
        <p:spPr>
          <a:xfrm>
            <a:off x="2633721"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9" name="Oval 238"/>
          <p:cNvSpPr/>
          <p:nvPr/>
        </p:nvSpPr>
        <p:spPr>
          <a:xfrm>
            <a:off x="2960112"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Oval 239"/>
          <p:cNvSpPr/>
          <p:nvPr/>
        </p:nvSpPr>
        <p:spPr>
          <a:xfrm>
            <a:off x="3286502"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1" name="Oval 240"/>
          <p:cNvSpPr/>
          <p:nvPr/>
        </p:nvSpPr>
        <p:spPr>
          <a:xfrm>
            <a:off x="3612892"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2" name="Oval 241"/>
          <p:cNvSpPr/>
          <p:nvPr/>
        </p:nvSpPr>
        <p:spPr>
          <a:xfrm>
            <a:off x="3939280" y="3955507"/>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3" name="Oval 252"/>
          <p:cNvSpPr/>
          <p:nvPr/>
        </p:nvSpPr>
        <p:spPr>
          <a:xfrm>
            <a:off x="2087620" y="3227797"/>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4" name="Oval 253"/>
          <p:cNvSpPr/>
          <p:nvPr/>
        </p:nvSpPr>
        <p:spPr>
          <a:xfrm>
            <a:off x="2413375" y="3227797"/>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5" name="Oval 254"/>
          <p:cNvSpPr/>
          <p:nvPr/>
        </p:nvSpPr>
        <p:spPr>
          <a:xfrm>
            <a:off x="2739130" y="3227797"/>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Rectangle 146"/>
          <p:cNvSpPr/>
          <p:nvPr/>
        </p:nvSpPr>
        <p:spPr>
          <a:xfrm>
            <a:off x="6207672" y="2925372"/>
            <a:ext cx="800100" cy="51591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Oval 147"/>
          <p:cNvSpPr/>
          <p:nvPr/>
        </p:nvSpPr>
        <p:spPr>
          <a:xfrm>
            <a:off x="5144681"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p:cNvSpPr/>
          <p:nvPr/>
        </p:nvSpPr>
        <p:spPr>
          <a:xfrm>
            <a:off x="5471071"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Oval 149"/>
          <p:cNvSpPr/>
          <p:nvPr/>
        </p:nvSpPr>
        <p:spPr>
          <a:xfrm>
            <a:off x="5797461"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Oval 150"/>
          <p:cNvSpPr/>
          <p:nvPr/>
        </p:nvSpPr>
        <p:spPr>
          <a:xfrm>
            <a:off x="6123852"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Oval 151"/>
          <p:cNvSpPr/>
          <p:nvPr/>
        </p:nvSpPr>
        <p:spPr>
          <a:xfrm>
            <a:off x="6450242"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152"/>
          <p:cNvSpPr/>
          <p:nvPr/>
        </p:nvSpPr>
        <p:spPr>
          <a:xfrm>
            <a:off x="6776632" y="2510904"/>
            <a:ext cx="68580" cy="68580"/>
          </a:xfrm>
          <a:prstGeom prst="ellipse">
            <a:avLst/>
          </a:prstGeom>
          <a:solidFill>
            <a:srgbClr val="30E5FE"/>
          </a:solidFill>
          <a:ln>
            <a:solidFill>
              <a:srgbClr val="02E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153"/>
          <p:cNvSpPr/>
          <p:nvPr/>
        </p:nvSpPr>
        <p:spPr>
          <a:xfrm>
            <a:off x="7103022"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Oval 154"/>
          <p:cNvSpPr/>
          <p:nvPr/>
        </p:nvSpPr>
        <p:spPr>
          <a:xfrm>
            <a:off x="7429413"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6" name="Oval 155"/>
          <p:cNvSpPr/>
          <p:nvPr/>
        </p:nvSpPr>
        <p:spPr>
          <a:xfrm>
            <a:off x="7755803"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7" name="Oval 156"/>
          <p:cNvSpPr/>
          <p:nvPr/>
        </p:nvSpPr>
        <p:spPr>
          <a:xfrm>
            <a:off x="8082191" y="2510904"/>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8" name="Oval 157"/>
          <p:cNvSpPr/>
          <p:nvPr/>
        </p:nvSpPr>
        <p:spPr>
          <a:xfrm>
            <a:off x="5140871"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Oval 158"/>
          <p:cNvSpPr/>
          <p:nvPr/>
        </p:nvSpPr>
        <p:spPr>
          <a:xfrm>
            <a:off x="5467261" y="2798559"/>
            <a:ext cx="68580" cy="68580"/>
          </a:xfrm>
          <a:prstGeom prst="ellipse">
            <a:avLst/>
          </a:prstGeom>
          <a:solidFill>
            <a:srgbClr val="30E5FE"/>
          </a:solidFill>
          <a:ln>
            <a:solidFill>
              <a:srgbClr val="02E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Oval 159"/>
          <p:cNvSpPr/>
          <p:nvPr/>
        </p:nvSpPr>
        <p:spPr>
          <a:xfrm>
            <a:off x="5793651"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Oval 160"/>
          <p:cNvSpPr/>
          <p:nvPr/>
        </p:nvSpPr>
        <p:spPr>
          <a:xfrm>
            <a:off x="6120042"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2" name="Oval 161"/>
          <p:cNvSpPr/>
          <p:nvPr/>
        </p:nvSpPr>
        <p:spPr>
          <a:xfrm>
            <a:off x="6446432"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Oval 162"/>
          <p:cNvSpPr/>
          <p:nvPr/>
        </p:nvSpPr>
        <p:spPr>
          <a:xfrm>
            <a:off x="6772822"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Oval 163"/>
          <p:cNvSpPr/>
          <p:nvPr/>
        </p:nvSpPr>
        <p:spPr>
          <a:xfrm>
            <a:off x="7099212"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Oval 164"/>
          <p:cNvSpPr/>
          <p:nvPr/>
        </p:nvSpPr>
        <p:spPr>
          <a:xfrm>
            <a:off x="7425603"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Oval 165"/>
          <p:cNvSpPr/>
          <p:nvPr/>
        </p:nvSpPr>
        <p:spPr>
          <a:xfrm>
            <a:off x="7751993"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Oval 166"/>
          <p:cNvSpPr/>
          <p:nvPr/>
        </p:nvSpPr>
        <p:spPr>
          <a:xfrm>
            <a:off x="8078381" y="279855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Oval 167"/>
          <p:cNvSpPr/>
          <p:nvPr/>
        </p:nvSpPr>
        <p:spPr>
          <a:xfrm>
            <a:off x="5144681" y="310716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Oval 168"/>
          <p:cNvSpPr/>
          <p:nvPr/>
        </p:nvSpPr>
        <p:spPr>
          <a:xfrm>
            <a:off x="5471071" y="310716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Oval 169"/>
          <p:cNvSpPr/>
          <p:nvPr/>
        </p:nvSpPr>
        <p:spPr>
          <a:xfrm>
            <a:off x="5797461" y="310716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1" name="Oval 170"/>
          <p:cNvSpPr/>
          <p:nvPr/>
        </p:nvSpPr>
        <p:spPr>
          <a:xfrm>
            <a:off x="6245771" y="2947149"/>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Oval 171"/>
          <p:cNvSpPr/>
          <p:nvPr/>
        </p:nvSpPr>
        <p:spPr>
          <a:xfrm>
            <a:off x="6571526" y="2947149"/>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Oval 179"/>
          <p:cNvSpPr/>
          <p:nvPr/>
        </p:nvSpPr>
        <p:spPr>
          <a:xfrm>
            <a:off x="6897281" y="2947149"/>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Oval 180"/>
          <p:cNvSpPr/>
          <p:nvPr/>
        </p:nvSpPr>
        <p:spPr>
          <a:xfrm>
            <a:off x="7429413" y="310716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Oval 181"/>
          <p:cNvSpPr/>
          <p:nvPr/>
        </p:nvSpPr>
        <p:spPr>
          <a:xfrm>
            <a:off x="7755803" y="3107169"/>
            <a:ext cx="68580" cy="68580"/>
          </a:xfrm>
          <a:prstGeom prst="ellipse">
            <a:avLst/>
          </a:prstGeom>
          <a:solidFill>
            <a:srgbClr val="30E5FE"/>
          </a:solidFill>
          <a:ln>
            <a:solidFill>
              <a:srgbClr val="02E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6" name="Oval 215"/>
          <p:cNvSpPr/>
          <p:nvPr/>
        </p:nvSpPr>
        <p:spPr>
          <a:xfrm>
            <a:off x="8082191" y="310716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7" name="Oval 216"/>
          <p:cNvSpPr/>
          <p:nvPr/>
        </p:nvSpPr>
        <p:spPr>
          <a:xfrm>
            <a:off x="5140871" y="339291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8" name="Oval 217"/>
          <p:cNvSpPr/>
          <p:nvPr/>
        </p:nvSpPr>
        <p:spPr>
          <a:xfrm>
            <a:off x="5467261" y="339291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9" name="Oval 218"/>
          <p:cNvSpPr/>
          <p:nvPr/>
        </p:nvSpPr>
        <p:spPr>
          <a:xfrm>
            <a:off x="5793651" y="3392919"/>
            <a:ext cx="68580" cy="68580"/>
          </a:xfrm>
          <a:prstGeom prst="ellipse">
            <a:avLst/>
          </a:prstGeom>
          <a:solidFill>
            <a:srgbClr val="30E5FE"/>
          </a:solidFill>
          <a:ln>
            <a:solidFill>
              <a:srgbClr val="02E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3" name="Oval 242"/>
          <p:cNvSpPr/>
          <p:nvPr/>
        </p:nvSpPr>
        <p:spPr>
          <a:xfrm>
            <a:off x="7425603" y="339291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4" name="Oval 243"/>
          <p:cNvSpPr/>
          <p:nvPr/>
        </p:nvSpPr>
        <p:spPr>
          <a:xfrm>
            <a:off x="7751993" y="339291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5" name="Oval 244"/>
          <p:cNvSpPr/>
          <p:nvPr/>
        </p:nvSpPr>
        <p:spPr>
          <a:xfrm>
            <a:off x="8078381" y="339291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6" name="Oval 245"/>
          <p:cNvSpPr/>
          <p:nvPr/>
        </p:nvSpPr>
        <p:spPr>
          <a:xfrm>
            <a:off x="5152301"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7" name="Oval 246"/>
          <p:cNvSpPr/>
          <p:nvPr/>
        </p:nvSpPr>
        <p:spPr>
          <a:xfrm>
            <a:off x="5478691" y="3693909"/>
            <a:ext cx="68580" cy="68580"/>
          </a:xfrm>
          <a:prstGeom prst="ellipse">
            <a:avLst/>
          </a:prstGeom>
          <a:solidFill>
            <a:srgbClr val="30E5FE"/>
          </a:solidFill>
          <a:ln>
            <a:solidFill>
              <a:srgbClr val="02E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8" name="Oval 247"/>
          <p:cNvSpPr/>
          <p:nvPr/>
        </p:nvSpPr>
        <p:spPr>
          <a:xfrm>
            <a:off x="5805081"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9" name="Oval 248"/>
          <p:cNvSpPr/>
          <p:nvPr/>
        </p:nvSpPr>
        <p:spPr>
          <a:xfrm>
            <a:off x="6131472"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0" name="Oval 249"/>
          <p:cNvSpPr/>
          <p:nvPr/>
        </p:nvSpPr>
        <p:spPr>
          <a:xfrm>
            <a:off x="6457862"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1" name="Oval 250"/>
          <p:cNvSpPr/>
          <p:nvPr/>
        </p:nvSpPr>
        <p:spPr>
          <a:xfrm>
            <a:off x="6784252"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2" name="Oval 251"/>
          <p:cNvSpPr/>
          <p:nvPr/>
        </p:nvSpPr>
        <p:spPr>
          <a:xfrm>
            <a:off x="7110642"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8" name="Oval 257"/>
          <p:cNvSpPr/>
          <p:nvPr/>
        </p:nvSpPr>
        <p:spPr>
          <a:xfrm>
            <a:off x="7437033" y="3693909"/>
            <a:ext cx="68580" cy="68580"/>
          </a:xfrm>
          <a:prstGeom prst="ellipse">
            <a:avLst/>
          </a:prstGeom>
          <a:solidFill>
            <a:srgbClr val="30E5FE"/>
          </a:solidFill>
          <a:ln>
            <a:solidFill>
              <a:srgbClr val="02E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2" name="Oval 261"/>
          <p:cNvSpPr/>
          <p:nvPr/>
        </p:nvSpPr>
        <p:spPr>
          <a:xfrm>
            <a:off x="7763423"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3" name="Oval 262"/>
          <p:cNvSpPr/>
          <p:nvPr/>
        </p:nvSpPr>
        <p:spPr>
          <a:xfrm>
            <a:off x="8089811" y="369390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4" name="Oval 263"/>
          <p:cNvSpPr/>
          <p:nvPr/>
        </p:nvSpPr>
        <p:spPr>
          <a:xfrm>
            <a:off x="5159921"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5" name="Oval 264"/>
          <p:cNvSpPr/>
          <p:nvPr/>
        </p:nvSpPr>
        <p:spPr>
          <a:xfrm>
            <a:off x="5486311"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6" name="Oval 265"/>
          <p:cNvSpPr/>
          <p:nvPr/>
        </p:nvSpPr>
        <p:spPr>
          <a:xfrm>
            <a:off x="5812701"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7" name="Oval 266"/>
          <p:cNvSpPr/>
          <p:nvPr/>
        </p:nvSpPr>
        <p:spPr>
          <a:xfrm>
            <a:off x="6139092"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8" name="Oval 267"/>
          <p:cNvSpPr/>
          <p:nvPr/>
        </p:nvSpPr>
        <p:spPr>
          <a:xfrm>
            <a:off x="6465482"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9" name="Oval 268"/>
          <p:cNvSpPr/>
          <p:nvPr/>
        </p:nvSpPr>
        <p:spPr>
          <a:xfrm>
            <a:off x="6791872"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0" name="Oval 269"/>
          <p:cNvSpPr/>
          <p:nvPr/>
        </p:nvSpPr>
        <p:spPr>
          <a:xfrm>
            <a:off x="7118262"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6" name="Oval 325"/>
          <p:cNvSpPr/>
          <p:nvPr/>
        </p:nvSpPr>
        <p:spPr>
          <a:xfrm>
            <a:off x="7444653"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7" name="Oval 326"/>
          <p:cNvSpPr/>
          <p:nvPr/>
        </p:nvSpPr>
        <p:spPr>
          <a:xfrm>
            <a:off x="7771043"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8" name="Oval 327"/>
          <p:cNvSpPr/>
          <p:nvPr/>
        </p:nvSpPr>
        <p:spPr>
          <a:xfrm>
            <a:off x="8097431" y="3975849"/>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9" name="Oval 328"/>
          <p:cNvSpPr/>
          <p:nvPr/>
        </p:nvSpPr>
        <p:spPr>
          <a:xfrm>
            <a:off x="6245771" y="3248139"/>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0" name="Oval 329"/>
          <p:cNvSpPr/>
          <p:nvPr/>
        </p:nvSpPr>
        <p:spPr>
          <a:xfrm>
            <a:off x="6571526" y="3248139"/>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1" name="Oval 330"/>
          <p:cNvSpPr/>
          <p:nvPr/>
        </p:nvSpPr>
        <p:spPr>
          <a:xfrm>
            <a:off x="6897281" y="3248139"/>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5" name="Rectangle 334"/>
          <p:cNvSpPr/>
          <p:nvPr/>
        </p:nvSpPr>
        <p:spPr>
          <a:xfrm>
            <a:off x="5096121" y="4456985"/>
            <a:ext cx="365760" cy="228600"/>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9" name="Oval 338"/>
          <p:cNvSpPr/>
          <p:nvPr/>
        </p:nvSpPr>
        <p:spPr>
          <a:xfrm>
            <a:off x="5198991" y="5681414"/>
            <a:ext cx="68580" cy="6858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0" name="Oval 339"/>
          <p:cNvSpPr/>
          <p:nvPr/>
        </p:nvSpPr>
        <p:spPr>
          <a:xfrm>
            <a:off x="5198991" y="5289662"/>
            <a:ext cx="68580" cy="6858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1" name="Oval 340"/>
          <p:cNvSpPr/>
          <p:nvPr/>
        </p:nvSpPr>
        <p:spPr>
          <a:xfrm>
            <a:off x="5198991" y="6063132"/>
            <a:ext cx="68580" cy="68580"/>
          </a:xfrm>
          <a:prstGeom prst="ellipse">
            <a:avLst/>
          </a:prstGeom>
          <a:solidFill>
            <a:srgbClr val="00EAF6"/>
          </a:solidFill>
          <a:ln>
            <a:solidFill>
              <a:srgbClr val="00F8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1" name="Title 1"/>
          <p:cNvSpPr txBox="1">
            <a:spLocks/>
          </p:cNvSpPr>
          <p:nvPr/>
        </p:nvSpPr>
        <p:spPr>
          <a:xfrm>
            <a:off x="0" y="165669"/>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900"/>
              </a:spcAft>
            </a:pPr>
            <a:r>
              <a:rPr lang="en-US" sz="4000" b="1" dirty="0">
                <a:latin typeface="Helvetica Neue"/>
              </a:rPr>
              <a:t>Propensity Score Matching</a:t>
            </a:r>
          </a:p>
        </p:txBody>
      </p:sp>
      <p:cxnSp>
        <p:nvCxnSpPr>
          <p:cNvPr id="3" name="Straight Arrow Connector 2"/>
          <p:cNvCxnSpPr/>
          <p:nvPr/>
        </p:nvCxnSpPr>
        <p:spPr>
          <a:xfrm flipH="1" flipV="1">
            <a:off x="5554891" y="2852553"/>
            <a:ext cx="674731" cy="12834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247" idx="5"/>
          </p:cNvCxnSpPr>
          <p:nvPr/>
        </p:nvCxnSpPr>
        <p:spPr>
          <a:xfrm flipH="1">
            <a:off x="5537228" y="3326790"/>
            <a:ext cx="1017583" cy="42565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5903136" y="3306625"/>
            <a:ext cx="304536" cy="10024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a:stCxn id="147" idx="0"/>
          </p:cNvCxnSpPr>
          <p:nvPr/>
        </p:nvCxnSpPr>
        <p:spPr>
          <a:xfrm flipV="1">
            <a:off x="6607722" y="2602181"/>
            <a:ext cx="184150" cy="32319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a:off x="6994744" y="2994449"/>
            <a:ext cx="755980" cy="11959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p:nvPr/>
        </p:nvCxnSpPr>
        <p:spPr>
          <a:xfrm>
            <a:off x="6973481" y="3316719"/>
            <a:ext cx="452122" cy="38481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55423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14300" y="2377197"/>
            <a:ext cx="4572000" cy="3280654"/>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lnSpc>
                <a:spcPct val="80000"/>
              </a:lnSpc>
              <a:spcBef>
                <a:spcPct val="20000"/>
              </a:spcBef>
              <a:spcAft>
                <a:spcPct val="0"/>
              </a:spcAft>
            </a:pPr>
            <a:endParaRPr lang="en-US" sz="1350" b="1">
              <a:solidFill>
                <a:schemeClr val="bg1"/>
              </a:solidFill>
              <a:latin typeface="Arial" charset="0"/>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740" y="1504998"/>
            <a:ext cx="6675120" cy="4895801"/>
          </a:xfrm>
          <a:prstGeom prst="rect">
            <a:avLst/>
          </a:prstGeom>
          <a:noFill/>
        </p:spPr>
      </p:pic>
      <p:sp>
        <p:nvSpPr>
          <p:cNvPr id="9" name="Rectangle 2"/>
          <p:cNvSpPr txBox="1">
            <a:spLocks noChangeArrowheads="1"/>
          </p:cNvSpPr>
          <p:nvPr/>
        </p:nvSpPr>
        <p:spPr bwMode="auto">
          <a:xfrm>
            <a:off x="1920875" y="6400799"/>
            <a:ext cx="5841963" cy="43030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cs typeface="Arial" charset="0"/>
              </a:defRPr>
            </a:lvl2pPr>
            <a:lvl3pPr algn="ctr" rtl="0" fontAlgn="base">
              <a:spcBef>
                <a:spcPct val="0"/>
              </a:spcBef>
              <a:spcAft>
                <a:spcPct val="0"/>
              </a:spcAft>
              <a:defRPr sz="4400">
                <a:solidFill>
                  <a:schemeClr val="bg1"/>
                </a:solidFill>
                <a:latin typeface="Arial" charset="0"/>
                <a:cs typeface="Arial" charset="0"/>
              </a:defRPr>
            </a:lvl3pPr>
            <a:lvl4pPr algn="ctr" rtl="0" fontAlgn="base">
              <a:spcBef>
                <a:spcPct val="0"/>
              </a:spcBef>
              <a:spcAft>
                <a:spcPct val="0"/>
              </a:spcAft>
              <a:defRPr sz="4400">
                <a:solidFill>
                  <a:schemeClr val="bg1"/>
                </a:solidFill>
                <a:latin typeface="Arial" charset="0"/>
                <a:cs typeface="Arial" charset="0"/>
              </a:defRPr>
            </a:lvl4pPr>
            <a:lvl5pPr algn="ctr" rtl="0" fontAlgn="base">
              <a:spcBef>
                <a:spcPct val="0"/>
              </a:spcBef>
              <a:spcAft>
                <a:spcPct val="0"/>
              </a:spcAft>
              <a:defRPr sz="4400">
                <a:solidFill>
                  <a:schemeClr val="bg1"/>
                </a:solidFill>
                <a:latin typeface="Arial"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a:lstStyle>
          <a:p>
            <a:pPr algn="l">
              <a:spcAft>
                <a:spcPts val="900"/>
              </a:spcAft>
            </a:pPr>
            <a:r>
              <a:rPr lang="en-US" sz="1600" dirty="0">
                <a:solidFill>
                  <a:schemeClr val="tx1"/>
                </a:solidFill>
                <a:latin typeface="Helvetica Neue"/>
              </a:rPr>
              <a:t>Location of land transactions in the four countries of study</a:t>
            </a:r>
          </a:p>
        </p:txBody>
      </p:sp>
      <p:sp>
        <p:nvSpPr>
          <p:cNvPr id="11" name="Title 1"/>
          <p:cNvSpPr txBox="1">
            <a:spLocks/>
          </p:cNvSpPr>
          <p:nvPr/>
        </p:nvSpPr>
        <p:spPr>
          <a:xfrm>
            <a:off x="0" y="165669"/>
            <a:ext cx="9144000" cy="138343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Helvetica Neue"/>
                <a:cs typeface="Times New Roman"/>
              </a:rPr>
              <a:t>Effects on Deforestation in Four Countries</a:t>
            </a:r>
            <a:endParaRPr lang="en-US" sz="6000" b="1" dirty="0">
              <a:latin typeface="Helvetica Neue"/>
              <a:cs typeface="Times New Roman"/>
            </a:endParaRPr>
          </a:p>
        </p:txBody>
      </p:sp>
    </p:spTree>
    <p:extLst>
      <p:ext uri="{BB962C8B-B14F-4D97-AF65-F5344CB8AC3E}">
        <p14:creationId xmlns:p14="http://schemas.microsoft.com/office/powerpoint/2010/main" val="39102913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9977</TotalTime>
  <Words>1659</Words>
  <Application>Microsoft Macintosh PowerPoint</Application>
  <PresentationFormat>On-screen Show (4:3)</PresentationFormat>
  <Paragraphs>200</Paragraphs>
  <Slides>25</Slides>
  <Notes>13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Large-Scale Land Transactions as Drivers of Land-Cover Change in Sub-Saharan Africa </vt:lpstr>
      <vt:lpstr>Extant Narratives</vt:lpstr>
      <vt:lpstr>PowerPoint Presentation</vt:lpstr>
      <vt:lpstr>PowerPoint Presentation</vt:lpstr>
      <vt:lpstr>Project Objectives</vt:lpstr>
      <vt:lpstr>Selection of Target Countries</vt:lpstr>
      <vt:lpstr>PowerPoint Presentation</vt:lpstr>
      <vt:lpstr>PowerPoint Presentation</vt:lpstr>
      <vt:lpstr>PowerPoint Presentation</vt:lpstr>
      <vt:lpstr>PowerPoint Presentation</vt:lpstr>
      <vt:lpstr>Effects on Livelihoods in Liberia</vt:lpstr>
      <vt:lpstr>PowerPoint Presentation</vt:lpstr>
      <vt:lpstr>Estimation Results – Wealth index</vt:lpstr>
      <vt:lpstr>Primary Data Collection</vt:lpstr>
      <vt:lpstr>PowerPoint Presentation</vt:lpstr>
      <vt:lpstr>PowerPoint Presentation</vt:lpstr>
      <vt:lpstr>PowerPoint Presentation</vt:lpstr>
      <vt:lpstr>PowerPoint Presentation</vt:lpstr>
      <vt:lpstr>Oromia Farm</vt:lpstr>
      <vt:lpstr>PowerPoint Presentation</vt:lpstr>
      <vt:lpstr>PowerPoint Presentation</vt:lpstr>
      <vt:lpstr>LULC Pre-Transaction </vt:lpstr>
      <vt:lpstr>PowerPoint Presentation</vt:lpstr>
      <vt:lpstr>Synthesis Activities to Date</vt:lpstr>
      <vt:lpstr>Thank You</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Johan Oldekop</dc:creator>
  <cp:lastModifiedBy>Brown, Dan</cp:lastModifiedBy>
  <cp:revision>430</cp:revision>
  <dcterms:created xsi:type="dcterms:W3CDTF">2012-11-27T10:34:45Z</dcterms:created>
  <dcterms:modified xsi:type="dcterms:W3CDTF">2017-04-18T00:59:45Z</dcterms:modified>
</cp:coreProperties>
</file>