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90" r:id="rId2"/>
    <p:sldId id="291" r:id="rId3"/>
    <p:sldId id="354" r:id="rId4"/>
    <p:sldId id="340" r:id="rId5"/>
    <p:sldId id="339" r:id="rId6"/>
    <p:sldId id="329" r:id="rId7"/>
    <p:sldId id="341" r:id="rId8"/>
    <p:sldId id="326" r:id="rId9"/>
    <p:sldId id="342" r:id="rId10"/>
    <p:sldId id="337" r:id="rId11"/>
    <p:sldId id="328" r:id="rId12"/>
    <p:sldId id="344" r:id="rId13"/>
    <p:sldId id="333" r:id="rId14"/>
    <p:sldId id="334" r:id="rId15"/>
    <p:sldId id="346" r:id="rId16"/>
    <p:sldId id="350" r:id="rId17"/>
    <p:sldId id="351" r:id="rId18"/>
    <p:sldId id="347" r:id="rId19"/>
    <p:sldId id="352" r:id="rId20"/>
    <p:sldId id="309" r:id="rId21"/>
    <p:sldId id="331" r:id="rId22"/>
    <p:sldId id="312" r:id="rId23"/>
    <p:sldId id="34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41" autoAdjust="0"/>
  </p:normalViewPr>
  <p:slideViewPr>
    <p:cSldViewPr>
      <p:cViewPr>
        <p:scale>
          <a:sx n="76" d="100"/>
          <a:sy n="76" d="100"/>
        </p:scale>
        <p:origin x="885" y="51"/>
      </p:cViewPr>
      <p:guideLst>
        <p:guide orient="horz" pos="3360"/>
        <p:guide pos="2880"/>
      </p:guideLst>
    </p:cSldViewPr>
  </p:slideViewPr>
  <p:notesTextViewPr>
    <p:cViewPr>
      <p:scale>
        <a:sx n="100" d="100"/>
        <a:sy n="100" d="100"/>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za\Desktop\shool\THESIS\LIVESTOCK%20data\NASA%20Russia\Annex%202.%20Livestock%20Dynamics%20in%20kolkhozes%20of%20Kosh-Agach%20District%20198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za\Desktop\shool\THESIS\LIVESTOCK%20data\NASA%20KAZ\Annex%202.%20Livestock%20Dynamics%20in%20the%20units%20of%20Katon-Karagay%20District%20198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iza\Desktop\shool\THESIS\LIVESTOCK%20data\NASA%20Mongolia\Annex%202.%20Livestock%20composition%20and%20dynamic%20in%20the%20northern%20somons%20of%20BU%20198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76924759405075"/>
          <c:y val="3.5034254192802171E-2"/>
          <c:w val="0.76859186351706033"/>
          <c:h val="0.75812558387828644"/>
        </c:manualLayout>
      </c:layout>
      <c:scatterChart>
        <c:scatterStyle val="smoothMarker"/>
        <c:varyColors val="0"/>
        <c:ser>
          <c:idx val="1"/>
          <c:order val="0"/>
          <c:tx>
            <c:v>Cows and yaks</c:v>
          </c:tx>
          <c:marker>
            <c:symbol val="square"/>
            <c:size val="4"/>
          </c:marker>
          <c:xVal>
            <c:numRef>
              <c:f>Sheet1!$B$100:$AJ$100</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Sheet1!$B$101:$AJ$101</c:f>
              <c:numCache>
                <c:formatCode>General</c:formatCode>
                <c:ptCount val="35"/>
                <c:pt idx="0">
                  <c:v>24411</c:v>
                </c:pt>
                <c:pt idx="1">
                  <c:v>23780</c:v>
                </c:pt>
                <c:pt idx="2">
                  <c:v>23732</c:v>
                </c:pt>
                <c:pt idx="3">
                  <c:v>24387</c:v>
                </c:pt>
                <c:pt idx="4">
                  <c:v>23758</c:v>
                </c:pt>
                <c:pt idx="5">
                  <c:v>23853</c:v>
                </c:pt>
                <c:pt idx="6">
                  <c:v>24585</c:v>
                </c:pt>
                <c:pt idx="7">
                  <c:v>25212</c:v>
                </c:pt>
                <c:pt idx="8">
                  <c:v>25609</c:v>
                </c:pt>
                <c:pt idx="9">
                  <c:v>26151</c:v>
                </c:pt>
                <c:pt idx="10">
                  <c:v>26075</c:v>
                </c:pt>
                <c:pt idx="11">
                  <c:v>26661</c:v>
                </c:pt>
                <c:pt idx="12">
                  <c:v>27682</c:v>
                </c:pt>
                <c:pt idx="13">
                  <c:v>25589</c:v>
                </c:pt>
                <c:pt idx="14">
                  <c:v>25751</c:v>
                </c:pt>
                <c:pt idx="15">
                  <c:v>29578</c:v>
                </c:pt>
                <c:pt idx="16">
                  <c:v>26090</c:v>
                </c:pt>
                <c:pt idx="17">
                  <c:v>24591</c:v>
                </c:pt>
                <c:pt idx="18">
                  <c:v>22486</c:v>
                </c:pt>
                <c:pt idx="19">
                  <c:v>20051</c:v>
                </c:pt>
                <c:pt idx="20">
                  <c:v>18641</c:v>
                </c:pt>
                <c:pt idx="21">
                  <c:v>18804</c:v>
                </c:pt>
                <c:pt idx="22">
                  <c:v>20025</c:v>
                </c:pt>
                <c:pt idx="23">
                  <c:v>22370</c:v>
                </c:pt>
                <c:pt idx="24">
                  <c:v>21257</c:v>
                </c:pt>
                <c:pt idx="25">
                  <c:v>22627</c:v>
                </c:pt>
                <c:pt idx="26">
                  <c:v>24110</c:v>
                </c:pt>
                <c:pt idx="27">
                  <c:v>26505</c:v>
                </c:pt>
                <c:pt idx="28">
                  <c:v>27276</c:v>
                </c:pt>
                <c:pt idx="29">
                  <c:v>28874</c:v>
                </c:pt>
                <c:pt idx="30">
                  <c:v>33991</c:v>
                </c:pt>
                <c:pt idx="31">
                  <c:v>36813</c:v>
                </c:pt>
                <c:pt idx="32">
                  <c:v>37080</c:v>
                </c:pt>
                <c:pt idx="33">
                  <c:v>37894</c:v>
                </c:pt>
                <c:pt idx="34">
                  <c:v>39043</c:v>
                </c:pt>
              </c:numCache>
            </c:numRef>
          </c:yVal>
          <c:smooth val="1"/>
          <c:extLst>
            <c:ext xmlns:c16="http://schemas.microsoft.com/office/drawing/2014/chart" uri="{C3380CC4-5D6E-409C-BE32-E72D297353CC}">
              <c16:uniqueId val="{00000000-EEB0-445E-BA20-C04ABE5D935F}"/>
            </c:ext>
          </c:extLst>
        </c:ser>
        <c:ser>
          <c:idx val="2"/>
          <c:order val="1"/>
          <c:tx>
            <c:v>Sheep and goats</c:v>
          </c:tx>
          <c:marker>
            <c:symbol val="triangle"/>
            <c:size val="4"/>
          </c:marker>
          <c:xVal>
            <c:numRef>
              <c:f>Sheet1!$B$100:$AJ$100</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Sheet1!$B$102:$AJ$102</c:f>
              <c:numCache>
                <c:formatCode>General</c:formatCode>
                <c:ptCount val="35"/>
                <c:pt idx="0">
                  <c:v>304320</c:v>
                </c:pt>
                <c:pt idx="1">
                  <c:v>304348</c:v>
                </c:pt>
                <c:pt idx="2">
                  <c:v>304328</c:v>
                </c:pt>
                <c:pt idx="3">
                  <c:v>304297</c:v>
                </c:pt>
                <c:pt idx="4">
                  <c:v>304119</c:v>
                </c:pt>
                <c:pt idx="5">
                  <c:v>305322</c:v>
                </c:pt>
                <c:pt idx="6">
                  <c:v>308520</c:v>
                </c:pt>
                <c:pt idx="7">
                  <c:v>313507</c:v>
                </c:pt>
                <c:pt idx="8">
                  <c:v>315640</c:v>
                </c:pt>
                <c:pt idx="9">
                  <c:v>317302</c:v>
                </c:pt>
                <c:pt idx="10">
                  <c:v>320362</c:v>
                </c:pt>
                <c:pt idx="11">
                  <c:v>326051</c:v>
                </c:pt>
                <c:pt idx="12">
                  <c:v>322964</c:v>
                </c:pt>
                <c:pt idx="13">
                  <c:v>273993</c:v>
                </c:pt>
                <c:pt idx="14">
                  <c:v>264445</c:v>
                </c:pt>
                <c:pt idx="15">
                  <c:v>252287</c:v>
                </c:pt>
                <c:pt idx="16">
                  <c:v>237879</c:v>
                </c:pt>
                <c:pt idx="17">
                  <c:v>205144</c:v>
                </c:pt>
                <c:pt idx="18">
                  <c:v>182587</c:v>
                </c:pt>
                <c:pt idx="19">
                  <c:v>161400</c:v>
                </c:pt>
                <c:pt idx="20">
                  <c:v>153754</c:v>
                </c:pt>
                <c:pt idx="21">
                  <c:v>148931</c:v>
                </c:pt>
                <c:pt idx="22">
                  <c:v>179329</c:v>
                </c:pt>
                <c:pt idx="23">
                  <c:v>179522</c:v>
                </c:pt>
                <c:pt idx="24">
                  <c:v>218240</c:v>
                </c:pt>
                <c:pt idx="25">
                  <c:v>185876</c:v>
                </c:pt>
                <c:pt idx="26">
                  <c:v>181976</c:v>
                </c:pt>
                <c:pt idx="27">
                  <c:v>198787</c:v>
                </c:pt>
                <c:pt idx="28">
                  <c:v>222583</c:v>
                </c:pt>
                <c:pt idx="29">
                  <c:v>231136</c:v>
                </c:pt>
                <c:pt idx="30">
                  <c:v>233937</c:v>
                </c:pt>
                <c:pt idx="31">
                  <c:v>238189</c:v>
                </c:pt>
                <c:pt idx="32">
                  <c:v>248468</c:v>
                </c:pt>
                <c:pt idx="33">
                  <c:v>252032</c:v>
                </c:pt>
                <c:pt idx="34">
                  <c:v>255545</c:v>
                </c:pt>
              </c:numCache>
            </c:numRef>
          </c:yVal>
          <c:smooth val="1"/>
          <c:extLst>
            <c:ext xmlns:c16="http://schemas.microsoft.com/office/drawing/2014/chart" uri="{C3380CC4-5D6E-409C-BE32-E72D297353CC}">
              <c16:uniqueId val="{00000001-EEB0-445E-BA20-C04ABE5D935F}"/>
            </c:ext>
          </c:extLst>
        </c:ser>
        <c:ser>
          <c:idx val="3"/>
          <c:order val="2"/>
          <c:tx>
            <c:v>Horses</c:v>
          </c:tx>
          <c:marker>
            <c:symbol val="x"/>
            <c:size val="4"/>
          </c:marker>
          <c:xVal>
            <c:numRef>
              <c:f>Sheet1!$B$100:$AJ$100</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Sheet1!$B$103:$AJ$103</c:f>
              <c:numCache>
                <c:formatCode>General</c:formatCode>
                <c:ptCount val="35"/>
                <c:pt idx="0">
                  <c:v>7648</c:v>
                </c:pt>
                <c:pt idx="1">
                  <c:v>7655</c:v>
                </c:pt>
                <c:pt idx="2">
                  <c:v>7851</c:v>
                </c:pt>
                <c:pt idx="3">
                  <c:v>7678</c:v>
                </c:pt>
                <c:pt idx="4">
                  <c:v>7875</c:v>
                </c:pt>
                <c:pt idx="5">
                  <c:v>7900</c:v>
                </c:pt>
                <c:pt idx="6">
                  <c:v>8020</c:v>
                </c:pt>
                <c:pt idx="7">
                  <c:v>8626</c:v>
                </c:pt>
                <c:pt idx="8">
                  <c:v>8499</c:v>
                </c:pt>
                <c:pt idx="9">
                  <c:v>8813</c:v>
                </c:pt>
                <c:pt idx="10">
                  <c:v>8968</c:v>
                </c:pt>
                <c:pt idx="11">
                  <c:v>8857</c:v>
                </c:pt>
                <c:pt idx="12">
                  <c:v>8769</c:v>
                </c:pt>
                <c:pt idx="13">
                  <c:v>8178</c:v>
                </c:pt>
                <c:pt idx="14">
                  <c:v>7456</c:v>
                </c:pt>
                <c:pt idx="15">
                  <c:v>7455</c:v>
                </c:pt>
                <c:pt idx="16">
                  <c:v>6787</c:v>
                </c:pt>
                <c:pt idx="17">
                  <c:v>6614</c:v>
                </c:pt>
                <c:pt idx="18">
                  <c:v>5676</c:v>
                </c:pt>
                <c:pt idx="19">
                  <c:v>5447</c:v>
                </c:pt>
                <c:pt idx="20">
                  <c:v>4863</c:v>
                </c:pt>
                <c:pt idx="21">
                  <c:v>4558</c:v>
                </c:pt>
                <c:pt idx="22">
                  <c:v>4205</c:v>
                </c:pt>
                <c:pt idx="23">
                  <c:v>4350</c:v>
                </c:pt>
                <c:pt idx="24">
                  <c:v>4447</c:v>
                </c:pt>
                <c:pt idx="25">
                  <c:v>4036</c:v>
                </c:pt>
                <c:pt idx="26">
                  <c:v>4109</c:v>
                </c:pt>
                <c:pt idx="27">
                  <c:v>4337</c:v>
                </c:pt>
                <c:pt idx="28">
                  <c:v>4695</c:v>
                </c:pt>
                <c:pt idx="29">
                  <c:v>5176</c:v>
                </c:pt>
                <c:pt idx="30">
                  <c:v>5629</c:v>
                </c:pt>
                <c:pt idx="31">
                  <c:v>5733</c:v>
                </c:pt>
                <c:pt idx="32">
                  <c:v>6317</c:v>
                </c:pt>
                <c:pt idx="33">
                  <c:v>6896</c:v>
                </c:pt>
                <c:pt idx="34">
                  <c:v>7606</c:v>
                </c:pt>
              </c:numCache>
            </c:numRef>
          </c:yVal>
          <c:smooth val="1"/>
          <c:extLst>
            <c:ext xmlns:c16="http://schemas.microsoft.com/office/drawing/2014/chart" uri="{C3380CC4-5D6E-409C-BE32-E72D297353CC}">
              <c16:uniqueId val="{00000002-EEB0-445E-BA20-C04ABE5D935F}"/>
            </c:ext>
          </c:extLst>
        </c:ser>
        <c:ser>
          <c:idx val="4"/>
          <c:order val="3"/>
          <c:tx>
            <c:v>Camels</c:v>
          </c:tx>
          <c:marker>
            <c:symbol val="star"/>
            <c:size val="4"/>
          </c:marker>
          <c:xVal>
            <c:numRef>
              <c:f>Sheet1!$B$100:$AJ$100</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Sheet1!$B$104:$AJ$104</c:f>
              <c:numCache>
                <c:formatCode>General</c:formatCode>
                <c:ptCount val="35"/>
                <c:pt idx="0">
                  <c:v>1000</c:v>
                </c:pt>
                <c:pt idx="1">
                  <c:v>1000</c:v>
                </c:pt>
                <c:pt idx="2">
                  <c:v>1000</c:v>
                </c:pt>
                <c:pt idx="3">
                  <c:v>1000</c:v>
                </c:pt>
                <c:pt idx="4">
                  <c:v>900</c:v>
                </c:pt>
                <c:pt idx="5">
                  <c:v>900</c:v>
                </c:pt>
                <c:pt idx="6">
                  <c:v>882</c:v>
                </c:pt>
                <c:pt idx="7">
                  <c:v>880</c:v>
                </c:pt>
                <c:pt idx="8">
                  <c:v>850</c:v>
                </c:pt>
                <c:pt idx="9">
                  <c:v>825</c:v>
                </c:pt>
                <c:pt idx="10">
                  <c:v>794</c:v>
                </c:pt>
                <c:pt idx="11">
                  <c:v>770</c:v>
                </c:pt>
                <c:pt idx="12">
                  <c:v>755</c:v>
                </c:pt>
                <c:pt idx="13">
                  <c:v>740</c:v>
                </c:pt>
                <c:pt idx="14">
                  <c:v>722</c:v>
                </c:pt>
                <c:pt idx="15">
                  <c:v>715</c:v>
                </c:pt>
                <c:pt idx="16">
                  <c:v>696</c:v>
                </c:pt>
                <c:pt idx="17">
                  <c:v>668</c:v>
                </c:pt>
                <c:pt idx="18">
                  <c:v>617</c:v>
                </c:pt>
                <c:pt idx="19">
                  <c:v>559</c:v>
                </c:pt>
                <c:pt idx="20">
                  <c:v>529</c:v>
                </c:pt>
                <c:pt idx="21">
                  <c:v>505</c:v>
                </c:pt>
                <c:pt idx="22">
                  <c:v>470</c:v>
                </c:pt>
                <c:pt idx="23">
                  <c:v>384</c:v>
                </c:pt>
                <c:pt idx="24">
                  <c:v>290</c:v>
                </c:pt>
                <c:pt idx="25">
                  <c:v>294</c:v>
                </c:pt>
                <c:pt idx="26">
                  <c:v>307</c:v>
                </c:pt>
                <c:pt idx="27">
                  <c:v>337</c:v>
                </c:pt>
                <c:pt idx="28">
                  <c:v>362</c:v>
                </c:pt>
                <c:pt idx="29">
                  <c:v>374</c:v>
                </c:pt>
                <c:pt idx="30">
                  <c:v>381</c:v>
                </c:pt>
                <c:pt idx="31">
                  <c:v>416</c:v>
                </c:pt>
                <c:pt idx="32">
                  <c:v>437</c:v>
                </c:pt>
                <c:pt idx="33">
                  <c:v>455</c:v>
                </c:pt>
                <c:pt idx="34">
                  <c:v>456</c:v>
                </c:pt>
              </c:numCache>
            </c:numRef>
          </c:yVal>
          <c:smooth val="1"/>
          <c:extLst>
            <c:ext xmlns:c16="http://schemas.microsoft.com/office/drawing/2014/chart" uri="{C3380CC4-5D6E-409C-BE32-E72D297353CC}">
              <c16:uniqueId val="{00000003-EEB0-445E-BA20-C04ABE5D935F}"/>
            </c:ext>
          </c:extLst>
        </c:ser>
        <c:ser>
          <c:idx val="5"/>
          <c:order val="4"/>
          <c:tx>
            <c:v>total livestock</c:v>
          </c:tx>
          <c:marker>
            <c:symbol val="circle"/>
            <c:size val="4"/>
          </c:marker>
          <c:xVal>
            <c:numRef>
              <c:f>Sheet1!$B$100:$AJ$100</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Sheet1!$B$105:$AJ$105</c:f>
              <c:numCache>
                <c:formatCode>General</c:formatCode>
                <c:ptCount val="35"/>
                <c:pt idx="0">
                  <c:v>337379</c:v>
                </c:pt>
                <c:pt idx="1">
                  <c:v>336783</c:v>
                </c:pt>
                <c:pt idx="2">
                  <c:v>336911</c:v>
                </c:pt>
                <c:pt idx="3">
                  <c:v>335362</c:v>
                </c:pt>
                <c:pt idx="4">
                  <c:v>336652</c:v>
                </c:pt>
                <c:pt idx="5">
                  <c:v>337975</c:v>
                </c:pt>
                <c:pt idx="6">
                  <c:v>342007</c:v>
                </c:pt>
                <c:pt idx="7">
                  <c:v>346225</c:v>
                </c:pt>
                <c:pt idx="8">
                  <c:v>350598</c:v>
                </c:pt>
                <c:pt idx="9">
                  <c:v>353091</c:v>
                </c:pt>
                <c:pt idx="10">
                  <c:v>356199</c:v>
                </c:pt>
                <c:pt idx="11">
                  <c:v>362339</c:v>
                </c:pt>
                <c:pt idx="12">
                  <c:v>360170</c:v>
                </c:pt>
                <c:pt idx="13">
                  <c:v>308500</c:v>
                </c:pt>
                <c:pt idx="14">
                  <c:v>298374</c:v>
                </c:pt>
                <c:pt idx="15">
                  <c:v>290035</c:v>
                </c:pt>
                <c:pt idx="16">
                  <c:v>271452</c:v>
                </c:pt>
                <c:pt idx="17">
                  <c:v>237017</c:v>
                </c:pt>
                <c:pt idx="18">
                  <c:v>211366</c:v>
                </c:pt>
                <c:pt idx="19">
                  <c:v>187457</c:v>
                </c:pt>
                <c:pt idx="20">
                  <c:v>177787</c:v>
                </c:pt>
                <c:pt idx="21">
                  <c:v>172798</c:v>
                </c:pt>
                <c:pt idx="22">
                  <c:v>204029</c:v>
                </c:pt>
                <c:pt idx="23">
                  <c:v>206626</c:v>
                </c:pt>
                <c:pt idx="24">
                  <c:v>244234</c:v>
                </c:pt>
                <c:pt idx="25">
                  <c:v>212833</c:v>
                </c:pt>
                <c:pt idx="26">
                  <c:v>210502</c:v>
                </c:pt>
                <c:pt idx="27">
                  <c:v>229966</c:v>
                </c:pt>
                <c:pt idx="28">
                  <c:v>254916</c:v>
                </c:pt>
                <c:pt idx="29">
                  <c:v>265560</c:v>
                </c:pt>
                <c:pt idx="30">
                  <c:v>273938</c:v>
                </c:pt>
                <c:pt idx="31">
                  <c:v>281151</c:v>
                </c:pt>
                <c:pt idx="32">
                  <c:v>292302</c:v>
                </c:pt>
                <c:pt idx="33">
                  <c:v>297277</c:v>
                </c:pt>
                <c:pt idx="34">
                  <c:v>302650</c:v>
                </c:pt>
              </c:numCache>
            </c:numRef>
          </c:yVal>
          <c:smooth val="1"/>
          <c:extLst>
            <c:ext xmlns:c16="http://schemas.microsoft.com/office/drawing/2014/chart" uri="{C3380CC4-5D6E-409C-BE32-E72D297353CC}">
              <c16:uniqueId val="{00000004-EEB0-445E-BA20-C04ABE5D935F}"/>
            </c:ext>
          </c:extLst>
        </c:ser>
        <c:dLbls>
          <c:showLegendKey val="0"/>
          <c:showVal val="0"/>
          <c:showCatName val="0"/>
          <c:showSerName val="0"/>
          <c:showPercent val="0"/>
          <c:showBubbleSize val="0"/>
        </c:dLbls>
        <c:axId val="114820224"/>
        <c:axId val="114829568"/>
      </c:scatterChart>
      <c:valAx>
        <c:axId val="114820224"/>
        <c:scaling>
          <c:orientation val="minMax"/>
        </c:scaling>
        <c:delete val="0"/>
        <c:axPos val="b"/>
        <c:numFmt formatCode="General" sourceLinked="1"/>
        <c:majorTickMark val="out"/>
        <c:minorTickMark val="none"/>
        <c:tickLblPos val="nextTo"/>
        <c:crossAx val="114829568"/>
        <c:crosses val="autoZero"/>
        <c:crossBetween val="midCat"/>
      </c:valAx>
      <c:valAx>
        <c:axId val="114829568"/>
        <c:scaling>
          <c:orientation val="minMax"/>
        </c:scaling>
        <c:delete val="0"/>
        <c:axPos val="l"/>
        <c:majorGridlines>
          <c:spPr>
            <a:ln>
              <a:solidFill>
                <a:schemeClr val="bg1">
                  <a:lumMod val="65000"/>
                </a:schemeClr>
              </a:solidFill>
              <a:prstDash val="dash"/>
            </a:ln>
          </c:spPr>
        </c:majorGridlines>
        <c:numFmt formatCode="General" sourceLinked="1"/>
        <c:majorTickMark val="out"/>
        <c:minorTickMark val="none"/>
        <c:tickLblPos val="nextTo"/>
        <c:crossAx val="114820224"/>
        <c:crosses val="autoZero"/>
        <c:crossBetween val="midCat"/>
      </c:valAx>
    </c:plotArea>
    <c:legend>
      <c:legendPos val="b"/>
      <c:layout>
        <c:manualLayout>
          <c:xMode val="edge"/>
          <c:yMode val="edge"/>
          <c:x val="0.14888779527559054"/>
          <c:y val="0.86697361982294585"/>
          <c:w val="0.81333530183727032"/>
          <c:h val="0.10477779260643268"/>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43591426071741"/>
          <c:y val="1.896903776858401E-2"/>
          <c:w val="0.73803630796150477"/>
          <c:h val="0.76292628675652829"/>
        </c:manualLayout>
      </c:layout>
      <c:scatterChart>
        <c:scatterStyle val="smoothMarker"/>
        <c:varyColors val="0"/>
        <c:ser>
          <c:idx val="1"/>
          <c:order val="0"/>
          <c:tx>
            <c:v>Cows</c:v>
          </c:tx>
          <c:spPr>
            <a:ln w="19050" cap="rnd">
              <a:solidFill>
                <a:schemeClr val="accent2"/>
              </a:solidFill>
              <a:round/>
            </a:ln>
            <a:effectLst/>
          </c:spPr>
          <c:marker>
            <c:symbol val="circle"/>
            <c:size val="4"/>
            <c:spPr>
              <a:solidFill>
                <a:schemeClr val="accent2"/>
              </a:solidFill>
              <a:ln w="9525">
                <a:solidFill>
                  <a:schemeClr val="accent2"/>
                </a:solidFill>
              </a:ln>
              <a:effectLst/>
            </c:spPr>
          </c:marker>
          <c:xVal>
            <c:numRef>
              <c:f>Sheet1!$B$75:$AJ$75</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Sheet1!$B$76:$AJ$76</c:f>
              <c:numCache>
                <c:formatCode>General</c:formatCode>
                <c:ptCount val="35"/>
                <c:pt idx="1">
                  <c:v>22244</c:v>
                </c:pt>
                <c:pt idx="2">
                  <c:v>23034</c:v>
                </c:pt>
                <c:pt idx="3">
                  <c:v>23181</c:v>
                </c:pt>
                <c:pt idx="5">
                  <c:v>23348</c:v>
                </c:pt>
                <c:pt idx="6">
                  <c:v>23580</c:v>
                </c:pt>
                <c:pt idx="7">
                  <c:v>23676</c:v>
                </c:pt>
                <c:pt idx="9">
                  <c:v>25713</c:v>
                </c:pt>
                <c:pt idx="14">
                  <c:v>18407</c:v>
                </c:pt>
                <c:pt idx="18">
                  <c:v>30335</c:v>
                </c:pt>
                <c:pt idx="19">
                  <c:v>31848</c:v>
                </c:pt>
                <c:pt idx="20">
                  <c:v>33001</c:v>
                </c:pt>
                <c:pt idx="21">
                  <c:v>34309</c:v>
                </c:pt>
                <c:pt idx="22">
                  <c:v>35586</c:v>
                </c:pt>
                <c:pt idx="24">
                  <c:v>36424</c:v>
                </c:pt>
                <c:pt idx="25">
                  <c:v>38040</c:v>
                </c:pt>
                <c:pt idx="26">
                  <c:v>38072</c:v>
                </c:pt>
                <c:pt idx="27">
                  <c:v>35460</c:v>
                </c:pt>
                <c:pt idx="28">
                  <c:v>35550</c:v>
                </c:pt>
                <c:pt idx="29">
                  <c:v>35811</c:v>
                </c:pt>
                <c:pt idx="30">
                  <c:v>36137</c:v>
                </c:pt>
                <c:pt idx="31">
                  <c:v>36898</c:v>
                </c:pt>
                <c:pt idx="32">
                  <c:v>33665</c:v>
                </c:pt>
                <c:pt idx="33">
                  <c:v>37797</c:v>
                </c:pt>
                <c:pt idx="34">
                  <c:v>41719</c:v>
                </c:pt>
              </c:numCache>
            </c:numRef>
          </c:yVal>
          <c:smooth val="1"/>
          <c:extLst>
            <c:ext xmlns:c16="http://schemas.microsoft.com/office/drawing/2014/chart" uri="{C3380CC4-5D6E-409C-BE32-E72D297353CC}">
              <c16:uniqueId val="{00000001-DD78-41A3-B4C7-FA798ED9AFA1}"/>
            </c:ext>
          </c:extLst>
        </c:ser>
        <c:ser>
          <c:idx val="2"/>
          <c:order val="1"/>
          <c:tx>
            <c:v>Sheep</c:v>
          </c:tx>
          <c:spPr>
            <a:ln w="19050" cap="rnd">
              <a:solidFill>
                <a:schemeClr val="accent3"/>
              </a:solidFill>
              <a:round/>
            </a:ln>
            <a:effectLst/>
          </c:spPr>
          <c:marker>
            <c:symbol val="circle"/>
            <c:size val="4"/>
            <c:spPr>
              <a:solidFill>
                <a:schemeClr val="accent3"/>
              </a:solidFill>
              <a:ln w="9525">
                <a:solidFill>
                  <a:schemeClr val="accent3"/>
                </a:solidFill>
              </a:ln>
              <a:effectLst/>
            </c:spPr>
          </c:marker>
          <c:xVal>
            <c:numRef>
              <c:f>Sheet1!$B$75:$AJ$75</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Sheet1!$B$77:$AJ$77</c:f>
              <c:numCache>
                <c:formatCode>General</c:formatCode>
                <c:ptCount val="35"/>
                <c:pt idx="1">
                  <c:v>193662</c:v>
                </c:pt>
                <c:pt idx="2">
                  <c:v>201821</c:v>
                </c:pt>
                <c:pt idx="3">
                  <c:v>204229</c:v>
                </c:pt>
                <c:pt idx="5">
                  <c:v>206941</c:v>
                </c:pt>
                <c:pt idx="6">
                  <c:v>203070</c:v>
                </c:pt>
                <c:pt idx="7">
                  <c:v>204033</c:v>
                </c:pt>
                <c:pt idx="9">
                  <c:v>190696</c:v>
                </c:pt>
                <c:pt idx="14">
                  <c:v>177607</c:v>
                </c:pt>
                <c:pt idx="18">
                  <c:v>52619</c:v>
                </c:pt>
                <c:pt idx="19">
                  <c:v>52694</c:v>
                </c:pt>
                <c:pt idx="20">
                  <c:v>56627</c:v>
                </c:pt>
                <c:pt idx="21">
                  <c:v>60557</c:v>
                </c:pt>
                <c:pt idx="22">
                  <c:v>61329</c:v>
                </c:pt>
                <c:pt idx="24">
                  <c:v>66670</c:v>
                </c:pt>
                <c:pt idx="25">
                  <c:v>74157</c:v>
                </c:pt>
                <c:pt idx="26">
                  <c:v>77709</c:v>
                </c:pt>
                <c:pt idx="27">
                  <c:v>77509</c:v>
                </c:pt>
                <c:pt idx="28">
                  <c:v>79121</c:v>
                </c:pt>
                <c:pt idx="29">
                  <c:v>81364</c:v>
                </c:pt>
                <c:pt idx="30">
                  <c:v>61129</c:v>
                </c:pt>
                <c:pt idx="31">
                  <c:v>34479</c:v>
                </c:pt>
                <c:pt idx="32">
                  <c:v>61261</c:v>
                </c:pt>
                <c:pt idx="33">
                  <c:v>59079</c:v>
                </c:pt>
                <c:pt idx="34">
                  <c:v>60016</c:v>
                </c:pt>
              </c:numCache>
            </c:numRef>
          </c:yVal>
          <c:smooth val="1"/>
          <c:extLst>
            <c:ext xmlns:c16="http://schemas.microsoft.com/office/drawing/2014/chart" uri="{C3380CC4-5D6E-409C-BE32-E72D297353CC}">
              <c16:uniqueId val="{00000002-DD78-41A3-B4C7-FA798ED9AFA1}"/>
            </c:ext>
          </c:extLst>
        </c:ser>
        <c:ser>
          <c:idx val="3"/>
          <c:order val="2"/>
          <c:tx>
            <c:v>Goats</c:v>
          </c:tx>
          <c:spPr>
            <a:ln w="19050" cap="rnd">
              <a:solidFill>
                <a:schemeClr val="accent4"/>
              </a:solidFill>
              <a:round/>
            </a:ln>
            <a:effectLst/>
          </c:spPr>
          <c:marker>
            <c:symbol val="circle"/>
            <c:size val="4"/>
            <c:spPr>
              <a:solidFill>
                <a:schemeClr val="accent4"/>
              </a:solidFill>
              <a:ln w="9525">
                <a:solidFill>
                  <a:schemeClr val="accent4"/>
                </a:solidFill>
              </a:ln>
              <a:effectLst/>
            </c:spPr>
          </c:marker>
          <c:xVal>
            <c:numRef>
              <c:f>Sheet1!$B$75:$AJ$75</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Sheet1!$B$78:$AJ$78</c:f>
              <c:numCache>
                <c:formatCode>General</c:formatCode>
                <c:ptCount val="35"/>
                <c:pt idx="1">
                  <c:v>4171</c:v>
                </c:pt>
                <c:pt idx="2">
                  <c:v>4455</c:v>
                </c:pt>
                <c:pt idx="3">
                  <c:v>5068</c:v>
                </c:pt>
                <c:pt idx="5">
                  <c:v>4210</c:v>
                </c:pt>
                <c:pt idx="6">
                  <c:v>4182</c:v>
                </c:pt>
                <c:pt idx="7">
                  <c:v>4198</c:v>
                </c:pt>
                <c:pt idx="9">
                  <c:v>3424</c:v>
                </c:pt>
                <c:pt idx="18">
                  <c:v>0</c:v>
                </c:pt>
                <c:pt idx="20">
                  <c:v>0</c:v>
                </c:pt>
                <c:pt idx="22">
                  <c:v>0</c:v>
                </c:pt>
                <c:pt idx="24">
                  <c:v>0</c:v>
                </c:pt>
                <c:pt idx="26">
                  <c:v>0</c:v>
                </c:pt>
                <c:pt idx="28">
                  <c:v>0</c:v>
                </c:pt>
                <c:pt idx="30">
                  <c:v>20258</c:v>
                </c:pt>
                <c:pt idx="31">
                  <c:v>20613</c:v>
                </c:pt>
                <c:pt idx="32">
                  <c:v>21114</c:v>
                </c:pt>
                <c:pt idx="33">
                  <c:v>18959</c:v>
                </c:pt>
                <c:pt idx="34">
                  <c:v>18659</c:v>
                </c:pt>
              </c:numCache>
            </c:numRef>
          </c:yVal>
          <c:smooth val="1"/>
          <c:extLst>
            <c:ext xmlns:c16="http://schemas.microsoft.com/office/drawing/2014/chart" uri="{C3380CC4-5D6E-409C-BE32-E72D297353CC}">
              <c16:uniqueId val="{00000003-DD78-41A3-B4C7-FA798ED9AFA1}"/>
            </c:ext>
          </c:extLst>
        </c:ser>
        <c:ser>
          <c:idx val="4"/>
          <c:order val="3"/>
          <c:tx>
            <c:v>Horses</c:v>
          </c:tx>
          <c:spPr>
            <a:ln w="19050" cap="rnd">
              <a:solidFill>
                <a:schemeClr val="accent5"/>
              </a:solidFill>
              <a:round/>
            </a:ln>
            <a:effectLst/>
          </c:spPr>
          <c:marker>
            <c:symbol val="circle"/>
            <c:size val="4"/>
            <c:spPr>
              <a:solidFill>
                <a:schemeClr val="accent5"/>
              </a:solidFill>
              <a:ln w="9525">
                <a:solidFill>
                  <a:schemeClr val="accent5"/>
                </a:solidFill>
              </a:ln>
              <a:effectLst/>
            </c:spPr>
          </c:marker>
          <c:xVal>
            <c:numRef>
              <c:f>Sheet1!$B$75:$AJ$75</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Sheet1!$B$79:$AJ$79</c:f>
              <c:numCache>
                <c:formatCode>General</c:formatCode>
                <c:ptCount val="35"/>
                <c:pt idx="1">
                  <c:v>13812</c:v>
                </c:pt>
                <c:pt idx="2">
                  <c:v>15271</c:v>
                </c:pt>
                <c:pt idx="3">
                  <c:v>15483</c:v>
                </c:pt>
                <c:pt idx="5">
                  <c:v>15855</c:v>
                </c:pt>
                <c:pt idx="6">
                  <c:v>16144</c:v>
                </c:pt>
                <c:pt idx="7">
                  <c:v>17254</c:v>
                </c:pt>
                <c:pt idx="9">
                  <c:v>18682</c:v>
                </c:pt>
                <c:pt idx="14">
                  <c:v>11513</c:v>
                </c:pt>
                <c:pt idx="18">
                  <c:v>16567</c:v>
                </c:pt>
                <c:pt idx="19">
                  <c:v>16645</c:v>
                </c:pt>
                <c:pt idx="20">
                  <c:v>17818</c:v>
                </c:pt>
                <c:pt idx="21">
                  <c:v>16806</c:v>
                </c:pt>
                <c:pt idx="22">
                  <c:v>16904</c:v>
                </c:pt>
                <c:pt idx="24">
                  <c:v>17204</c:v>
                </c:pt>
                <c:pt idx="25">
                  <c:v>18267</c:v>
                </c:pt>
                <c:pt idx="26">
                  <c:v>19365</c:v>
                </c:pt>
                <c:pt idx="27">
                  <c:v>19367</c:v>
                </c:pt>
                <c:pt idx="28">
                  <c:v>19848</c:v>
                </c:pt>
                <c:pt idx="29">
                  <c:v>20856</c:v>
                </c:pt>
                <c:pt idx="30">
                  <c:v>21485</c:v>
                </c:pt>
                <c:pt idx="31">
                  <c:v>21904</c:v>
                </c:pt>
                <c:pt idx="32">
                  <c:v>21905</c:v>
                </c:pt>
                <c:pt idx="33">
                  <c:v>22965</c:v>
                </c:pt>
                <c:pt idx="34">
                  <c:v>24922</c:v>
                </c:pt>
              </c:numCache>
            </c:numRef>
          </c:yVal>
          <c:smooth val="1"/>
          <c:extLst>
            <c:ext xmlns:c16="http://schemas.microsoft.com/office/drawing/2014/chart" uri="{C3380CC4-5D6E-409C-BE32-E72D297353CC}">
              <c16:uniqueId val="{00000004-DD78-41A3-B4C7-FA798ED9AFA1}"/>
            </c:ext>
          </c:extLst>
        </c:ser>
        <c:ser>
          <c:idx val="0"/>
          <c:order val="4"/>
          <c:tx>
            <c:v>Total</c:v>
          </c:tx>
          <c:marker>
            <c:symbol val="diamond"/>
            <c:size val="4"/>
          </c:marker>
          <c:xVal>
            <c:numRef>
              <c:f>Sheet1!$B$75:$AJ$75</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Sheet1!$B$81:$AJ$81</c:f>
              <c:numCache>
                <c:formatCode>General</c:formatCode>
                <c:ptCount val="35"/>
                <c:pt idx="1">
                  <c:v>233889</c:v>
                </c:pt>
                <c:pt idx="2">
                  <c:v>244666</c:v>
                </c:pt>
                <c:pt idx="3">
                  <c:v>248051</c:v>
                </c:pt>
                <c:pt idx="5">
                  <c:v>250425</c:v>
                </c:pt>
                <c:pt idx="6">
                  <c:v>247054</c:v>
                </c:pt>
                <c:pt idx="7">
                  <c:v>249238</c:v>
                </c:pt>
                <c:pt idx="9">
                  <c:v>238575</c:v>
                </c:pt>
                <c:pt idx="14">
                  <c:v>207588</c:v>
                </c:pt>
                <c:pt idx="18">
                  <c:v>99521</c:v>
                </c:pt>
                <c:pt idx="19">
                  <c:v>101187</c:v>
                </c:pt>
                <c:pt idx="20">
                  <c:v>107451</c:v>
                </c:pt>
                <c:pt idx="21">
                  <c:v>111677</c:v>
                </c:pt>
                <c:pt idx="22">
                  <c:v>113824</c:v>
                </c:pt>
                <c:pt idx="24">
                  <c:v>120303</c:v>
                </c:pt>
                <c:pt idx="25">
                  <c:v>130469</c:v>
                </c:pt>
                <c:pt idx="26">
                  <c:v>135151</c:v>
                </c:pt>
                <c:pt idx="27">
                  <c:v>132342</c:v>
                </c:pt>
                <c:pt idx="28">
                  <c:v>134522</c:v>
                </c:pt>
                <c:pt idx="29">
                  <c:v>138033</c:v>
                </c:pt>
                <c:pt idx="30">
                  <c:v>139009</c:v>
                </c:pt>
                <c:pt idx="31">
                  <c:v>113894</c:v>
                </c:pt>
                <c:pt idx="32">
                  <c:v>137945</c:v>
                </c:pt>
                <c:pt idx="33">
                  <c:v>138800</c:v>
                </c:pt>
                <c:pt idx="34">
                  <c:v>145316</c:v>
                </c:pt>
              </c:numCache>
            </c:numRef>
          </c:yVal>
          <c:smooth val="1"/>
          <c:extLst>
            <c:ext xmlns:c16="http://schemas.microsoft.com/office/drawing/2014/chart" uri="{C3380CC4-5D6E-409C-BE32-E72D297353CC}">
              <c16:uniqueId val="{00000000-E2A0-40FF-B94E-CCDD346C8B06}"/>
            </c:ext>
          </c:extLst>
        </c:ser>
        <c:dLbls>
          <c:showLegendKey val="0"/>
          <c:showVal val="0"/>
          <c:showCatName val="0"/>
          <c:showSerName val="0"/>
          <c:showPercent val="0"/>
          <c:showBubbleSize val="0"/>
        </c:dLbls>
        <c:axId val="135556096"/>
        <c:axId val="135656576"/>
      </c:scatterChart>
      <c:valAx>
        <c:axId val="13555609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35656576"/>
        <c:crosses val="autoZero"/>
        <c:crossBetween val="midCat"/>
        <c:majorUnit val="5"/>
      </c:valAx>
      <c:valAx>
        <c:axId val="135656576"/>
        <c:scaling>
          <c:orientation val="minMax"/>
          <c:max val="400000"/>
        </c:scaling>
        <c:delete val="0"/>
        <c:axPos val="l"/>
        <c:majorGridlines>
          <c:spPr>
            <a:ln w="9525" cap="flat" cmpd="sng" algn="ctr">
              <a:solidFill>
                <a:schemeClr val="bg1">
                  <a:lumMod val="6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35556096"/>
        <c:crosses val="autoZero"/>
        <c:crossBetween val="midCat"/>
      </c:valAx>
      <c:spPr>
        <a:noFill/>
        <a:ln>
          <a:noFill/>
        </a:ln>
        <a:effectLst/>
      </c:spPr>
    </c:plotArea>
    <c:legend>
      <c:legendPos val="b"/>
      <c:layout>
        <c:manualLayout>
          <c:xMode val="edge"/>
          <c:yMode val="edge"/>
          <c:x val="0.13234098862642169"/>
          <c:y val="0.86639641443124693"/>
          <c:w val="0.83531802274715661"/>
          <c:h val="5.4507540371012943E-2"/>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67136920384951"/>
          <c:y val="2.5429790026246721E-2"/>
          <c:w val="0.63286986001749779"/>
          <c:h val="0.86731299212598423"/>
        </c:manualLayout>
      </c:layout>
      <c:scatterChart>
        <c:scatterStyle val="smoothMarker"/>
        <c:varyColors val="0"/>
        <c:ser>
          <c:idx val="0"/>
          <c:order val="0"/>
          <c:tx>
            <c:v>Total</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Sheet1!$B$66:$AJ$66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Sheet1!$B$72:$AJ$72</c:f>
              <c:numCache>
                <c:formatCode>General</c:formatCode>
                <c:ptCount val="35"/>
                <c:pt idx="0">
                  <c:v>440591</c:v>
                </c:pt>
                <c:pt idx="1">
                  <c:v>450339</c:v>
                </c:pt>
                <c:pt idx="2">
                  <c:v>469041</c:v>
                </c:pt>
                <c:pt idx="3">
                  <c:v>455375</c:v>
                </c:pt>
                <c:pt idx="4">
                  <c:v>474319</c:v>
                </c:pt>
                <c:pt idx="5">
                  <c:v>475359</c:v>
                </c:pt>
                <c:pt idx="6">
                  <c:v>491745</c:v>
                </c:pt>
                <c:pt idx="7">
                  <c:v>491905</c:v>
                </c:pt>
                <c:pt idx="8">
                  <c:v>482669</c:v>
                </c:pt>
                <c:pt idx="9">
                  <c:v>501131</c:v>
                </c:pt>
                <c:pt idx="10">
                  <c:v>503486</c:v>
                </c:pt>
                <c:pt idx="11">
                  <c:v>440645</c:v>
                </c:pt>
                <c:pt idx="12">
                  <c:v>393212</c:v>
                </c:pt>
                <c:pt idx="13">
                  <c:v>389658</c:v>
                </c:pt>
                <c:pt idx="14">
                  <c:v>442575</c:v>
                </c:pt>
                <c:pt idx="15">
                  <c:v>514095</c:v>
                </c:pt>
                <c:pt idx="16">
                  <c:v>524133</c:v>
                </c:pt>
                <c:pt idx="17">
                  <c:v>595033</c:v>
                </c:pt>
                <c:pt idx="18">
                  <c:v>548141</c:v>
                </c:pt>
                <c:pt idx="19">
                  <c:v>543838</c:v>
                </c:pt>
                <c:pt idx="20">
                  <c:v>494518</c:v>
                </c:pt>
                <c:pt idx="21">
                  <c:v>483782</c:v>
                </c:pt>
                <c:pt idx="22">
                  <c:v>462514</c:v>
                </c:pt>
                <c:pt idx="23">
                  <c:v>499805</c:v>
                </c:pt>
                <c:pt idx="24">
                  <c:v>509270</c:v>
                </c:pt>
                <c:pt idx="25">
                  <c:v>504415</c:v>
                </c:pt>
                <c:pt idx="26">
                  <c:v>567818</c:v>
                </c:pt>
                <c:pt idx="27">
                  <c:v>625382</c:v>
                </c:pt>
                <c:pt idx="28">
                  <c:v>640477</c:v>
                </c:pt>
                <c:pt idx="29">
                  <c:v>526552</c:v>
                </c:pt>
                <c:pt idx="30">
                  <c:v>448876</c:v>
                </c:pt>
                <c:pt idx="31">
                  <c:v>514780</c:v>
                </c:pt>
                <c:pt idx="32">
                  <c:v>541933</c:v>
                </c:pt>
                <c:pt idx="33">
                  <c:v>629296</c:v>
                </c:pt>
                <c:pt idx="34">
                  <c:v>742084</c:v>
                </c:pt>
              </c:numCache>
            </c:numRef>
          </c:yVal>
          <c:smooth val="1"/>
          <c:extLst>
            <c:ext xmlns:c16="http://schemas.microsoft.com/office/drawing/2014/chart" uri="{C3380CC4-5D6E-409C-BE32-E72D297353CC}">
              <c16:uniqueId val="{00000000-99ED-450F-9046-40802810CF98}"/>
            </c:ext>
          </c:extLst>
        </c:ser>
        <c:ser>
          <c:idx val="1"/>
          <c:order val="1"/>
          <c:tx>
            <c:v>Cow and Yaks</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Sheet1!$B$66:$AJ$66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Sheet1!$B$67:$AJ$67</c:f>
              <c:numCache>
                <c:formatCode>General</c:formatCode>
                <c:ptCount val="35"/>
                <c:pt idx="0">
                  <c:v>31008</c:v>
                </c:pt>
                <c:pt idx="1">
                  <c:v>32480</c:v>
                </c:pt>
                <c:pt idx="2">
                  <c:v>34610</c:v>
                </c:pt>
                <c:pt idx="3">
                  <c:v>33638</c:v>
                </c:pt>
                <c:pt idx="4">
                  <c:v>35601</c:v>
                </c:pt>
                <c:pt idx="5">
                  <c:v>38668</c:v>
                </c:pt>
                <c:pt idx="6">
                  <c:v>39099</c:v>
                </c:pt>
                <c:pt idx="7">
                  <c:v>39183</c:v>
                </c:pt>
                <c:pt idx="8">
                  <c:v>38663</c:v>
                </c:pt>
                <c:pt idx="9">
                  <c:v>38476</c:v>
                </c:pt>
                <c:pt idx="10">
                  <c:v>38492</c:v>
                </c:pt>
                <c:pt idx="11">
                  <c:v>30276</c:v>
                </c:pt>
                <c:pt idx="12">
                  <c:v>28032</c:v>
                </c:pt>
                <c:pt idx="13">
                  <c:v>27671</c:v>
                </c:pt>
                <c:pt idx="14">
                  <c:v>33325</c:v>
                </c:pt>
                <c:pt idx="15">
                  <c:v>40360</c:v>
                </c:pt>
                <c:pt idx="16">
                  <c:v>43898</c:v>
                </c:pt>
                <c:pt idx="17">
                  <c:v>48120</c:v>
                </c:pt>
                <c:pt idx="18">
                  <c:v>43117</c:v>
                </c:pt>
                <c:pt idx="19">
                  <c:v>41063</c:v>
                </c:pt>
                <c:pt idx="20">
                  <c:v>31429</c:v>
                </c:pt>
                <c:pt idx="21">
                  <c:v>28068</c:v>
                </c:pt>
                <c:pt idx="22">
                  <c:v>27799</c:v>
                </c:pt>
                <c:pt idx="23">
                  <c:v>28708</c:v>
                </c:pt>
                <c:pt idx="24">
                  <c:v>29237</c:v>
                </c:pt>
                <c:pt idx="25">
                  <c:v>27496</c:v>
                </c:pt>
                <c:pt idx="26">
                  <c:v>30372</c:v>
                </c:pt>
                <c:pt idx="27">
                  <c:v>34540</c:v>
                </c:pt>
                <c:pt idx="28">
                  <c:v>32565</c:v>
                </c:pt>
                <c:pt idx="29">
                  <c:v>26737</c:v>
                </c:pt>
                <c:pt idx="30">
                  <c:v>23690</c:v>
                </c:pt>
                <c:pt idx="31">
                  <c:v>28726</c:v>
                </c:pt>
                <c:pt idx="32">
                  <c:v>30232</c:v>
                </c:pt>
                <c:pt idx="33">
                  <c:v>36897</c:v>
                </c:pt>
                <c:pt idx="34">
                  <c:v>45152</c:v>
                </c:pt>
              </c:numCache>
            </c:numRef>
          </c:yVal>
          <c:smooth val="1"/>
          <c:extLst>
            <c:ext xmlns:c16="http://schemas.microsoft.com/office/drawing/2014/chart" uri="{C3380CC4-5D6E-409C-BE32-E72D297353CC}">
              <c16:uniqueId val="{00000001-99ED-450F-9046-40802810CF98}"/>
            </c:ext>
          </c:extLst>
        </c:ser>
        <c:ser>
          <c:idx val="2"/>
          <c:order val="2"/>
          <c:tx>
            <c:v>Sheep</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Sheet1!$B$66:$AJ$66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Sheet1!$B$68:$AJ$68</c:f>
              <c:numCache>
                <c:formatCode>General</c:formatCode>
                <c:ptCount val="35"/>
                <c:pt idx="0">
                  <c:v>281922</c:v>
                </c:pt>
                <c:pt idx="1">
                  <c:v>293212</c:v>
                </c:pt>
                <c:pt idx="2">
                  <c:v>301848</c:v>
                </c:pt>
                <c:pt idx="3">
                  <c:v>289867</c:v>
                </c:pt>
                <c:pt idx="4">
                  <c:v>301927</c:v>
                </c:pt>
                <c:pt idx="5">
                  <c:v>299018</c:v>
                </c:pt>
                <c:pt idx="6">
                  <c:v>311794</c:v>
                </c:pt>
                <c:pt idx="7">
                  <c:v>315051</c:v>
                </c:pt>
                <c:pt idx="8">
                  <c:v>313658</c:v>
                </c:pt>
                <c:pt idx="9">
                  <c:v>325606</c:v>
                </c:pt>
                <c:pt idx="10">
                  <c:v>329530</c:v>
                </c:pt>
                <c:pt idx="11">
                  <c:v>289631</c:v>
                </c:pt>
                <c:pt idx="12">
                  <c:v>249742</c:v>
                </c:pt>
                <c:pt idx="13">
                  <c:v>233403</c:v>
                </c:pt>
                <c:pt idx="14">
                  <c:v>251442</c:v>
                </c:pt>
                <c:pt idx="15">
                  <c:v>282624</c:v>
                </c:pt>
                <c:pt idx="16">
                  <c:v>278648</c:v>
                </c:pt>
                <c:pt idx="17">
                  <c:v>309736</c:v>
                </c:pt>
                <c:pt idx="18">
                  <c:v>282738</c:v>
                </c:pt>
                <c:pt idx="19">
                  <c:v>272494</c:v>
                </c:pt>
                <c:pt idx="20">
                  <c:v>247509</c:v>
                </c:pt>
                <c:pt idx="21">
                  <c:v>232463</c:v>
                </c:pt>
                <c:pt idx="22">
                  <c:v>211838</c:v>
                </c:pt>
                <c:pt idx="23">
                  <c:v>217649</c:v>
                </c:pt>
                <c:pt idx="24">
                  <c:v>218056</c:v>
                </c:pt>
                <c:pt idx="25">
                  <c:v>223318</c:v>
                </c:pt>
                <c:pt idx="26">
                  <c:v>243110</c:v>
                </c:pt>
                <c:pt idx="27">
                  <c:v>263038</c:v>
                </c:pt>
                <c:pt idx="28">
                  <c:v>264831</c:v>
                </c:pt>
                <c:pt idx="29">
                  <c:v>222688</c:v>
                </c:pt>
                <c:pt idx="30">
                  <c:v>187553</c:v>
                </c:pt>
                <c:pt idx="31">
                  <c:v>203042</c:v>
                </c:pt>
                <c:pt idx="32">
                  <c:v>219584</c:v>
                </c:pt>
                <c:pt idx="33">
                  <c:v>260470</c:v>
                </c:pt>
                <c:pt idx="34">
                  <c:v>314084</c:v>
                </c:pt>
              </c:numCache>
            </c:numRef>
          </c:yVal>
          <c:smooth val="1"/>
          <c:extLst>
            <c:ext xmlns:c16="http://schemas.microsoft.com/office/drawing/2014/chart" uri="{C3380CC4-5D6E-409C-BE32-E72D297353CC}">
              <c16:uniqueId val="{00000002-99ED-450F-9046-40802810CF98}"/>
            </c:ext>
          </c:extLst>
        </c:ser>
        <c:ser>
          <c:idx val="3"/>
          <c:order val="3"/>
          <c:tx>
            <c:v>Goats</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Sheet1!$B$66:$AJ$66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Sheet1!$B$69:$AJ$69</c:f>
              <c:numCache>
                <c:formatCode>General</c:formatCode>
                <c:ptCount val="35"/>
                <c:pt idx="0">
                  <c:v>98985</c:v>
                </c:pt>
                <c:pt idx="1">
                  <c:v>94952</c:v>
                </c:pt>
                <c:pt idx="2">
                  <c:v>101553</c:v>
                </c:pt>
                <c:pt idx="3">
                  <c:v>101241</c:v>
                </c:pt>
                <c:pt idx="4">
                  <c:v>104456</c:v>
                </c:pt>
                <c:pt idx="5">
                  <c:v>103108</c:v>
                </c:pt>
                <c:pt idx="6">
                  <c:v>105057</c:v>
                </c:pt>
                <c:pt idx="7">
                  <c:v>102164</c:v>
                </c:pt>
                <c:pt idx="8">
                  <c:v>95045</c:v>
                </c:pt>
                <c:pt idx="9">
                  <c:v>100401</c:v>
                </c:pt>
                <c:pt idx="10">
                  <c:v>100082</c:v>
                </c:pt>
                <c:pt idx="11">
                  <c:v>89131</c:v>
                </c:pt>
                <c:pt idx="12">
                  <c:v>87290</c:v>
                </c:pt>
                <c:pt idx="13">
                  <c:v>101508</c:v>
                </c:pt>
                <c:pt idx="14">
                  <c:v>128068</c:v>
                </c:pt>
                <c:pt idx="15">
                  <c:v>157428</c:v>
                </c:pt>
                <c:pt idx="16">
                  <c:v>167453</c:v>
                </c:pt>
                <c:pt idx="17">
                  <c:v>200085</c:v>
                </c:pt>
                <c:pt idx="18">
                  <c:v>187661</c:v>
                </c:pt>
                <c:pt idx="19">
                  <c:v>196641</c:v>
                </c:pt>
                <c:pt idx="20">
                  <c:v>188427</c:v>
                </c:pt>
                <c:pt idx="21">
                  <c:v>197644</c:v>
                </c:pt>
                <c:pt idx="22">
                  <c:v>199852</c:v>
                </c:pt>
                <c:pt idx="23">
                  <c:v>229865</c:v>
                </c:pt>
                <c:pt idx="24">
                  <c:v>238936</c:v>
                </c:pt>
                <c:pt idx="25">
                  <c:v>231616</c:v>
                </c:pt>
                <c:pt idx="26">
                  <c:v>271030</c:v>
                </c:pt>
                <c:pt idx="27">
                  <c:v>302685</c:v>
                </c:pt>
                <c:pt idx="28">
                  <c:v>318622</c:v>
                </c:pt>
                <c:pt idx="29">
                  <c:v>256691</c:v>
                </c:pt>
                <c:pt idx="30">
                  <c:v>220039</c:v>
                </c:pt>
                <c:pt idx="31">
                  <c:v>263691</c:v>
                </c:pt>
                <c:pt idx="32">
                  <c:v>272305</c:v>
                </c:pt>
                <c:pt idx="33">
                  <c:v>309090</c:v>
                </c:pt>
                <c:pt idx="34">
                  <c:v>355793</c:v>
                </c:pt>
              </c:numCache>
            </c:numRef>
          </c:yVal>
          <c:smooth val="1"/>
          <c:extLst>
            <c:ext xmlns:c16="http://schemas.microsoft.com/office/drawing/2014/chart" uri="{C3380CC4-5D6E-409C-BE32-E72D297353CC}">
              <c16:uniqueId val="{00000003-99ED-450F-9046-40802810CF98}"/>
            </c:ext>
          </c:extLst>
        </c:ser>
        <c:ser>
          <c:idx val="4"/>
          <c:order val="4"/>
          <c:tx>
            <c:v>Horses</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Sheet1!$B$66:$AJ$66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Sheet1!$B$70:$AJ$70</c:f>
              <c:numCache>
                <c:formatCode>General</c:formatCode>
                <c:ptCount val="35"/>
                <c:pt idx="0">
                  <c:v>24326</c:v>
                </c:pt>
                <c:pt idx="1">
                  <c:v>25299</c:v>
                </c:pt>
                <c:pt idx="2">
                  <c:v>26652</c:v>
                </c:pt>
                <c:pt idx="3">
                  <c:v>26287</c:v>
                </c:pt>
                <c:pt idx="4">
                  <c:v>27999</c:v>
                </c:pt>
                <c:pt idx="5">
                  <c:v>30098</c:v>
                </c:pt>
                <c:pt idx="6">
                  <c:v>31312</c:v>
                </c:pt>
                <c:pt idx="7">
                  <c:v>31104</c:v>
                </c:pt>
                <c:pt idx="8">
                  <c:v>31092</c:v>
                </c:pt>
                <c:pt idx="9">
                  <c:v>32439</c:v>
                </c:pt>
                <c:pt idx="10">
                  <c:v>31191</c:v>
                </c:pt>
                <c:pt idx="11">
                  <c:v>27925</c:v>
                </c:pt>
                <c:pt idx="12">
                  <c:v>24896</c:v>
                </c:pt>
                <c:pt idx="13">
                  <c:v>23977</c:v>
                </c:pt>
                <c:pt idx="14">
                  <c:v>26301</c:v>
                </c:pt>
                <c:pt idx="15">
                  <c:v>30029</c:v>
                </c:pt>
                <c:pt idx="16">
                  <c:v>30513</c:v>
                </c:pt>
                <c:pt idx="17">
                  <c:v>33424</c:v>
                </c:pt>
                <c:pt idx="18">
                  <c:v>31026</c:v>
                </c:pt>
                <c:pt idx="19">
                  <c:v>30246</c:v>
                </c:pt>
                <c:pt idx="20">
                  <c:v>24360</c:v>
                </c:pt>
                <c:pt idx="21">
                  <c:v>23079</c:v>
                </c:pt>
                <c:pt idx="22">
                  <c:v>20770</c:v>
                </c:pt>
                <c:pt idx="23">
                  <c:v>21431</c:v>
                </c:pt>
                <c:pt idx="24">
                  <c:v>21227</c:v>
                </c:pt>
                <c:pt idx="25">
                  <c:v>20383</c:v>
                </c:pt>
                <c:pt idx="26">
                  <c:v>21743</c:v>
                </c:pt>
                <c:pt idx="27">
                  <c:v>23446</c:v>
                </c:pt>
                <c:pt idx="28">
                  <c:v>22896</c:v>
                </c:pt>
                <c:pt idx="29">
                  <c:v>18963</c:v>
                </c:pt>
                <c:pt idx="30">
                  <c:v>16135</c:v>
                </c:pt>
                <c:pt idx="31">
                  <c:v>17736</c:v>
                </c:pt>
                <c:pt idx="32">
                  <c:v>18284</c:v>
                </c:pt>
                <c:pt idx="33">
                  <c:v>21148</c:v>
                </c:pt>
                <c:pt idx="34">
                  <c:v>25247</c:v>
                </c:pt>
              </c:numCache>
            </c:numRef>
          </c:yVal>
          <c:smooth val="1"/>
          <c:extLst>
            <c:ext xmlns:c16="http://schemas.microsoft.com/office/drawing/2014/chart" uri="{C3380CC4-5D6E-409C-BE32-E72D297353CC}">
              <c16:uniqueId val="{00000004-99ED-450F-9046-40802810CF98}"/>
            </c:ext>
          </c:extLst>
        </c:ser>
        <c:ser>
          <c:idx val="5"/>
          <c:order val="5"/>
          <c:tx>
            <c:v>Camels</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Sheet1!$B$66:$AJ$66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xVal>
          <c:yVal>
            <c:numRef>
              <c:f>Sheet1!$B$71:$AJ$71</c:f>
              <c:numCache>
                <c:formatCode>General</c:formatCode>
                <c:ptCount val="35"/>
                <c:pt idx="0">
                  <c:v>4350</c:v>
                </c:pt>
                <c:pt idx="1">
                  <c:v>4396</c:v>
                </c:pt>
                <c:pt idx="2">
                  <c:v>4378</c:v>
                </c:pt>
                <c:pt idx="3">
                  <c:v>4342</c:v>
                </c:pt>
                <c:pt idx="4">
                  <c:v>4336</c:v>
                </c:pt>
                <c:pt idx="5">
                  <c:v>4467</c:v>
                </c:pt>
                <c:pt idx="6">
                  <c:v>4483</c:v>
                </c:pt>
                <c:pt idx="7">
                  <c:v>4403</c:v>
                </c:pt>
                <c:pt idx="8">
                  <c:v>4211</c:v>
                </c:pt>
                <c:pt idx="9">
                  <c:v>4209</c:v>
                </c:pt>
                <c:pt idx="10">
                  <c:v>4191</c:v>
                </c:pt>
                <c:pt idx="11">
                  <c:v>3682</c:v>
                </c:pt>
                <c:pt idx="12">
                  <c:v>3252</c:v>
                </c:pt>
                <c:pt idx="13">
                  <c:v>3099</c:v>
                </c:pt>
                <c:pt idx="14">
                  <c:v>3439</c:v>
                </c:pt>
                <c:pt idx="15">
                  <c:v>3654</c:v>
                </c:pt>
                <c:pt idx="16">
                  <c:v>3621</c:v>
                </c:pt>
                <c:pt idx="17">
                  <c:v>3668</c:v>
                </c:pt>
                <c:pt idx="18">
                  <c:v>3599</c:v>
                </c:pt>
                <c:pt idx="19">
                  <c:v>3394</c:v>
                </c:pt>
                <c:pt idx="20">
                  <c:v>2793</c:v>
                </c:pt>
                <c:pt idx="21">
                  <c:v>2528</c:v>
                </c:pt>
                <c:pt idx="22">
                  <c:v>2255</c:v>
                </c:pt>
                <c:pt idx="23">
                  <c:v>2152</c:v>
                </c:pt>
                <c:pt idx="24">
                  <c:v>1814</c:v>
                </c:pt>
                <c:pt idx="25">
                  <c:v>1602</c:v>
                </c:pt>
                <c:pt idx="26">
                  <c:v>1563</c:v>
                </c:pt>
                <c:pt idx="27">
                  <c:v>1673</c:v>
                </c:pt>
                <c:pt idx="28">
                  <c:v>1563</c:v>
                </c:pt>
                <c:pt idx="29">
                  <c:v>1473</c:v>
                </c:pt>
                <c:pt idx="30">
                  <c:v>1459</c:v>
                </c:pt>
                <c:pt idx="31">
                  <c:v>1585</c:v>
                </c:pt>
                <c:pt idx="32">
                  <c:v>1528</c:v>
                </c:pt>
                <c:pt idx="33">
                  <c:v>1691</c:v>
                </c:pt>
                <c:pt idx="34">
                  <c:v>1808</c:v>
                </c:pt>
              </c:numCache>
            </c:numRef>
          </c:yVal>
          <c:smooth val="1"/>
          <c:extLst>
            <c:ext xmlns:c16="http://schemas.microsoft.com/office/drawing/2014/chart" uri="{C3380CC4-5D6E-409C-BE32-E72D297353CC}">
              <c16:uniqueId val="{00000005-99ED-450F-9046-40802810CF98}"/>
            </c:ext>
          </c:extLst>
        </c:ser>
        <c:dLbls>
          <c:showLegendKey val="0"/>
          <c:showVal val="0"/>
          <c:showCatName val="0"/>
          <c:showSerName val="0"/>
          <c:showPercent val="0"/>
          <c:showBubbleSize val="0"/>
        </c:dLbls>
        <c:axId val="139861376"/>
        <c:axId val="139949568"/>
      </c:scatterChart>
      <c:valAx>
        <c:axId val="13986137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39949568"/>
        <c:crosses val="autoZero"/>
        <c:crossBetween val="midCat"/>
      </c:valAx>
      <c:valAx>
        <c:axId val="139949568"/>
        <c:scaling>
          <c:orientation val="minMax"/>
        </c:scaling>
        <c:delete val="0"/>
        <c:axPos val="l"/>
        <c:majorGridlines>
          <c:spPr>
            <a:ln w="9525" cap="flat" cmpd="sng" algn="ctr">
              <a:solidFill>
                <a:schemeClr val="bg1">
                  <a:lumMod val="65000"/>
                </a:schemeClr>
              </a:solidFill>
              <a:prstDash val="dash"/>
              <a:round/>
            </a:ln>
            <a:effectLst/>
          </c:spPr>
        </c:majorGridlines>
        <c:title>
          <c:tx>
            <c:rich>
              <a:bodyPr rot="-5400000" vert="horz"/>
              <a:lstStyle/>
              <a:p>
                <a:pPr>
                  <a:defRPr/>
                </a:pPr>
                <a:r>
                  <a:rPr lang="en-US" dirty="0"/>
                  <a:t>Livestock #</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39861376"/>
        <c:crosses val="autoZero"/>
        <c:crossBetween val="midCat"/>
      </c:valAx>
      <c:spPr>
        <a:noFill/>
        <a:ln>
          <a:noFill/>
        </a:ln>
        <a:effectLst/>
      </c:spPr>
    </c:plotArea>
    <c:legend>
      <c:legendPos val="r"/>
      <c:layout>
        <c:manualLayout>
          <c:xMode val="edge"/>
          <c:yMode val="edge"/>
          <c:x val="0.79984678477690285"/>
          <c:y val="0.3020730807086614"/>
          <c:w val="0.16543099300087488"/>
          <c:h val="0.39585383858267714"/>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ED869-D864-4443-BB04-076AE95E4B25}" type="datetimeFigureOut">
              <a:rPr lang="en-US" smtClean="0"/>
              <a:t>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522DF-9BDB-4945-97CD-FF4553C70F0B}" type="slidenum">
              <a:rPr lang="en-US" smtClean="0"/>
              <a:t>‹#›</a:t>
            </a:fld>
            <a:endParaRPr lang="en-US"/>
          </a:p>
        </p:txBody>
      </p:sp>
    </p:spTree>
    <p:extLst>
      <p:ext uri="{BB962C8B-B14F-4D97-AF65-F5344CB8AC3E}">
        <p14:creationId xmlns:p14="http://schemas.microsoft.com/office/powerpoint/2010/main" val="288754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522DF-9BDB-4945-97CD-FF4553C70F0B}" type="slidenum">
              <a:rPr lang="en-US" smtClean="0"/>
              <a:t>1</a:t>
            </a:fld>
            <a:endParaRPr lang="en-US"/>
          </a:p>
        </p:txBody>
      </p:sp>
    </p:spTree>
    <p:extLst>
      <p:ext uri="{BB962C8B-B14F-4D97-AF65-F5344CB8AC3E}">
        <p14:creationId xmlns:p14="http://schemas.microsoft.com/office/powerpoint/2010/main" val="3253468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difficult to discern what influences socio-political factors had given China had a proportional rate of recovery to the three former Soviet nations after the Mt. Pinatubo eruption. Moreover, on average NDVI values are significantly higher after the Soviet Union collapse in all four countries, an effect that may be driven by climate change. Mongolia is at the upper end of the elevational gradient for the high elevation grassland ecosystems in the Altai region, the herders there have been able to increase the number of livestock without negatively impacting NDVI values. In fact, as we have shown in this study NDVI values have increased in Mongolia. </a:t>
            </a:r>
            <a:endParaRPr lang="en-US" dirty="0"/>
          </a:p>
        </p:txBody>
      </p:sp>
      <p:sp>
        <p:nvSpPr>
          <p:cNvPr id="4" name="Slide Number Placeholder 3"/>
          <p:cNvSpPr>
            <a:spLocks noGrp="1"/>
          </p:cNvSpPr>
          <p:nvPr>
            <p:ph type="sldNum" sz="quarter" idx="10"/>
          </p:nvPr>
        </p:nvSpPr>
        <p:spPr/>
        <p:txBody>
          <a:bodyPr/>
          <a:lstStyle/>
          <a:p>
            <a:fld id="{106522DF-9BDB-4945-97CD-FF4553C70F0B}" type="slidenum">
              <a:rPr lang="en-US" smtClean="0"/>
              <a:t>20</a:t>
            </a:fld>
            <a:endParaRPr lang="en-US"/>
          </a:p>
        </p:txBody>
      </p:sp>
    </p:spTree>
    <p:extLst>
      <p:ext uri="{BB962C8B-B14F-4D97-AF65-F5344CB8AC3E}">
        <p14:creationId xmlns:p14="http://schemas.microsoft.com/office/powerpoint/2010/main" val="354172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Rangelands provide multiple ecosystem goods and services, which are critical for many people around the world. Rangelands are the main land cover type in Central Asia, and are the basis of animal production, which is the source of livelihood for numerous pastoral populations in this region. It provides people with food such as dairy products, meat, blood, etc., wool, hair, leather, manure (fertilizer and for fuel), hides, power, transportation, and cash income. Rangeland ecosystems contain great diversity of plant and wildlife species. </a:t>
            </a:r>
            <a:endParaRPr lang="en-US" dirty="0"/>
          </a:p>
        </p:txBody>
      </p:sp>
      <p:sp>
        <p:nvSpPr>
          <p:cNvPr id="4" name="Slide Number Placeholder 3"/>
          <p:cNvSpPr>
            <a:spLocks noGrp="1"/>
          </p:cNvSpPr>
          <p:nvPr>
            <p:ph type="sldNum" sz="quarter" idx="10"/>
          </p:nvPr>
        </p:nvSpPr>
        <p:spPr/>
        <p:txBody>
          <a:bodyPr/>
          <a:lstStyle/>
          <a:p>
            <a:fld id="{106522DF-9BDB-4945-97CD-FF4553C70F0B}" type="slidenum">
              <a:rPr lang="en-US" smtClean="0"/>
              <a:t>2</a:t>
            </a:fld>
            <a:endParaRPr lang="en-US"/>
          </a:p>
        </p:txBody>
      </p:sp>
    </p:spTree>
    <p:extLst>
      <p:ext uri="{BB962C8B-B14F-4D97-AF65-F5344CB8AC3E}">
        <p14:creationId xmlns:p14="http://schemas.microsoft.com/office/powerpoint/2010/main" val="147511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Rangelands provide multiple ecosystem goods and services, which are critical for many people around the world. Rangelands are the main land cover type in Central Asia, and are the basis of animal production, which is the source of livelihood for numerous pastoral populations in this region. It provides people with food such as dairy products, meat, blood, etc., wool, hair, leather, manure (fertilizer and for fuel), hides, power, transportation, and cash income. Rangeland ecosystems contain great diversity of plant and wildlife species. </a:t>
            </a:r>
            <a:endParaRPr lang="en-US" dirty="0"/>
          </a:p>
        </p:txBody>
      </p:sp>
      <p:sp>
        <p:nvSpPr>
          <p:cNvPr id="4" name="Slide Number Placeholder 3"/>
          <p:cNvSpPr>
            <a:spLocks noGrp="1"/>
          </p:cNvSpPr>
          <p:nvPr>
            <p:ph type="sldNum" sz="quarter" idx="10"/>
          </p:nvPr>
        </p:nvSpPr>
        <p:spPr/>
        <p:txBody>
          <a:bodyPr/>
          <a:lstStyle/>
          <a:p>
            <a:fld id="{106522DF-9BDB-4945-97CD-FF4553C70F0B}" type="slidenum">
              <a:rPr lang="en-US" smtClean="0"/>
              <a:t>3</a:t>
            </a:fld>
            <a:endParaRPr lang="en-US"/>
          </a:p>
        </p:txBody>
      </p:sp>
    </p:spTree>
    <p:extLst>
      <p:ext uri="{BB962C8B-B14F-4D97-AF65-F5344CB8AC3E}">
        <p14:creationId xmlns:p14="http://schemas.microsoft.com/office/powerpoint/2010/main" val="262668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Rangelands provide multiple ecosystem goods and services, which are critical for many people around the world. Rangelands are the main land cover type in Central Asia, and are the basis of animal production, which is the source of livelihood for numerous pastoral populations in this region. It provides people with food such as dairy products, meat, blood, etc., wool, hair, leather, manure (fertilizer and for fuel), hides, power, transportation, and cash income. Rangeland ecosystems contain great diversity of plant and wildlife species. </a:t>
            </a:r>
            <a:endParaRPr lang="en-US" dirty="0"/>
          </a:p>
        </p:txBody>
      </p:sp>
      <p:sp>
        <p:nvSpPr>
          <p:cNvPr id="4" name="Slide Number Placeholder 3"/>
          <p:cNvSpPr>
            <a:spLocks noGrp="1"/>
          </p:cNvSpPr>
          <p:nvPr>
            <p:ph type="sldNum" sz="quarter" idx="10"/>
          </p:nvPr>
        </p:nvSpPr>
        <p:spPr/>
        <p:txBody>
          <a:bodyPr/>
          <a:lstStyle/>
          <a:p>
            <a:fld id="{106522DF-9BDB-4945-97CD-FF4553C70F0B}" type="slidenum">
              <a:rPr lang="en-US" smtClean="0"/>
              <a:t>4</a:t>
            </a:fld>
            <a:endParaRPr lang="en-US"/>
          </a:p>
        </p:txBody>
      </p:sp>
    </p:spTree>
    <p:extLst>
      <p:ext uri="{BB962C8B-B14F-4D97-AF65-F5344CB8AC3E}">
        <p14:creationId xmlns:p14="http://schemas.microsoft.com/office/powerpoint/2010/main" val="327818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Rangelands provide multiple ecosystem goods and services, which are critical for many people around the world. Rangelands are the main land cover type in Central Asia, and are the basis of animal production, which is the source of livelihood for numerous pastoral populations in this region. It provides people with food such as dairy products, meat, blood, etc., wool, hair, leather, manure (fertilizer and for fuel), hides, power, transportation, and cash income. Rangeland ecosystems contain great diversity of plant and wildlife species. </a:t>
            </a:r>
            <a:endParaRPr lang="en-US" dirty="0"/>
          </a:p>
        </p:txBody>
      </p:sp>
      <p:sp>
        <p:nvSpPr>
          <p:cNvPr id="4" name="Slide Number Placeholder 3"/>
          <p:cNvSpPr>
            <a:spLocks noGrp="1"/>
          </p:cNvSpPr>
          <p:nvPr>
            <p:ph type="sldNum" sz="quarter" idx="10"/>
          </p:nvPr>
        </p:nvSpPr>
        <p:spPr/>
        <p:txBody>
          <a:bodyPr/>
          <a:lstStyle/>
          <a:p>
            <a:fld id="{106522DF-9BDB-4945-97CD-FF4553C70F0B}" type="slidenum">
              <a:rPr lang="en-US" smtClean="0"/>
              <a:t>5</a:t>
            </a:fld>
            <a:endParaRPr lang="en-US"/>
          </a:p>
        </p:txBody>
      </p:sp>
    </p:spTree>
    <p:extLst>
      <p:ext uri="{BB962C8B-B14F-4D97-AF65-F5344CB8AC3E}">
        <p14:creationId xmlns:p14="http://schemas.microsoft.com/office/powerpoint/2010/main" val="400057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 graph of NDVI vs actual on the ground % vegetation cover in Mongolia from a paper that we are in the process of trying to publish. It has been validated that MODIS-derived vegetation index (EVI) accurately reflects on-the-ground conditions of the Mongolian steppe ecosystem. Data on the percentage of vegetation cover were collected by James Gibbs and Mikhail </a:t>
            </a:r>
            <a:r>
              <a:rPr lang="en-US" sz="1200" kern="1200" dirty="0" err="1">
                <a:solidFill>
                  <a:schemeClr val="tx1"/>
                </a:solidFill>
                <a:effectLst/>
                <a:latin typeface="+mn-lt"/>
                <a:ea typeface="+mn-ea"/>
                <a:cs typeface="+mn-cs"/>
              </a:rPr>
              <a:t>Paltsyn</a:t>
            </a:r>
            <a:r>
              <a:rPr lang="en-US" sz="1200" kern="1200" dirty="0">
                <a:solidFill>
                  <a:schemeClr val="tx1"/>
                </a:solidFill>
                <a:effectLst/>
                <a:latin typeface="+mn-lt"/>
                <a:ea typeface="+mn-ea"/>
                <a:cs typeface="+mn-cs"/>
              </a:rPr>
              <a:t> (SUNY-ESF), and inspectors of Protected Area Administration of Mongol Altai in the Mongolian part of </a:t>
            </a:r>
            <a:r>
              <a:rPr lang="en-US" sz="1200" kern="1200" dirty="0" err="1">
                <a:solidFill>
                  <a:schemeClr val="tx1"/>
                </a:solidFill>
                <a:effectLst/>
                <a:latin typeface="+mn-lt"/>
                <a:ea typeface="+mn-ea"/>
                <a:cs typeface="+mn-cs"/>
              </a:rPr>
              <a:t>Sailugem</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Chikhacheva</a:t>
            </a:r>
            <a:r>
              <a:rPr lang="en-US" sz="1200" kern="1200" dirty="0">
                <a:solidFill>
                  <a:schemeClr val="tx1"/>
                </a:solidFill>
                <a:effectLst/>
                <a:latin typeface="+mn-lt"/>
                <a:ea typeface="+mn-ea"/>
                <a:cs typeface="+mn-cs"/>
              </a:rPr>
              <a:t> Ridges in July-August 2013. A simple regression model could effectively (R² = 0.71) predict the percentage of vegetation cover based on EVI values from MODIS imagery.</a:t>
            </a:r>
            <a:endParaRPr lang="en-US" dirty="0"/>
          </a:p>
        </p:txBody>
      </p:sp>
      <p:sp>
        <p:nvSpPr>
          <p:cNvPr id="4" name="Slide Number Placeholder 3"/>
          <p:cNvSpPr>
            <a:spLocks noGrp="1"/>
          </p:cNvSpPr>
          <p:nvPr>
            <p:ph type="sldNum" sz="quarter" idx="10"/>
          </p:nvPr>
        </p:nvSpPr>
        <p:spPr/>
        <p:txBody>
          <a:bodyPr/>
          <a:lstStyle/>
          <a:p>
            <a:fld id="{106522DF-9BDB-4945-97CD-FF4553C70F0B}" type="slidenum">
              <a:rPr lang="en-US" smtClean="0"/>
              <a:t>8</a:t>
            </a:fld>
            <a:endParaRPr lang="en-US"/>
          </a:p>
        </p:txBody>
      </p:sp>
    </p:spTree>
    <p:extLst>
      <p:ext uri="{BB962C8B-B14F-4D97-AF65-F5344CB8AC3E}">
        <p14:creationId xmlns:p14="http://schemas.microsoft.com/office/powerpoint/2010/main" val="178018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 poor medium good</a:t>
            </a:r>
          </a:p>
        </p:txBody>
      </p:sp>
      <p:sp>
        <p:nvSpPr>
          <p:cNvPr id="4" name="Slide Number Placeholder 3"/>
          <p:cNvSpPr>
            <a:spLocks noGrp="1"/>
          </p:cNvSpPr>
          <p:nvPr>
            <p:ph type="sldNum" sz="quarter" idx="10"/>
          </p:nvPr>
        </p:nvSpPr>
        <p:spPr/>
        <p:txBody>
          <a:bodyPr/>
          <a:lstStyle/>
          <a:p>
            <a:fld id="{106522DF-9BDB-4945-97CD-FF4553C70F0B}" type="slidenum">
              <a:rPr lang="en-US" smtClean="0"/>
              <a:t>10</a:t>
            </a:fld>
            <a:endParaRPr lang="en-US"/>
          </a:p>
        </p:txBody>
      </p:sp>
    </p:spTree>
    <p:extLst>
      <p:ext uri="{BB962C8B-B14F-4D97-AF65-F5344CB8AC3E}">
        <p14:creationId xmlns:p14="http://schemas.microsoft.com/office/powerpoint/2010/main" val="16715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Russia Internal</a:t>
            </a:r>
            <a:r>
              <a:rPr lang="en-US" sz="1200" kern="1200" baseline="0" dirty="0">
                <a:solidFill>
                  <a:schemeClr val="tx1"/>
                </a:solidFill>
                <a:effectLst/>
                <a:latin typeface="+mn-lt"/>
                <a:ea typeface="+mn-ea"/>
                <a:cs typeface="+mn-cs"/>
              </a:rPr>
              <a:t> local markets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Soviet Union collapsed, the number of livestock decreased dramatically in Russia and Kazakhstan. This is partly caused due to the remoteness of this region and the absence of trade routes to nearby markets in China and Mongolia, while the local markets for meat and wool are quite small and transport costs to larger Russian markets are very expensive. Without all the benefits and heavy subsidies provided by the Soviet system ecological factors started to play a more important role in the viability of herding. Due to the orographic effect and the prevailing west-to-east moving weather systems this territory receives a lot of snow. Thus, there is a high need for additional winter forage for the livestock, which was subsidized during the Soviet era. Imported grain and hay are now very expensive which makes livestock production for export in the area unprofitable. As a result, livestock numbers have decreased dramatically and remain low in this region during the post-Soviet era.</a:t>
            </a:r>
          </a:p>
        </p:txBody>
      </p:sp>
      <p:sp>
        <p:nvSpPr>
          <p:cNvPr id="4" name="Slide Number Placeholder 3"/>
          <p:cNvSpPr>
            <a:spLocks noGrp="1"/>
          </p:cNvSpPr>
          <p:nvPr>
            <p:ph type="sldNum" sz="quarter" idx="10"/>
          </p:nvPr>
        </p:nvSpPr>
        <p:spPr/>
        <p:txBody>
          <a:bodyPr/>
          <a:lstStyle/>
          <a:p>
            <a:fld id="{106522DF-9BDB-4945-97CD-FF4553C70F0B}" type="slidenum">
              <a:rPr lang="en-US" smtClean="0"/>
              <a:t>13</a:t>
            </a:fld>
            <a:endParaRPr lang="en-US"/>
          </a:p>
        </p:txBody>
      </p:sp>
    </p:spTree>
    <p:extLst>
      <p:ext uri="{BB962C8B-B14F-4D97-AF65-F5344CB8AC3E}">
        <p14:creationId xmlns:p14="http://schemas.microsoft.com/office/powerpoint/2010/main" val="323138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Cashmere to </a:t>
            </a:r>
            <a:r>
              <a:rPr lang="en-US" sz="1200" kern="1200" dirty="0" err="1">
                <a:solidFill>
                  <a:schemeClr val="tx1"/>
                </a:solidFill>
                <a:effectLst/>
                <a:latin typeface="+mn-lt"/>
                <a:ea typeface="+mn-ea"/>
                <a:cs typeface="+mn-cs"/>
              </a:rPr>
              <a:t>CHina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contrast, Mongolia witnessed a dramatic rise in herd numbers, especially goats, as a response to the international market for cashmere. Among all the animals in livestock, goats are most responsible for the rangeland degradation as they destroy grass at its roots while grazing, at the same time fine wool from goats’ undercoat provides herders with a significant income. After the collapse of the Soviet Union economic pressures, particularly high unemployment rates and the sudden end of state-funded social services, many Mongolians returned to herding. </a:t>
            </a:r>
          </a:p>
        </p:txBody>
      </p:sp>
      <p:sp>
        <p:nvSpPr>
          <p:cNvPr id="4" name="Slide Number Placeholder 3"/>
          <p:cNvSpPr>
            <a:spLocks noGrp="1"/>
          </p:cNvSpPr>
          <p:nvPr>
            <p:ph type="sldNum" sz="quarter" idx="10"/>
          </p:nvPr>
        </p:nvSpPr>
        <p:spPr/>
        <p:txBody>
          <a:bodyPr/>
          <a:lstStyle/>
          <a:p>
            <a:fld id="{106522DF-9BDB-4945-97CD-FF4553C70F0B}" type="slidenum">
              <a:rPr lang="en-US" smtClean="0"/>
              <a:t>14</a:t>
            </a:fld>
            <a:endParaRPr lang="en-US"/>
          </a:p>
        </p:txBody>
      </p:sp>
    </p:spTree>
    <p:extLst>
      <p:ext uri="{BB962C8B-B14F-4D97-AF65-F5344CB8AC3E}">
        <p14:creationId xmlns:p14="http://schemas.microsoft.com/office/powerpoint/2010/main" val="11637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262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416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281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9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211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398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380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60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9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775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962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43161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iff"/><Relationship Id="rId1" Type="http://schemas.openxmlformats.org/officeDocument/2006/relationships/slideLayout" Target="../slideLayouts/slideLayout6.xml"/><Relationship Id="rId4" Type="http://schemas.openxmlformats.org/officeDocument/2006/relationships/image" Target="../media/image16.tiff"/></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19200" y="76200"/>
            <a:ext cx="6934200" cy="1815882"/>
          </a:xfrm>
          <a:prstGeom prst="rect">
            <a:avLst/>
          </a:prstGeom>
          <a:solidFill>
            <a:schemeClr val="bg1">
              <a:lumMod val="95000"/>
              <a:alpha val="62000"/>
            </a:schemeClr>
          </a:solidFill>
        </p:spPr>
        <p:txBody>
          <a:bodyPr wrap="square" rtlCol="0">
            <a:spAutoFit/>
          </a:bodyPr>
          <a:lstStyle/>
          <a:p>
            <a:pPr algn="ctr"/>
            <a:r>
              <a:rPr lang="en-US" sz="2800" b="1" dirty="0">
                <a:latin typeface="Cambria" panose="02040503050406030204" pitchFamily="18" charset="0"/>
                <a:cs typeface="Arial" panose="020B0604020202020204" pitchFamily="34" charset="0"/>
              </a:rPr>
              <a:t>Interacting effects of socio-political and environmental factors on rangeland dynamics in the Altai Mountains in Central Asia</a:t>
            </a:r>
          </a:p>
        </p:txBody>
      </p:sp>
      <p:sp>
        <p:nvSpPr>
          <p:cNvPr id="5" name="AutoShape 2" descr="Фото: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suny es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8678"/>
            <a:ext cx="992187" cy="8543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t="5559" b="10004"/>
          <a:stretch/>
        </p:blipFill>
        <p:spPr>
          <a:xfrm>
            <a:off x="5626580" y="4648199"/>
            <a:ext cx="3533761" cy="2237855"/>
          </a:xfrm>
          <a:prstGeom prst="rect">
            <a:avLst/>
          </a:prstGeom>
        </p:spPr>
      </p:pic>
      <p:sp>
        <p:nvSpPr>
          <p:cNvPr id="9" name="TextBox 8"/>
          <p:cNvSpPr txBox="1"/>
          <p:nvPr/>
        </p:nvSpPr>
        <p:spPr>
          <a:xfrm>
            <a:off x="1066800" y="2209800"/>
            <a:ext cx="6934200" cy="2123658"/>
          </a:xfrm>
          <a:prstGeom prst="rect">
            <a:avLst/>
          </a:prstGeom>
          <a:noFill/>
        </p:spPr>
        <p:txBody>
          <a:bodyPr wrap="square" rtlCol="0">
            <a:spAutoFit/>
          </a:bodyPr>
          <a:lstStyle/>
          <a:p>
            <a:pPr algn="ctr"/>
            <a:r>
              <a:rPr lang="en-US" sz="2800" dirty="0">
                <a:solidFill>
                  <a:schemeClr val="bg1"/>
                </a:solidFill>
                <a:latin typeface="Cambria" panose="02040503050406030204" pitchFamily="18" charset="0"/>
                <a:cs typeface="Arial" panose="020B0604020202020204" pitchFamily="34" charset="0"/>
              </a:rPr>
              <a:t>Giorgos Mountrakis, James Gibbs</a:t>
            </a:r>
          </a:p>
          <a:p>
            <a:pPr algn="ctr"/>
            <a:endParaRPr lang="en-US" sz="2800" dirty="0">
              <a:solidFill>
                <a:schemeClr val="bg1"/>
              </a:solidFill>
              <a:latin typeface="Cambria" panose="02040503050406030204" pitchFamily="18" charset="0"/>
              <a:cs typeface="Arial" panose="020B0604020202020204" pitchFamily="34" charset="0"/>
            </a:endParaRPr>
          </a:p>
          <a:p>
            <a:pPr algn="ctr"/>
            <a:endParaRPr lang="en-US" sz="2000" dirty="0">
              <a:solidFill>
                <a:schemeClr val="bg1"/>
              </a:solidFill>
              <a:latin typeface="Cambria" panose="02040503050406030204" pitchFamily="18" charset="0"/>
              <a:cs typeface="Arial" panose="020B0604020202020204" pitchFamily="34" charset="0"/>
            </a:endParaRPr>
          </a:p>
          <a:p>
            <a:pPr algn="ctr"/>
            <a:r>
              <a:rPr lang="en-US" sz="2800" dirty="0">
                <a:solidFill>
                  <a:schemeClr val="bg1"/>
                </a:solidFill>
                <a:latin typeface="Cambria" panose="02040503050406030204" pitchFamily="18" charset="0"/>
                <a:cs typeface="Arial" panose="020B0604020202020204" pitchFamily="34" charset="0"/>
              </a:rPr>
              <a:t>State University of New York College of Environmental Science and Forestry</a:t>
            </a:r>
          </a:p>
        </p:txBody>
      </p:sp>
      <p:sp>
        <p:nvSpPr>
          <p:cNvPr id="7" name="Rectangle 6"/>
          <p:cNvSpPr/>
          <p:nvPr/>
        </p:nvSpPr>
        <p:spPr>
          <a:xfrm>
            <a:off x="762000" y="2743200"/>
            <a:ext cx="7696200" cy="523220"/>
          </a:xfrm>
          <a:prstGeom prst="rect">
            <a:avLst/>
          </a:prstGeom>
          <a:ln>
            <a:noFill/>
          </a:ln>
        </p:spPr>
        <p:txBody>
          <a:bodyPr wrap="square">
            <a:spAutoFit/>
          </a:bodyPr>
          <a:lstStyle/>
          <a:p>
            <a:pPr algn="ctr"/>
            <a:r>
              <a:rPr lang="en-US" altLang="zh-CN" sz="2800" dirty="0">
                <a:solidFill>
                  <a:schemeClr val="bg1"/>
                </a:solidFill>
                <a:latin typeface="Cambria" panose="02040503050406030204" pitchFamily="18" charset="0"/>
                <a:cs typeface="Arial" panose="020B0604020202020204" pitchFamily="34" charset="0"/>
              </a:rPr>
              <a:t>Liza Iegorova, Misha Paltsyn, Shahriar Heydari</a:t>
            </a:r>
            <a:endParaRPr lang="en-US" sz="2800" dirty="0">
              <a:solidFill>
                <a:schemeClr val="bg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8071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IMG_5263"/>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0" y="76200"/>
            <a:ext cx="42672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TEK in relation to NDVI</a:t>
            </a:r>
          </a:p>
        </p:txBody>
      </p:sp>
      <p:grpSp>
        <p:nvGrpSpPr>
          <p:cNvPr id="5" name="Group 4"/>
          <p:cNvGrpSpPr/>
          <p:nvPr/>
        </p:nvGrpSpPr>
        <p:grpSpPr>
          <a:xfrm>
            <a:off x="3810000" y="990600"/>
            <a:ext cx="5164945" cy="3747117"/>
            <a:chOff x="3810000" y="990600"/>
            <a:chExt cx="5164945" cy="3747117"/>
          </a:xfrm>
        </p:grpSpPr>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95" t="2500" r="2553" b="5000"/>
            <a:stretch/>
          </p:blipFill>
          <p:spPr bwMode="auto">
            <a:xfrm>
              <a:off x="3810000" y="990600"/>
              <a:ext cx="5164945" cy="374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90043" y="3200400"/>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027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IMG_5263"/>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0" y="76200"/>
            <a:ext cx="42672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TEK in relation to NDVI</a:t>
            </a:r>
          </a:p>
        </p:txBody>
      </p:sp>
      <p:grpSp>
        <p:nvGrpSpPr>
          <p:cNvPr id="4" name="Group 3"/>
          <p:cNvGrpSpPr/>
          <p:nvPr/>
        </p:nvGrpSpPr>
        <p:grpSpPr>
          <a:xfrm>
            <a:off x="4419600" y="838200"/>
            <a:ext cx="4648200" cy="3048001"/>
            <a:chOff x="4419600" y="838200"/>
            <a:chExt cx="4648200" cy="3048001"/>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203" t="5080" r="2134" b="6878"/>
            <a:stretch/>
          </p:blipFill>
          <p:spPr bwMode="auto">
            <a:xfrm>
              <a:off x="4419600" y="838200"/>
              <a:ext cx="4648200" cy="304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54706" y="27432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419600" y="3997569"/>
            <a:ext cx="4648200" cy="2860431"/>
            <a:chOff x="4419600" y="3997569"/>
            <a:chExt cx="4648200" cy="2860431"/>
          </a:xfrm>
        </p:grpSpPr>
        <p:pic>
          <p:nvPicPr>
            <p:cNvPr id="14"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789" t="3921" r="4155" b="6903"/>
            <a:stretch/>
          </p:blipFill>
          <p:spPr bwMode="auto">
            <a:xfrm>
              <a:off x="4419600" y="3997569"/>
              <a:ext cx="4648200" cy="286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34315" y="5804849"/>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040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229600" cy="609600"/>
          </a:xfrm>
        </p:spPr>
        <p:txBody>
          <a:bodyPr>
            <a:normAutofit fontScale="90000"/>
          </a:bodyPr>
          <a:lstStyle/>
          <a:p>
            <a:r>
              <a:rPr lang="en-US" sz="2800" dirty="0">
                <a:solidFill>
                  <a:schemeClr val="bg1">
                    <a:lumMod val="65000"/>
                  </a:schemeClr>
                </a:solidFill>
              </a:rPr>
              <a:t>Q1: How accurately do satellite data capture vegetation cover </a:t>
            </a:r>
            <a:br>
              <a:rPr lang="en-US" sz="2800" dirty="0">
                <a:solidFill>
                  <a:schemeClr val="bg1">
                    <a:lumMod val="65000"/>
                  </a:schemeClr>
                </a:solidFill>
              </a:rPr>
            </a:br>
            <a:r>
              <a:rPr lang="en-US" sz="2800" dirty="0">
                <a:solidFill>
                  <a:schemeClr val="bg1">
                    <a:lumMod val="65000"/>
                  </a:schemeClr>
                </a:solidFill>
              </a:rPr>
              <a:t>in grasslands?</a:t>
            </a:r>
          </a:p>
        </p:txBody>
      </p:sp>
      <p:sp>
        <p:nvSpPr>
          <p:cNvPr id="4" name="Title 1"/>
          <p:cNvSpPr txBox="1">
            <a:spLocks/>
          </p:cNvSpPr>
          <p:nvPr/>
        </p:nvSpPr>
        <p:spPr>
          <a:xfrm>
            <a:off x="381000" y="2845713"/>
            <a:ext cx="7848600" cy="86177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schemeClr val="bg1">
                    <a:lumMod val="65000"/>
                  </a:schemeClr>
                </a:solidFill>
              </a:rPr>
              <a:t>Q2: Can we link Traditional Ecological Knowledge to satellite-derived vegetation indices?</a:t>
            </a:r>
          </a:p>
        </p:txBody>
      </p:sp>
      <p:sp>
        <p:nvSpPr>
          <p:cNvPr id="5" name="Title 1"/>
          <p:cNvSpPr txBox="1">
            <a:spLocks/>
          </p:cNvSpPr>
          <p:nvPr/>
        </p:nvSpPr>
        <p:spPr>
          <a:xfrm>
            <a:off x="379207" y="4535760"/>
            <a:ext cx="7848600" cy="47705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t>Q3: How has livestock changed over the three countries?</a:t>
            </a:r>
          </a:p>
        </p:txBody>
      </p:sp>
    </p:spTree>
    <p:extLst>
      <p:ext uri="{BB962C8B-B14F-4D97-AF65-F5344CB8AC3E}">
        <p14:creationId xmlns:p14="http://schemas.microsoft.com/office/powerpoint/2010/main" val="346391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6038"/>
            <a:ext cx="2057400" cy="792162"/>
          </a:xfrm>
        </p:spPr>
        <p:txBody>
          <a:bodyPr>
            <a:normAutofit/>
          </a:bodyPr>
          <a:lstStyle/>
          <a:p>
            <a:r>
              <a:rPr lang="en-US" sz="3200" dirty="0">
                <a:latin typeface="+mn-lt"/>
              </a:rPr>
              <a:t>Russia</a:t>
            </a:r>
          </a:p>
        </p:txBody>
      </p:sp>
      <p:graphicFrame>
        <p:nvGraphicFramePr>
          <p:cNvPr id="4" name="Chart 3"/>
          <p:cNvGraphicFramePr>
            <a:graphicFrameLocks/>
          </p:cNvGraphicFramePr>
          <p:nvPr>
            <p:extLst>
              <p:ext uri="{D42A27DB-BD31-4B8C-83A1-F6EECF244321}">
                <p14:modId xmlns:p14="http://schemas.microsoft.com/office/powerpoint/2010/main" val="2712187182"/>
              </p:ext>
            </p:extLst>
          </p:nvPr>
        </p:nvGraphicFramePr>
        <p:xfrm>
          <a:off x="-152400" y="76200"/>
          <a:ext cx="4572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81813735"/>
              </p:ext>
            </p:extLst>
          </p:nvPr>
        </p:nvGraphicFramePr>
        <p:xfrm>
          <a:off x="4648200" y="715962"/>
          <a:ext cx="4572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p:cNvSpPr txBox="1">
            <a:spLocks/>
          </p:cNvSpPr>
          <p:nvPr/>
        </p:nvSpPr>
        <p:spPr>
          <a:xfrm>
            <a:off x="6629400" y="1417638"/>
            <a:ext cx="24384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Kazakhstan</a:t>
            </a:r>
          </a:p>
        </p:txBody>
      </p:sp>
      <p:sp>
        <p:nvSpPr>
          <p:cNvPr id="7" name="Title 1"/>
          <p:cNvSpPr txBox="1">
            <a:spLocks/>
          </p:cNvSpPr>
          <p:nvPr/>
        </p:nvSpPr>
        <p:spPr>
          <a:xfrm>
            <a:off x="457200" y="5149959"/>
            <a:ext cx="7848600" cy="86177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t>USSR Collapse &gt; Elimination of state subsidies &gt; Grain and hay too expensive &gt; Livestock decrease</a:t>
            </a:r>
          </a:p>
        </p:txBody>
      </p:sp>
    </p:spTree>
    <p:extLst>
      <p:ext uri="{BB962C8B-B14F-4D97-AF65-F5344CB8AC3E}">
        <p14:creationId xmlns:p14="http://schemas.microsoft.com/office/powerpoint/2010/main" val="13969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08136727"/>
              </p:ext>
            </p:extLst>
          </p:nvPr>
        </p:nvGraphicFramePr>
        <p:xfrm>
          <a:off x="-76200" y="274638"/>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971800" y="152400"/>
            <a:ext cx="2667000" cy="944562"/>
          </a:xfrm>
        </p:spPr>
        <p:txBody>
          <a:bodyPr>
            <a:normAutofit/>
          </a:bodyPr>
          <a:lstStyle/>
          <a:p>
            <a:r>
              <a:rPr lang="en-US" sz="3600" dirty="0">
                <a:latin typeface="+mn-lt"/>
              </a:rPr>
              <a:t>Mongolia</a:t>
            </a:r>
          </a:p>
        </p:txBody>
      </p:sp>
      <p:sp>
        <p:nvSpPr>
          <p:cNvPr id="3" name="Rectangle 2"/>
          <p:cNvSpPr/>
          <p:nvPr/>
        </p:nvSpPr>
        <p:spPr>
          <a:xfrm>
            <a:off x="304800" y="5257800"/>
            <a:ext cx="8915400" cy="646331"/>
          </a:xfrm>
          <a:prstGeom prst="rect">
            <a:avLst/>
          </a:prstGeom>
        </p:spPr>
        <p:txBody>
          <a:bodyPr wrap="square">
            <a:spAutoFit/>
          </a:bodyPr>
          <a:lstStyle/>
          <a:p>
            <a:r>
              <a:rPr lang="en-US" dirty="0"/>
              <a:t>USSR Collapse&gt; high unemployment rates and the sudden end of state-funded social services &gt; Mongolians returned to herding </a:t>
            </a:r>
            <a:endParaRPr lang="en-US" dirty="0"/>
          </a:p>
        </p:txBody>
      </p:sp>
      <p:sp>
        <p:nvSpPr>
          <p:cNvPr id="5" name="Rectangle 4"/>
          <p:cNvSpPr/>
          <p:nvPr/>
        </p:nvSpPr>
        <p:spPr>
          <a:xfrm>
            <a:off x="275216" y="5973738"/>
            <a:ext cx="8915400" cy="369332"/>
          </a:xfrm>
          <a:prstGeom prst="rect">
            <a:avLst/>
          </a:prstGeom>
        </p:spPr>
        <p:txBody>
          <a:bodyPr wrap="square">
            <a:spAutoFit/>
          </a:bodyPr>
          <a:lstStyle/>
          <a:p>
            <a:r>
              <a:rPr lang="en-US" dirty="0"/>
              <a:t>Livestock increases led by goats (international cashmere market)</a:t>
            </a:r>
            <a:endParaRPr lang="en-US" dirty="0"/>
          </a:p>
        </p:txBody>
      </p:sp>
      <p:sp>
        <p:nvSpPr>
          <p:cNvPr id="6" name="Rectangle 5"/>
          <p:cNvSpPr/>
          <p:nvPr/>
        </p:nvSpPr>
        <p:spPr>
          <a:xfrm>
            <a:off x="228600" y="6412468"/>
            <a:ext cx="8915400" cy="369332"/>
          </a:xfrm>
          <a:prstGeom prst="rect">
            <a:avLst/>
          </a:prstGeom>
        </p:spPr>
        <p:txBody>
          <a:bodyPr wrap="square">
            <a:spAutoFit/>
          </a:bodyPr>
          <a:lstStyle/>
          <a:p>
            <a:r>
              <a:rPr lang="en-US" dirty="0"/>
              <a:t>Goats very aggressive grazing leads to significant rangeland degradation</a:t>
            </a:r>
            <a:endParaRPr lang="en-US" dirty="0"/>
          </a:p>
        </p:txBody>
      </p:sp>
    </p:spTree>
    <p:extLst>
      <p:ext uri="{BB962C8B-B14F-4D97-AF65-F5344CB8AC3E}">
        <p14:creationId xmlns:p14="http://schemas.microsoft.com/office/powerpoint/2010/main" val="263726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229600" cy="609600"/>
          </a:xfrm>
        </p:spPr>
        <p:txBody>
          <a:bodyPr>
            <a:normAutofit fontScale="90000"/>
          </a:bodyPr>
          <a:lstStyle/>
          <a:p>
            <a:r>
              <a:rPr lang="en-US" sz="2800" dirty="0">
                <a:solidFill>
                  <a:schemeClr val="bg1">
                    <a:lumMod val="65000"/>
                  </a:schemeClr>
                </a:solidFill>
              </a:rPr>
              <a:t>Q1: How accurately do satellite data capture vegetation cover </a:t>
            </a:r>
            <a:br>
              <a:rPr lang="en-US" sz="2800" dirty="0">
                <a:solidFill>
                  <a:schemeClr val="bg1">
                    <a:lumMod val="65000"/>
                  </a:schemeClr>
                </a:solidFill>
              </a:rPr>
            </a:br>
            <a:r>
              <a:rPr lang="en-US" sz="2800" dirty="0">
                <a:solidFill>
                  <a:schemeClr val="bg1">
                    <a:lumMod val="65000"/>
                  </a:schemeClr>
                </a:solidFill>
              </a:rPr>
              <a:t>in grasslands?</a:t>
            </a:r>
          </a:p>
        </p:txBody>
      </p:sp>
      <p:sp>
        <p:nvSpPr>
          <p:cNvPr id="4" name="Title 1"/>
          <p:cNvSpPr txBox="1">
            <a:spLocks/>
          </p:cNvSpPr>
          <p:nvPr/>
        </p:nvSpPr>
        <p:spPr>
          <a:xfrm>
            <a:off x="381000" y="2514600"/>
            <a:ext cx="7848600" cy="86177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schemeClr val="bg1">
                    <a:lumMod val="65000"/>
                  </a:schemeClr>
                </a:solidFill>
              </a:rPr>
              <a:t>Q2: Can we link Traditional Ecological Knowledge to satellite-derived vegetation indices?</a:t>
            </a:r>
          </a:p>
        </p:txBody>
      </p:sp>
      <p:sp>
        <p:nvSpPr>
          <p:cNvPr id="5" name="Title 1"/>
          <p:cNvSpPr txBox="1">
            <a:spLocks/>
          </p:cNvSpPr>
          <p:nvPr/>
        </p:nvSpPr>
        <p:spPr>
          <a:xfrm>
            <a:off x="379207" y="3866346"/>
            <a:ext cx="7848600" cy="47705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schemeClr val="bg1">
                    <a:lumMod val="65000"/>
                  </a:schemeClr>
                </a:solidFill>
              </a:rPr>
              <a:t>Q3: How has livestock changed over the three countries?</a:t>
            </a:r>
          </a:p>
        </p:txBody>
      </p:sp>
      <p:sp>
        <p:nvSpPr>
          <p:cNvPr id="6" name="Title 1"/>
          <p:cNvSpPr txBox="1">
            <a:spLocks/>
          </p:cNvSpPr>
          <p:nvPr/>
        </p:nvSpPr>
        <p:spPr>
          <a:xfrm>
            <a:off x="419100" y="4933146"/>
            <a:ext cx="7848600" cy="47705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t>Q4: Best practices for RS classification?</a:t>
            </a:r>
          </a:p>
        </p:txBody>
      </p:sp>
    </p:spTree>
    <p:extLst>
      <p:ext uri="{BB962C8B-B14F-4D97-AF65-F5344CB8AC3E}">
        <p14:creationId xmlns:p14="http://schemas.microsoft.com/office/powerpoint/2010/main" val="388635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98540"/>
            <a:ext cx="7848600" cy="584775"/>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RS Classifiers for LCLU</a:t>
            </a:r>
          </a:p>
        </p:txBody>
      </p:sp>
      <p:sp>
        <p:nvSpPr>
          <p:cNvPr id="8" name="Rectangle 296"/>
          <p:cNvSpPr>
            <a:spLocks noChangeArrowheads="1"/>
          </p:cNvSpPr>
          <p:nvPr/>
        </p:nvSpPr>
        <p:spPr bwMode="auto">
          <a:xfrm>
            <a:off x="1143000" y="5486400"/>
            <a:ext cx="701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rIns="274320" anchor="ctr">
            <a:spAutoFit/>
          </a:bodyPr>
          <a:lstStyle>
            <a:lvl1pPr eaLnBrk="0" hangingPunct="0">
              <a:spcBef>
                <a:spcPct val="20000"/>
              </a:spcBef>
              <a:buChar char="•"/>
              <a:defRPr sz="16900">
                <a:solidFill>
                  <a:schemeClr val="tx1"/>
                </a:solidFill>
                <a:latin typeface="Arial" panose="020B0604020202020204" pitchFamily="34" charset="0"/>
              </a:defRPr>
            </a:lvl1pPr>
            <a:lvl2pPr marL="742950" indent="-285750" eaLnBrk="0" hangingPunct="0">
              <a:spcBef>
                <a:spcPct val="20000"/>
              </a:spcBef>
              <a:buChar char="–"/>
              <a:defRPr sz="14700">
                <a:solidFill>
                  <a:schemeClr val="tx1"/>
                </a:solidFill>
                <a:latin typeface="Arial" panose="020B0604020202020204" pitchFamily="34" charset="0"/>
              </a:defRPr>
            </a:lvl2pPr>
            <a:lvl3pPr marL="1143000" indent="-228600" eaLnBrk="0" hangingPunct="0">
              <a:spcBef>
                <a:spcPct val="20000"/>
              </a:spcBef>
              <a:buChar char="•"/>
              <a:defRPr sz="12600">
                <a:solidFill>
                  <a:schemeClr val="tx1"/>
                </a:solidFill>
                <a:latin typeface="Arial" panose="020B0604020202020204" pitchFamily="34" charset="0"/>
              </a:defRPr>
            </a:lvl3pPr>
            <a:lvl4pPr marL="1600200" indent="-228600" eaLnBrk="0" hangingPunct="0">
              <a:spcBef>
                <a:spcPct val="20000"/>
              </a:spcBef>
              <a:buChar char="–"/>
              <a:defRPr sz="10600">
                <a:solidFill>
                  <a:schemeClr val="tx1"/>
                </a:solidFill>
                <a:latin typeface="Arial" panose="020B0604020202020204" pitchFamily="34" charset="0"/>
              </a:defRPr>
            </a:lvl4pPr>
            <a:lvl5pPr marL="2057400" indent="-228600" eaLnBrk="0" hangingPunct="0">
              <a:spcBef>
                <a:spcPct val="20000"/>
              </a:spcBef>
              <a:buChar char="»"/>
              <a:defRPr sz="10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600">
                <a:solidFill>
                  <a:schemeClr val="tx1"/>
                </a:solidFill>
                <a:latin typeface="Arial" panose="020B0604020202020204" pitchFamily="34" charset="0"/>
              </a:defRPr>
            </a:lvl9pPr>
          </a:lstStyle>
          <a:p>
            <a:pPr algn="ctr" eaLnBrk="1" hangingPunct="1">
              <a:lnSpc>
                <a:spcPct val="120000"/>
              </a:lnSpc>
              <a:spcBef>
                <a:spcPct val="0"/>
              </a:spcBef>
              <a:spcAft>
                <a:spcPts val="1200"/>
              </a:spcAft>
              <a:buClr>
                <a:schemeClr val="accent2"/>
              </a:buClr>
              <a:buNone/>
            </a:pPr>
            <a:r>
              <a:rPr lang="en-US" altLang="en-US" sz="2500" dirty="0">
                <a:latin typeface="+mj-lt"/>
                <a:ea typeface="+mj-ea"/>
                <a:cs typeface="+mj-cs"/>
              </a:rPr>
              <a:t>Edge Pixels</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13306" t="5161" r="13373" b="4445"/>
          <a:stretch/>
        </p:blipFill>
        <p:spPr>
          <a:xfrm>
            <a:off x="2438400" y="990600"/>
            <a:ext cx="4312863" cy="4282895"/>
          </a:xfrm>
          <a:prstGeom prst="rect">
            <a:avLst/>
          </a:prstGeom>
        </p:spPr>
      </p:pic>
    </p:spTree>
    <p:extLst>
      <p:ext uri="{BB962C8B-B14F-4D97-AF65-F5344CB8AC3E}">
        <p14:creationId xmlns:p14="http://schemas.microsoft.com/office/powerpoint/2010/main" val="180384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98540"/>
            <a:ext cx="7848600" cy="584775"/>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RS Classifiers for LCLU</a:t>
            </a:r>
          </a:p>
        </p:txBody>
      </p:sp>
      <p:sp>
        <p:nvSpPr>
          <p:cNvPr id="8" name="Rectangle 296"/>
          <p:cNvSpPr>
            <a:spLocks noChangeArrowheads="1"/>
          </p:cNvSpPr>
          <p:nvPr/>
        </p:nvSpPr>
        <p:spPr bwMode="auto">
          <a:xfrm>
            <a:off x="1143000" y="5842337"/>
            <a:ext cx="701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rIns="274320" anchor="ctr">
            <a:spAutoFit/>
          </a:bodyPr>
          <a:lstStyle>
            <a:lvl1pPr eaLnBrk="0" hangingPunct="0">
              <a:spcBef>
                <a:spcPct val="20000"/>
              </a:spcBef>
              <a:buChar char="•"/>
              <a:defRPr sz="16900">
                <a:solidFill>
                  <a:schemeClr val="tx1"/>
                </a:solidFill>
                <a:latin typeface="Arial" panose="020B0604020202020204" pitchFamily="34" charset="0"/>
              </a:defRPr>
            </a:lvl1pPr>
            <a:lvl2pPr marL="742950" indent="-285750" eaLnBrk="0" hangingPunct="0">
              <a:spcBef>
                <a:spcPct val="20000"/>
              </a:spcBef>
              <a:buChar char="–"/>
              <a:defRPr sz="14700">
                <a:solidFill>
                  <a:schemeClr val="tx1"/>
                </a:solidFill>
                <a:latin typeface="Arial" panose="020B0604020202020204" pitchFamily="34" charset="0"/>
              </a:defRPr>
            </a:lvl2pPr>
            <a:lvl3pPr marL="1143000" indent="-228600" eaLnBrk="0" hangingPunct="0">
              <a:spcBef>
                <a:spcPct val="20000"/>
              </a:spcBef>
              <a:buChar char="•"/>
              <a:defRPr sz="12600">
                <a:solidFill>
                  <a:schemeClr val="tx1"/>
                </a:solidFill>
                <a:latin typeface="Arial" panose="020B0604020202020204" pitchFamily="34" charset="0"/>
              </a:defRPr>
            </a:lvl3pPr>
            <a:lvl4pPr marL="1600200" indent="-228600" eaLnBrk="0" hangingPunct="0">
              <a:spcBef>
                <a:spcPct val="20000"/>
              </a:spcBef>
              <a:buChar char="–"/>
              <a:defRPr sz="10600">
                <a:solidFill>
                  <a:schemeClr val="tx1"/>
                </a:solidFill>
                <a:latin typeface="Arial" panose="020B0604020202020204" pitchFamily="34" charset="0"/>
              </a:defRPr>
            </a:lvl4pPr>
            <a:lvl5pPr marL="2057400" indent="-228600" eaLnBrk="0" hangingPunct="0">
              <a:spcBef>
                <a:spcPct val="20000"/>
              </a:spcBef>
              <a:buChar char="»"/>
              <a:defRPr sz="10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600">
                <a:solidFill>
                  <a:schemeClr val="tx1"/>
                </a:solidFill>
                <a:latin typeface="Arial" panose="020B0604020202020204" pitchFamily="34" charset="0"/>
              </a:defRPr>
            </a:lvl9pPr>
          </a:lstStyle>
          <a:p>
            <a:pPr algn="ctr" eaLnBrk="1" hangingPunct="1">
              <a:lnSpc>
                <a:spcPct val="120000"/>
              </a:lnSpc>
              <a:spcBef>
                <a:spcPct val="0"/>
              </a:spcBef>
              <a:spcAft>
                <a:spcPts val="1200"/>
              </a:spcAft>
              <a:buClr>
                <a:schemeClr val="accent2"/>
              </a:buClr>
              <a:buNone/>
            </a:pPr>
            <a:r>
              <a:rPr lang="en-US" altLang="en-US" sz="2500" dirty="0">
                <a:latin typeface="+mj-lt"/>
                <a:ea typeface="+mj-ea"/>
                <a:cs typeface="+mj-cs"/>
              </a:rPr>
              <a:t>Classification accuracy strongly linked to landscape heterogeneity</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397" y="914400"/>
            <a:ext cx="7136606" cy="494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19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98540"/>
            <a:ext cx="7848600" cy="584775"/>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RS Classifiers for LCLU</a:t>
            </a:r>
          </a:p>
        </p:txBody>
      </p:sp>
      <p:sp>
        <p:nvSpPr>
          <p:cNvPr id="8" name="Rectangle 296"/>
          <p:cNvSpPr>
            <a:spLocks noChangeArrowheads="1"/>
          </p:cNvSpPr>
          <p:nvPr/>
        </p:nvSpPr>
        <p:spPr bwMode="auto">
          <a:xfrm>
            <a:off x="1143000" y="5700244"/>
            <a:ext cx="701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rIns="274320" anchor="ctr">
            <a:spAutoFit/>
          </a:bodyPr>
          <a:lstStyle>
            <a:lvl1pPr eaLnBrk="0" hangingPunct="0">
              <a:spcBef>
                <a:spcPct val="20000"/>
              </a:spcBef>
              <a:buChar char="•"/>
              <a:defRPr sz="16900">
                <a:solidFill>
                  <a:schemeClr val="tx1"/>
                </a:solidFill>
                <a:latin typeface="Arial" panose="020B0604020202020204" pitchFamily="34" charset="0"/>
              </a:defRPr>
            </a:lvl1pPr>
            <a:lvl2pPr marL="742950" indent="-285750" eaLnBrk="0" hangingPunct="0">
              <a:spcBef>
                <a:spcPct val="20000"/>
              </a:spcBef>
              <a:buChar char="–"/>
              <a:defRPr sz="14700">
                <a:solidFill>
                  <a:schemeClr val="tx1"/>
                </a:solidFill>
                <a:latin typeface="Arial" panose="020B0604020202020204" pitchFamily="34" charset="0"/>
              </a:defRPr>
            </a:lvl2pPr>
            <a:lvl3pPr marL="1143000" indent="-228600" eaLnBrk="0" hangingPunct="0">
              <a:spcBef>
                <a:spcPct val="20000"/>
              </a:spcBef>
              <a:buChar char="•"/>
              <a:defRPr sz="12600">
                <a:solidFill>
                  <a:schemeClr val="tx1"/>
                </a:solidFill>
                <a:latin typeface="Arial" panose="020B0604020202020204" pitchFamily="34" charset="0"/>
              </a:defRPr>
            </a:lvl3pPr>
            <a:lvl4pPr marL="1600200" indent="-228600" eaLnBrk="0" hangingPunct="0">
              <a:spcBef>
                <a:spcPct val="20000"/>
              </a:spcBef>
              <a:buChar char="–"/>
              <a:defRPr sz="10600">
                <a:solidFill>
                  <a:schemeClr val="tx1"/>
                </a:solidFill>
                <a:latin typeface="Arial" panose="020B0604020202020204" pitchFamily="34" charset="0"/>
              </a:defRPr>
            </a:lvl4pPr>
            <a:lvl5pPr marL="2057400" indent="-228600" eaLnBrk="0" hangingPunct="0">
              <a:spcBef>
                <a:spcPct val="20000"/>
              </a:spcBef>
              <a:buChar char="»"/>
              <a:defRPr sz="10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600">
                <a:solidFill>
                  <a:schemeClr val="tx1"/>
                </a:solidFill>
                <a:latin typeface="Arial" panose="020B0604020202020204" pitchFamily="34" charset="0"/>
              </a:defRPr>
            </a:lvl9pPr>
          </a:lstStyle>
          <a:p>
            <a:pPr algn="ctr" eaLnBrk="1" hangingPunct="1">
              <a:lnSpc>
                <a:spcPct val="120000"/>
              </a:lnSpc>
              <a:spcBef>
                <a:spcPct val="0"/>
              </a:spcBef>
              <a:spcAft>
                <a:spcPts val="1200"/>
              </a:spcAft>
              <a:buClr>
                <a:schemeClr val="accent2"/>
              </a:buClr>
              <a:buNone/>
            </a:pPr>
            <a:r>
              <a:rPr lang="en-US" altLang="en-US" sz="2500" dirty="0">
                <a:latin typeface="+mj-lt"/>
                <a:ea typeface="+mj-ea"/>
                <a:cs typeface="+mj-cs"/>
              </a:rPr>
              <a:t>SVM and KNN performed considerably better than other classifiers on edge pixels</a:t>
            </a:r>
          </a:p>
        </p:txBody>
      </p:sp>
      <p:pic>
        <p:nvPicPr>
          <p:cNvPr id="9"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477000" cy="442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59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229600" cy="609600"/>
          </a:xfrm>
        </p:spPr>
        <p:txBody>
          <a:bodyPr>
            <a:normAutofit fontScale="90000"/>
          </a:bodyPr>
          <a:lstStyle/>
          <a:p>
            <a:r>
              <a:rPr lang="en-US" sz="2800" dirty="0">
                <a:solidFill>
                  <a:schemeClr val="bg1">
                    <a:lumMod val="65000"/>
                  </a:schemeClr>
                </a:solidFill>
              </a:rPr>
              <a:t>Q1: How accurately do satellite data capture vegetation cover </a:t>
            </a:r>
            <a:br>
              <a:rPr lang="en-US" sz="2800" dirty="0">
                <a:solidFill>
                  <a:schemeClr val="bg1">
                    <a:lumMod val="65000"/>
                  </a:schemeClr>
                </a:solidFill>
              </a:rPr>
            </a:br>
            <a:r>
              <a:rPr lang="en-US" sz="2800" dirty="0">
                <a:solidFill>
                  <a:schemeClr val="bg1">
                    <a:lumMod val="65000"/>
                  </a:schemeClr>
                </a:solidFill>
              </a:rPr>
              <a:t>in grasslands?</a:t>
            </a:r>
          </a:p>
        </p:txBody>
      </p:sp>
      <p:sp>
        <p:nvSpPr>
          <p:cNvPr id="4" name="Title 1"/>
          <p:cNvSpPr txBox="1">
            <a:spLocks/>
          </p:cNvSpPr>
          <p:nvPr/>
        </p:nvSpPr>
        <p:spPr>
          <a:xfrm>
            <a:off x="381000" y="2414826"/>
            <a:ext cx="7848600" cy="86177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schemeClr val="bg1">
                    <a:lumMod val="65000"/>
                  </a:schemeClr>
                </a:solidFill>
              </a:rPr>
              <a:t>Q2: Can we link Traditional Ecological Knowledge to satellite-derived vegetation indices?</a:t>
            </a:r>
          </a:p>
        </p:txBody>
      </p:sp>
      <p:sp>
        <p:nvSpPr>
          <p:cNvPr id="5" name="Title 1"/>
          <p:cNvSpPr txBox="1">
            <a:spLocks/>
          </p:cNvSpPr>
          <p:nvPr/>
        </p:nvSpPr>
        <p:spPr>
          <a:xfrm>
            <a:off x="379207" y="3733800"/>
            <a:ext cx="7848600" cy="47705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schemeClr val="bg1">
                    <a:lumMod val="65000"/>
                  </a:schemeClr>
                </a:solidFill>
              </a:rPr>
              <a:t>Q3: How has livestock changed over the three countries?</a:t>
            </a:r>
          </a:p>
        </p:txBody>
      </p:sp>
      <p:sp>
        <p:nvSpPr>
          <p:cNvPr id="6" name="Title 1"/>
          <p:cNvSpPr txBox="1">
            <a:spLocks/>
          </p:cNvSpPr>
          <p:nvPr/>
        </p:nvSpPr>
        <p:spPr>
          <a:xfrm>
            <a:off x="419100" y="4800600"/>
            <a:ext cx="7848600" cy="47705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schemeClr val="bg1">
                    <a:lumMod val="65000"/>
                  </a:schemeClr>
                </a:solidFill>
              </a:rPr>
              <a:t>Q4: Best practices for RS classification?</a:t>
            </a:r>
          </a:p>
        </p:txBody>
      </p:sp>
      <p:sp>
        <p:nvSpPr>
          <p:cNvPr id="7" name="Title 1"/>
          <p:cNvSpPr txBox="1">
            <a:spLocks/>
          </p:cNvSpPr>
          <p:nvPr/>
        </p:nvSpPr>
        <p:spPr>
          <a:xfrm>
            <a:off x="457200" y="5661645"/>
            <a:ext cx="7848600" cy="47705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t>Q5: Can a socioecological model explain vegetation trends?</a:t>
            </a:r>
          </a:p>
        </p:txBody>
      </p:sp>
    </p:spTree>
    <p:extLst>
      <p:ext uri="{BB962C8B-B14F-4D97-AF65-F5344CB8AC3E}">
        <p14:creationId xmlns:p14="http://schemas.microsoft.com/office/powerpoint/2010/main" val="80659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ameless+plug.jpg"/>
          <p:cNvPicPr>
            <a:picLocks noChangeAspect="1" noChangeArrowheads="1"/>
          </p:cNvPicPr>
          <p:nvPr/>
        </p:nvPicPr>
        <p:blipFill>
          <a:blip r:embed="rId3">
            <a:clrChange>
              <a:clrFrom>
                <a:srgbClr val="F7F6F4"/>
              </a:clrFrom>
              <a:clrTo>
                <a:srgbClr val="F7F6F4">
                  <a:alpha val="0"/>
                </a:srgbClr>
              </a:clrTo>
            </a:clrChange>
            <a:extLst>
              <a:ext uri="{28A0092B-C50C-407E-A947-70E740481C1C}">
                <a14:useLocalDpi xmlns:a14="http://schemas.microsoft.com/office/drawing/2010/main" val="0"/>
              </a:ext>
            </a:extLst>
          </a:blip>
          <a:srcRect/>
          <a:stretch>
            <a:fillRect/>
          </a:stretch>
        </p:blipFill>
        <p:spPr bwMode="auto">
          <a:xfrm>
            <a:off x="-381000" y="-152400"/>
            <a:ext cx="2667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676400" y="279737"/>
            <a:ext cx="7924800" cy="1015663"/>
          </a:xfrm>
          <a:prstGeom prst="rect">
            <a:avLst/>
          </a:prstGeom>
        </p:spPr>
        <p:txBody>
          <a:bodyPr wrap="square">
            <a:spAutoFit/>
          </a:bodyPr>
          <a:lstStyle/>
          <a:p>
            <a:endParaRPr lang="en-US" sz="1400" dirty="0"/>
          </a:p>
          <a:p>
            <a:r>
              <a:rPr lang="en-US" b="1" dirty="0"/>
              <a:t>Deep learning in Remote Sensing: ISPRS Journal Special issue announcement</a:t>
            </a:r>
          </a:p>
          <a:p>
            <a:r>
              <a:rPr lang="en-US" sz="1400" dirty="0"/>
              <a:t>https://www.journals.elsevier.com/isprs-journal-of-photogrammetry-and-remote-sensing/call-for-papers/deep-learning-for-remotely-sensed-data</a:t>
            </a:r>
          </a:p>
        </p:txBody>
      </p:sp>
      <p:grpSp>
        <p:nvGrpSpPr>
          <p:cNvPr id="12" name="Group 11"/>
          <p:cNvGrpSpPr/>
          <p:nvPr/>
        </p:nvGrpSpPr>
        <p:grpSpPr>
          <a:xfrm>
            <a:off x="322949" y="1934425"/>
            <a:ext cx="3926101" cy="4415151"/>
            <a:chOff x="322949" y="1934425"/>
            <a:chExt cx="3926101" cy="4415151"/>
          </a:xfrm>
        </p:grpSpPr>
        <p:sp>
          <p:nvSpPr>
            <p:cNvPr id="18" name="Title 2"/>
            <p:cNvSpPr txBox="1">
              <a:spLocks/>
            </p:cNvSpPr>
            <p:nvPr/>
          </p:nvSpPr>
          <p:spPr>
            <a:xfrm>
              <a:off x="685800" y="1934425"/>
              <a:ext cx="3505200" cy="469115"/>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LCLU Map</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333" t="4981" r="13403" b="4409"/>
            <a:stretch/>
          </p:blipFill>
          <p:spPr>
            <a:xfrm>
              <a:off x="322949" y="2438400"/>
              <a:ext cx="3926101" cy="3911176"/>
            </a:xfrm>
            <a:prstGeom prst="rect">
              <a:avLst/>
            </a:prstGeom>
          </p:spPr>
        </p:pic>
      </p:grpSp>
      <p:grpSp>
        <p:nvGrpSpPr>
          <p:cNvPr id="25" name="Group 24"/>
          <p:cNvGrpSpPr/>
          <p:nvPr/>
        </p:nvGrpSpPr>
        <p:grpSpPr>
          <a:xfrm>
            <a:off x="4957763" y="1905000"/>
            <a:ext cx="4186237" cy="4958144"/>
            <a:chOff x="4957763" y="1905000"/>
            <a:chExt cx="4186237" cy="4958144"/>
          </a:xfrm>
        </p:grpSpPr>
        <p:pic>
          <p:nvPicPr>
            <p:cNvPr id="21" name="Picture 20"/>
            <p:cNvPicPr>
              <a:picLocks noChangeAspect="1"/>
            </p:cNvPicPr>
            <p:nvPr/>
          </p:nvPicPr>
          <p:blipFill>
            <a:blip r:embed="rId5">
              <a:clrChange>
                <a:clrFrom>
                  <a:srgbClr val="FFFFFF"/>
                </a:clrFrom>
                <a:clrTo>
                  <a:srgbClr val="FFFFFF">
                    <a:alpha val="0"/>
                  </a:srgbClr>
                </a:clrTo>
              </a:clrChange>
            </a:blip>
            <a:stretch>
              <a:fillRect/>
            </a:stretch>
          </p:blipFill>
          <p:spPr>
            <a:xfrm>
              <a:off x="4957763" y="6425776"/>
              <a:ext cx="4186237" cy="437368"/>
            </a:xfrm>
            <a:prstGeom prst="rect">
              <a:avLst/>
            </a:prstGeom>
          </p:spPr>
        </p:pic>
        <p:grpSp>
          <p:nvGrpSpPr>
            <p:cNvPr id="24" name="Group 23"/>
            <p:cNvGrpSpPr/>
            <p:nvPr/>
          </p:nvGrpSpPr>
          <p:grpSpPr>
            <a:xfrm>
              <a:off x="5029200" y="1905000"/>
              <a:ext cx="3883482" cy="4444577"/>
              <a:chOff x="5029200" y="1905000"/>
              <a:chExt cx="3883482" cy="4444577"/>
            </a:xfrm>
          </p:grpSpPr>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3582" t="4515" r="13547" b="4374"/>
              <a:stretch/>
            </p:blipFill>
            <p:spPr>
              <a:xfrm>
                <a:off x="5029200" y="2438400"/>
                <a:ext cx="3883482" cy="3911177"/>
              </a:xfrm>
              <a:prstGeom prst="rect">
                <a:avLst/>
              </a:prstGeom>
            </p:spPr>
          </p:pic>
          <p:sp>
            <p:nvSpPr>
              <p:cNvPr id="23" name="Title 2"/>
              <p:cNvSpPr txBox="1">
                <a:spLocks/>
              </p:cNvSpPr>
              <p:nvPr/>
            </p:nvSpPr>
            <p:spPr>
              <a:xfrm>
                <a:off x="5181600" y="1905000"/>
                <a:ext cx="3505200" cy="469115"/>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Accuracy Map</a:t>
                </a:r>
              </a:p>
            </p:txBody>
          </p:sp>
        </p:grpSp>
      </p:grpSp>
    </p:spTree>
    <p:extLst>
      <p:ext uri="{BB962C8B-B14F-4D97-AF65-F5344CB8AC3E}">
        <p14:creationId xmlns:p14="http://schemas.microsoft.com/office/powerpoint/2010/main" val="41291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za\Desktop\shool\THESIS\DRAFT\figures\compressed\uncompress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1143000"/>
            <a:ext cx="6592887" cy="560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57600" y="4327525"/>
            <a:ext cx="609600" cy="19812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57600" y="1279524"/>
            <a:ext cx="609600" cy="199707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19610" y="1279524"/>
            <a:ext cx="442590" cy="199707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19610" y="4327525"/>
            <a:ext cx="442590" cy="19812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a:bodyPr>
          <a:lstStyle/>
          <a:p>
            <a:r>
              <a:rPr lang="en-US" sz="3200" dirty="0">
                <a:latin typeface="+mn-lt"/>
              </a:rPr>
              <a:t>AVHRR Trends</a:t>
            </a:r>
          </a:p>
        </p:txBody>
      </p:sp>
    </p:spTree>
    <p:extLst>
      <p:ext uri="{BB962C8B-B14F-4D97-AF65-F5344CB8AC3E}">
        <p14:creationId xmlns:p14="http://schemas.microsoft.com/office/powerpoint/2010/main" val="284423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000" t="30289" r="31667" b="27256"/>
          <a:stretch/>
        </p:blipFill>
        <p:spPr>
          <a:xfrm>
            <a:off x="2743199" y="2009864"/>
            <a:ext cx="5456337" cy="3819436"/>
          </a:xfrm>
          <a:prstGeom prst="rect">
            <a:avLst/>
          </a:prstGeom>
        </p:spPr>
      </p:pic>
      <p:sp>
        <p:nvSpPr>
          <p:cNvPr id="5" name="TextBox 4"/>
          <p:cNvSpPr txBox="1"/>
          <p:nvPr/>
        </p:nvSpPr>
        <p:spPr>
          <a:xfrm>
            <a:off x="228600" y="152400"/>
            <a:ext cx="8382000" cy="1200329"/>
          </a:xfrm>
          <a:prstGeom prst="rect">
            <a:avLst/>
          </a:prstGeom>
          <a:solidFill>
            <a:schemeClr val="bg1">
              <a:lumMod val="95000"/>
              <a:alpha val="62000"/>
            </a:schemeClr>
          </a:solidFill>
        </p:spPr>
        <p:txBody>
          <a:bodyPr wrap="square" rtlCol="0">
            <a:spAutoFit/>
          </a:bodyPr>
          <a:lstStyle/>
          <a:p>
            <a:pPr algn="ctr"/>
            <a:r>
              <a:rPr lang="en-US" sz="2400" b="1" dirty="0">
                <a:latin typeface="Cambria" panose="02040503050406030204" pitchFamily="18" charset="0"/>
                <a:cs typeface="Arial" panose="020B0604020202020204" pitchFamily="34" charset="0"/>
              </a:rPr>
              <a:t>Interacting effects of socio-political and environmental factors on rangeland dynamics in the Altai Mountains in Central Asia</a:t>
            </a:r>
          </a:p>
        </p:txBody>
      </p:sp>
      <p:sp>
        <p:nvSpPr>
          <p:cNvPr id="8" name="Title 1"/>
          <p:cNvSpPr>
            <a:spLocks noGrp="1"/>
          </p:cNvSpPr>
          <p:nvPr>
            <p:ph type="title"/>
          </p:nvPr>
        </p:nvSpPr>
        <p:spPr>
          <a:xfrm>
            <a:off x="6254187" y="4800600"/>
            <a:ext cx="2819400" cy="1143000"/>
          </a:xfrm>
        </p:spPr>
        <p:txBody>
          <a:bodyPr>
            <a:noAutofit/>
          </a:bodyPr>
          <a:lstStyle/>
          <a:p>
            <a:r>
              <a:rPr lang="en-US" sz="3200" dirty="0"/>
              <a:t>Synthesis in process</a:t>
            </a:r>
          </a:p>
        </p:txBody>
      </p:sp>
      <p:sp>
        <p:nvSpPr>
          <p:cNvPr id="9" name="Title 1"/>
          <p:cNvSpPr txBox="1">
            <a:spLocks/>
          </p:cNvSpPr>
          <p:nvPr/>
        </p:nvSpPr>
        <p:spPr>
          <a:xfrm>
            <a:off x="0" y="4686300"/>
            <a:ext cx="2819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Data collection complete: </a:t>
            </a:r>
          </a:p>
          <a:p>
            <a:r>
              <a:rPr lang="en-US" sz="2800" dirty="0"/>
              <a:t>50+ herders interviewed in all four countries</a:t>
            </a:r>
          </a:p>
        </p:txBody>
      </p:sp>
    </p:spTree>
    <p:extLst>
      <p:ext uri="{BB962C8B-B14F-4D97-AF65-F5344CB8AC3E}">
        <p14:creationId xmlns:p14="http://schemas.microsoft.com/office/powerpoint/2010/main" val="48757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869752"/>
            <a:ext cx="7924800" cy="4616648"/>
          </a:xfrm>
          <a:prstGeom prst="rect">
            <a:avLst/>
          </a:prstGeom>
        </p:spPr>
        <p:txBody>
          <a:bodyPr wrap="square">
            <a:spAutoFit/>
          </a:bodyPr>
          <a:lstStyle/>
          <a:p>
            <a:r>
              <a:rPr lang="en-US" sz="1400" dirty="0"/>
              <a:t>Publications</a:t>
            </a:r>
          </a:p>
          <a:p>
            <a:endParaRPr lang="en-US" sz="1400" dirty="0"/>
          </a:p>
          <a:p>
            <a:r>
              <a:rPr lang="en-US" sz="1400" dirty="0"/>
              <a:t>[1] M.Y. Paltsyn, J.P. Gibbs, L.V. Iegorova and G. Mountrakis (in revision). estimation and prediction of grassland cover in western Mongolia using MODIS-derived vegetation indices. Rangeland Ecology &amp; Management.</a:t>
            </a:r>
          </a:p>
          <a:p>
            <a:r>
              <a:rPr lang="en-US" sz="1400" dirty="0"/>
              <a:t>[2] M.Y. Paltsyn, J.P. Gibbs, and G. Mountrakis (in preparation). Integration of traditional ecological knowledge and remote sensing for monitoring rangeland dynamics in Altai Mountains</a:t>
            </a:r>
          </a:p>
          <a:p>
            <a:r>
              <a:rPr lang="en-US" sz="1400" dirty="0"/>
              <a:t>[3] Igor E. </a:t>
            </a:r>
            <a:r>
              <a:rPr lang="en-US" sz="1400" dirty="0" err="1"/>
              <a:t>Chestin</a:t>
            </a:r>
            <a:r>
              <a:rPr lang="en-US" sz="1400" dirty="0"/>
              <a:t>, Mikhail Yu. Paltsyn, Olga B. </a:t>
            </a:r>
            <a:r>
              <a:rPr lang="en-US" sz="1400" dirty="0" err="1"/>
              <a:t>Pereladova</a:t>
            </a:r>
            <a:r>
              <a:rPr lang="en-US" sz="1400" dirty="0"/>
              <a:t>, Liza V. Iegorova, James P. Gibbs. Tiger re-establishment potential to former Caspian tiger (</a:t>
            </a:r>
            <a:r>
              <a:rPr lang="en-US" sz="1400" dirty="0" err="1"/>
              <a:t>Panthera</a:t>
            </a:r>
            <a:r>
              <a:rPr lang="en-US" sz="1400" dirty="0"/>
              <a:t> </a:t>
            </a:r>
            <a:r>
              <a:rPr lang="en-US" sz="1400" dirty="0" err="1"/>
              <a:t>tigris</a:t>
            </a:r>
            <a:r>
              <a:rPr lang="en-US" sz="1400" dirty="0"/>
              <a:t> </a:t>
            </a:r>
            <a:r>
              <a:rPr lang="en-US" sz="1400" dirty="0" err="1"/>
              <a:t>virgata</a:t>
            </a:r>
            <a:r>
              <a:rPr lang="en-US" sz="1400" dirty="0"/>
              <a:t>) range in Central Asia. Biological Conservation, Volume 205, January 2017, Pages 42-51.</a:t>
            </a:r>
          </a:p>
          <a:p>
            <a:r>
              <a:rPr lang="en-US" sz="1400" dirty="0"/>
              <a:t>[4] S. Heydari, G. Mountrakis, R. Khatami+ (in review). Effect of classifier selection, reference sample size and scene heterogeneity in per-pixel classification accuracy using 26 Landsat sites. Remote Sensing of Environment. </a:t>
            </a:r>
          </a:p>
          <a:p>
            <a:r>
              <a:rPr lang="en-US" sz="1400" dirty="0"/>
              <a:t>[5] L. Jian, G. Mountrakis (in revision). Vegetation phenological response under extreme temperatures using volcanic eruptions as proxies. GIScience and Remote Sensing.</a:t>
            </a:r>
          </a:p>
          <a:p>
            <a:r>
              <a:rPr lang="en-US" sz="1400" dirty="0"/>
              <a:t>[6] Interacting effects of socio-political and environmental factors on rangeland dynamics in the Altai mountains in central Asia. L.V. Iegorova, J.P. Gibbs, and G. Mountrakis (in preparation)</a:t>
            </a:r>
          </a:p>
          <a:p>
            <a:endParaRPr lang="en-US" sz="1400" dirty="0"/>
          </a:p>
          <a:p>
            <a:r>
              <a:rPr lang="en-US" sz="1400" dirty="0"/>
              <a:t>Deep learning in Remote Sensing: ISPRS Journal Special issue announcement</a:t>
            </a:r>
          </a:p>
          <a:p>
            <a:r>
              <a:rPr lang="en-US" sz="1400" dirty="0"/>
              <a:t>https://www.journals.elsevier.com/isprs-journal-of-photogrammetry-and-remote-sensing/call-for-papers/deep-learning-for-remotely-sensed-data</a:t>
            </a:r>
          </a:p>
        </p:txBody>
      </p:sp>
      <p:sp>
        <p:nvSpPr>
          <p:cNvPr id="8" name="Title 1"/>
          <p:cNvSpPr>
            <a:spLocks noGrp="1"/>
          </p:cNvSpPr>
          <p:nvPr>
            <p:ph type="title"/>
          </p:nvPr>
        </p:nvSpPr>
        <p:spPr>
          <a:xfrm>
            <a:off x="2971800" y="-30162"/>
            <a:ext cx="2667000" cy="944562"/>
          </a:xfrm>
        </p:spPr>
        <p:txBody>
          <a:bodyPr>
            <a:normAutofit/>
          </a:bodyPr>
          <a:lstStyle/>
          <a:p>
            <a:r>
              <a:rPr lang="en-US" sz="3600" dirty="0">
                <a:latin typeface="+mn-lt"/>
              </a:rPr>
              <a:t>Productivity</a:t>
            </a:r>
          </a:p>
        </p:txBody>
      </p:sp>
    </p:spTree>
    <p:extLst>
      <p:ext uri="{BB962C8B-B14F-4D97-AF65-F5344CB8AC3E}">
        <p14:creationId xmlns:p14="http://schemas.microsoft.com/office/powerpoint/2010/main" val="4084947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29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3600" dirty="0">
                <a:solidFill>
                  <a:schemeClr val="bg1"/>
                </a:solidFill>
                <a:latin typeface="Cambria" panose="02040503050406030204" pitchFamily="18" charset="0"/>
              </a:rPr>
              <a:t>Questions</a:t>
            </a:r>
          </a:p>
        </p:txBody>
      </p:sp>
      <p:sp>
        <p:nvSpPr>
          <p:cNvPr id="4" name="TextBox 3"/>
          <p:cNvSpPr txBox="1"/>
          <p:nvPr/>
        </p:nvSpPr>
        <p:spPr>
          <a:xfrm>
            <a:off x="0" y="6487081"/>
            <a:ext cx="2816225" cy="261610"/>
          </a:xfrm>
          <a:prstGeom prst="rect">
            <a:avLst/>
          </a:prstGeom>
          <a:noFill/>
        </p:spPr>
        <p:txBody>
          <a:bodyPr wrap="square" rtlCol="0">
            <a:spAutoFit/>
          </a:bodyPr>
          <a:lstStyle/>
          <a:p>
            <a:r>
              <a:rPr lang="en-US" sz="1100" dirty="0">
                <a:solidFill>
                  <a:schemeClr val="bg1"/>
                </a:solidFill>
              </a:rPr>
              <a:t>Photo credit </a:t>
            </a:r>
            <a:r>
              <a:rPr lang="en-US" sz="1100" dirty="0">
                <a:solidFill>
                  <a:schemeClr val="bg1"/>
                </a:solidFill>
                <a:latin typeface="Cambria" panose="02040503050406030204" pitchFamily="18" charset="0"/>
              </a:rPr>
              <a:t>James Gibbs</a:t>
            </a:r>
            <a:endParaRPr lang="en-US" sz="1100" dirty="0">
              <a:solidFill>
                <a:schemeClr val="bg1"/>
              </a:solidFill>
            </a:endParaRPr>
          </a:p>
        </p:txBody>
      </p:sp>
    </p:spTree>
    <p:extLst>
      <p:ext uri="{BB962C8B-B14F-4D97-AF65-F5344CB8AC3E}">
        <p14:creationId xmlns:p14="http://schemas.microsoft.com/office/powerpoint/2010/main" val="61279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28800" y="152400"/>
            <a:ext cx="5596613" cy="3609145"/>
          </a:xfrm>
          <a:prstGeom prst="rect">
            <a:avLst/>
          </a:prstGeom>
        </p:spPr>
      </p:pic>
      <p:sp>
        <p:nvSpPr>
          <p:cNvPr id="8" name="Rectangle 7"/>
          <p:cNvSpPr/>
          <p:nvPr/>
        </p:nvSpPr>
        <p:spPr>
          <a:xfrm>
            <a:off x="228600" y="3886200"/>
            <a:ext cx="8686800" cy="923330"/>
          </a:xfrm>
          <a:prstGeom prst="rect">
            <a:avLst/>
          </a:prstGeom>
        </p:spPr>
        <p:txBody>
          <a:bodyPr wrap="square">
            <a:spAutoFit/>
          </a:bodyPr>
          <a:lstStyle/>
          <a:p>
            <a:r>
              <a:rPr lang="en-US" kern="50" dirty="0">
                <a:latin typeface="Calibri" panose="020F0502020204030204" pitchFamily="34" charset="0"/>
                <a:ea typeface="Times New Roman" panose="02020603050405020304" pitchFamily="18" charset="0"/>
                <a:cs typeface="Arial" panose="020B0604020202020204" pitchFamily="34" charset="0"/>
              </a:rPr>
              <a:t>A remarkable opportunity to better understand the social and economic drivers on rangeland change because it presents a </a:t>
            </a:r>
            <a:r>
              <a:rPr lang="en-US" kern="50" dirty="0">
                <a:solidFill>
                  <a:schemeClr val="tx2">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homogeneity of culture and ecology </a:t>
            </a:r>
            <a:r>
              <a:rPr lang="en-US" kern="50" dirty="0">
                <a:latin typeface="Calibri" panose="020F0502020204030204" pitchFamily="34" charset="0"/>
                <a:ea typeface="Times New Roman" panose="02020603050405020304" pitchFamily="18" charset="0"/>
                <a:cs typeface="Arial" panose="020B0604020202020204" pitchFamily="34" charset="0"/>
              </a:rPr>
              <a:t>(high elevation grasslands sharing the distinctive Altai biota) </a:t>
            </a:r>
            <a:r>
              <a:rPr lang="en-US" kern="50" dirty="0">
                <a:solidFill>
                  <a:schemeClr val="tx2">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intersected by a striking geopolitical overlay </a:t>
            </a:r>
            <a:endParaRPr lang="en-US" dirty="0">
              <a:solidFill>
                <a:schemeClr val="tx2">
                  <a:lumMod val="60000"/>
                  <a:lumOff val="40000"/>
                </a:schemeClr>
              </a:solidFill>
            </a:endParaRPr>
          </a:p>
        </p:txBody>
      </p:sp>
      <p:sp>
        <p:nvSpPr>
          <p:cNvPr id="10" name="Rectangle 9"/>
          <p:cNvSpPr/>
          <p:nvPr/>
        </p:nvSpPr>
        <p:spPr>
          <a:xfrm>
            <a:off x="4155141" y="1676400"/>
            <a:ext cx="762000" cy="609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076948" y="340187"/>
            <a:ext cx="4608190" cy="5374813"/>
            <a:chOff x="2076948" y="340187"/>
            <a:chExt cx="4608190" cy="5374813"/>
          </a:xfrm>
        </p:grpSpPr>
        <p:pic>
          <p:nvPicPr>
            <p:cNvPr id="13" name="Picture 2" descr="11-12: Collapse of the Soviet Union – Mr. Wiggin's History Cla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9074" y="340187"/>
              <a:ext cx="4116064" cy="32335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11-12: Collapse of the Soviet Union – Mr. Wiggin's History Class"/>
            <p:cNvPicPr>
              <a:picLocks noChangeAspect="1" noChangeArrowheads="1"/>
            </p:cNvPicPr>
            <p:nvPr/>
          </p:nvPicPr>
          <p:blipFill rotWithShape="1">
            <a:blip r:embed="rId5">
              <a:extLst>
                <a:ext uri="{28A0092B-C50C-407E-A947-70E740481C1C}">
                  <a14:useLocalDpi xmlns:a14="http://schemas.microsoft.com/office/drawing/2010/main" val="0"/>
                </a:ext>
              </a:extLst>
            </a:blip>
            <a:srcRect l="35378" t="12418" r="36633" b="84636"/>
            <a:stretch/>
          </p:blipFill>
          <p:spPr bwMode="auto">
            <a:xfrm>
              <a:off x="2076948" y="5334000"/>
              <a:ext cx="460819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153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724400"/>
            <a:ext cx="8991600" cy="1477328"/>
          </a:xfrm>
          <a:prstGeom prst="rect">
            <a:avLst/>
          </a:prstGeom>
        </p:spPr>
        <p:txBody>
          <a:bodyPr wrap="square">
            <a:spAutoFit/>
          </a:bodyPr>
          <a:lstStyle/>
          <a:p>
            <a:r>
              <a:rPr lang="en-US" dirty="0">
                <a:solidFill>
                  <a:schemeClr val="tx2">
                    <a:lumMod val="60000"/>
                    <a:lumOff val="40000"/>
                  </a:schemeClr>
                </a:solidFill>
              </a:rPr>
              <a:t>China</a:t>
            </a:r>
            <a:r>
              <a:rPr lang="en-US" dirty="0"/>
              <a:t>’s Altai Mountain area grazing systems </a:t>
            </a:r>
            <a:r>
              <a:rPr lang="en-US" dirty="0">
                <a:solidFill>
                  <a:schemeClr val="tx2">
                    <a:lumMod val="60000"/>
                    <a:lumOff val="40000"/>
                  </a:schemeClr>
                </a:solidFill>
              </a:rPr>
              <a:t>remain similar </a:t>
            </a:r>
            <a:r>
              <a:rPr lang="en-US" dirty="0"/>
              <a:t>to those in Mongolia, Kazakhstan and Russia during the Soviet era: carefully planned, heavily subsidized and intensive.  </a:t>
            </a:r>
          </a:p>
          <a:p>
            <a:endParaRPr lang="en-US" dirty="0"/>
          </a:p>
          <a:p>
            <a:r>
              <a:rPr lang="en-US" dirty="0"/>
              <a:t>This is in stark contrast to </a:t>
            </a:r>
            <a:r>
              <a:rPr lang="en-US" dirty="0">
                <a:solidFill>
                  <a:schemeClr val="tx2">
                    <a:lumMod val="60000"/>
                    <a:lumOff val="40000"/>
                  </a:schemeClr>
                </a:solidFill>
              </a:rPr>
              <a:t>Russia</a:t>
            </a:r>
            <a:r>
              <a:rPr lang="en-US" dirty="0"/>
              <a:t>’s and </a:t>
            </a:r>
            <a:r>
              <a:rPr lang="en-US" dirty="0">
                <a:solidFill>
                  <a:schemeClr val="tx2">
                    <a:lumMod val="60000"/>
                    <a:lumOff val="40000"/>
                  </a:schemeClr>
                </a:solidFill>
              </a:rPr>
              <a:t>Kazakhstan</a:t>
            </a:r>
            <a:r>
              <a:rPr lang="en-US" dirty="0"/>
              <a:t>’s livestock industries, which have </a:t>
            </a:r>
            <a:r>
              <a:rPr lang="en-US" dirty="0">
                <a:solidFill>
                  <a:schemeClr val="tx2">
                    <a:lumMod val="60000"/>
                    <a:lumOff val="40000"/>
                  </a:schemeClr>
                </a:solidFill>
              </a:rPr>
              <a:t>dwindled</a:t>
            </a:r>
            <a:r>
              <a:rPr lang="en-US" dirty="0"/>
              <a:t>, and </a:t>
            </a:r>
            <a:r>
              <a:rPr lang="en-US" dirty="0">
                <a:solidFill>
                  <a:schemeClr val="tx2">
                    <a:lumMod val="60000"/>
                    <a:lumOff val="40000"/>
                  </a:schemeClr>
                </a:solidFill>
              </a:rPr>
              <a:t>Mongolia</a:t>
            </a:r>
            <a:r>
              <a:rPr lang="en-US" dirty="0"/>
              <a:t>’s, which have both greatly </a:t>
            </a:r>
            <a:r>
              <a:rPr lang="en-US" dirty="0">
                <a:solidFill>
                  <a:schemeClr val="tx2">
                    <a:lumMod val="60000"/>
                    <a:lumOff val="40000"/>
                  </a:schemeClr>
                </a:solidFill>
              </a:rPr>
              <a:t>expanded</a:t>
            </a:r>
            <a:r>
              <a:rPr lang="en-US" dirty="0"/>
              <a:t> and changed in herd composition. </a:t>
            </a:r>
            <a:endParaRPr lang="en-US" dirty="0"/>
          </a:p>
        </p:txBody>
      </p:sp>
      <p:pic>
        <p:nvPicPr>
          <p:cNvPr id="11" name="Picture 10"/>
          <p:cNvPicPr>
            <a:picLocks noChangeAspect="1"/>
          </p:cNvPicPr>
          <p:nvPr/>
        </p:nvPicPr>
        <p:blipFill>
          <a:blip r:embed="rId3"/>
          <a:stretch>
            <a:fillRect/>
          </a:stretch>
        </p:blipFill>
        <p:spPr>
          <a:xfrm>
            <a:off x="1828800" y="152400"/>
            <a:ext cx="5596613" cy="3609145"/>
          </a:xfrm>
          <a:prstGeom prst="rect">
            <a:avLst/>
          </a:prstGeom>
        </p:spPr>
      </p:pic>
      <p:sp>
        <p:nvSpPr>
          <p:cNvPr id="13" name="Rectangle 12"/>
          <p:cNvSpPr/>
          <p:nvPr/>
        </p:nvSpPr>
        <p:spPr>
          <a:xfrm>
            <a:off x="152400" y="4191000"/>
            <a:ext cx="8991600" cy="369332"/>
          </a:xfrm>
          <a:prstGeom prst="rect">
            <a:avLst/>
          </a:prstGeom>
        </p:spPr>
        <p:txBody>
          <a:bodyPr wrap="square">
            <a:spAutoFit/>
          </a:bodyPr>
          <a:lstStyle/>
          <a:p>
            <a:r>
              <a:rPr lang="en-US" dirty="0"/>
              <a:t>Changes after the 1991 USSR Collapse:</a:t>
            </a:r>
            <a:endParaRPr lang="en-US" dirty="0"/>
          </a:p>
        </p:txBody>
      </p:sp>
    </p:spTree>
    <p:extLst>
      <p:ext uri="{BB962C8B-B14F-4D97-AF65-F5344CB8AC3E}">
        <p14:creationId xmlns:p14="http://schemas.microsoft.com/office/powerpoint/2010/main" val="327076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1511" y="147225"/>
            <a:ext cx="3920489" cy="2842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521664"/>
            <a:ext cx="4239224" cy="2826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46" y="73532"/>
            <a:ext cx="4217880" cy="27458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429000" y="6400800"/>
            <a:ext cx="2816225" cy="215444"/>
          </a:xfrm>
          <a:prstGeom prst="rect">
            <a:avLst/>
          </a:prstGeom>
          <a:noFill/>
        </p:spPr>
        <p:txBody>
          <a:bodyPr wrap="square" rtlCol="0">
            <a:spAutoFit/>
          </a:bodyPr>
          <a:lstStyle/>
          <a:p>
            <a:r>
              <a:rPr lang="en-US" sz="800" dirty="0">
                <a:solidFill>
                  <a:schemeClr val="bg1">
                    <a:lumMod val="50000"/>
                  </a:schemeClr>
                </a:solidFill>
              </a:rPr>
              <a:t>Photo credits: </a:t>
            </a:r>
            <a:r>
              <a:rPr lang="en-US" sz="800" dirty="0">
                <a:solidFill>
                  <a:schemeClr val="bg1">
                    <a:lumMod val="50000"/>
                  </a:schemeClr>
                </a:solidFill>
                <a:latin typeface="Cambria" panose="02040503050406030204" pitchFamily="18" charset="0"/>
              </a:rPr>
              <a:t>James Gibbs, SUNY-ESF</a:t>
            </a:r>
            <a:endParaRPr lang="en-US" sz="800" dirty="0">
              <a:solidFill>
                <a:schemeClr val="bg1">
                  <a:lumMod val="50000"/>
                </a:schemeClr>
              </a:solidFill>
            </a:endParaRPr>
          </a:p>
        </p:txBody>
      </p:sp>
      <p:sp>
        <p:nvSpPr>
          <p:cNvPr id="5" name="Rectangle 4"/>
          <p:cNvSpPr/>
          <p:nvPr/>
        </p:nvSpPr>
        <p:spPr>
          <a:xfrm>
            <a:off x="1687313" y="2681571"/>
            <a:ext cx="5548395" cy="923330"/>
          </a:xfrm>
          <a:prstGeom prst="rect">
            <a:avLst/>
          </a:prstGeom>
          <a:solidFill>
            <a:schemeClr val="accent1">
              <a:lumMod val="40000"/>
              <a:lumOff val="60000"/>
            </a:schemeClr>
          </a:solidFill>
        </p:spPr>
        <p:txBody>
          <a:bodyPr wrap="square">
            <a:spAutoFit/>
          </a:bodyPr>
          <a:lstStyle/>
          <a:p>
            <a:pPr algn="ctr"/>
            <a:r>
              <a:rPr lang="en-US" kern="50" dirty="0">
                <a:latin typeface="Calibri" panose="020F0502020204030204" pitchFamily="34" charset="0"/>
                <a:ea typeface="Times New Roman" panose="02020603050405020304" pitchFamily="18" charset="0"/>
                <a:cs typeface="Arial" panose="020B0604020202020204" pitchFamily="34" charset="0"/>
              </a:rPr>
              <a:t>Examine land-cover change consequences of the collapse of top-down government approaches to managing grazing resources of mountain regions. </a:t>
            </a:r>
            <a:endParaRPr lang="en-US" dirty="0"/>
          </a:p>
        </p:txBody>
      </p:sp>
    </p:spTree>
    <p:extLst>
      <p:ext uri="{BB962C8B-B14F-4D97-AF65-F5344CB8AC3E}">
        <p14:creationId xmlns:p14="http://schemas.microsoft.com/office/powerpoint/2010/main" val="31418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9400"/>
            <a:ext cx="8229600" cy="609600"/>
          </a:xfrm>
        </p:spPr>
        <p:txBody>
          <a:bodyPr>
            <a:normAutofit fontScale="90000"/>
          </a:bodyPr>
          <a:lstStyle/>
          <a:p>
            <a:r>
              <a:rPr lang="en-US" sz="2800" dirty="0"/>
              <a:t>Q1: How accurately do satellite data capture vegetation cover </a:t>
            </a:r>
            <a:br>
              <a:rPr lang="en-US" sz="2800" dirty="0"/>
            </a:br>
            <a:r>
              <a:rPr lang="en-US" sz="2800" dirty="0"/>
              <a:t>in grasslands?</a:t>
            </a:r>
          </a:p>
        </p:txBody>
      </p:sp>
    </p:spTree>
    <p:extLst>
      <p:ext uri="{BB962C8B-B14F-4D97-AF65-F5344CB8AC3E}">
        <p14:creationId xmlns:p14="http://schemas.microsoft.com/office/powerpoint/2010/main" val="123513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2800" dirty="0"/>
              <a:t>Ground Validation of NDVI-Vegetation Relationship</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019800" y="3657600"/>
            <a:ext cx="2951790" cy="2845753"/>
          </a:xfrm>
          <a:prstGeom prst="rect">
            <a:avLst/>
          </a:prstGeom>
        </p:spPr>
      </p:pic>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990600"/>
            <a:ext cx="3320708" cy="23160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304800" y="1524000"/>
            <a:ext cx="4414516" cy="3045460"/>
          </a:xfrm>
          <a:prstGeom prst="rect">
            <a:avLst/>
          </a:prstGeom>
        </p:spPr>
      </p:pic>
    </p:spTree>
    <p:extLst>
      <p:ext uri="{BB962C8B-B14F-4D97-AF65-F5344CB8AC3E}">
        <p14:creationId xmlns:p14="http://schemas.microsoft.com/office/powerpoint/2010/main" val="135023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defRPr/>
            </a:pPr>
            <a:r>
              <a:rPr lang="en-US" sz="2800" dirty="0"/>
              <a:t>% Vegetation cover vs NDVI</a:t>
            </a:r>
          </a:p>
        </p:txBody>
      </p:sp>
      <p:pic>
        <p:nvPicPr>
          <p:cNvPr id="2050" name="Picture 2" descr="C:\Users\Liza\Desktop\shool\THESIS\DRAFT\presentation\VI pap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4953000" cy="38620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6096000"/>
            <a:ext cx="8686800" cy="523220"/>
          </a:xfrm>
          <a:prstGeom prst="rect">
            <a:avLst/>
          </a:prstGeom>
          <a:noFill/>
        </p:spPr>
        <p:txBody>
          <a:bodyPr wrap="square" rtlCol="0">
            <a:spAutoFit/>
          </a:bodyPr>
          <a:lstStyle/>
          <a:p>
            <a:r>
              <a:rPr lang="en-US" sz="1400" dirty="0"/>
              <a:t>Mikhail Yu. </a:t>
            </a:r>
            <a:r>
              <a:rPr lang="en-US" sz="1400" dirty="0" err="1"/>
              <a:t>Paltsyn</a:t>
            </a:r>
            <a:r>
              <a:rPr lang="en-US" sz="1400" dirty="0"/>
              <a:t>, James P. Gibbs, Liza </a:t>
            </a:r>
            <a:r>
              <a:rPr lang="en-US" sz="1400" dirty="0" err="1"/>
              <a:t>Iegorova</a:t>
            </a:r>
            <a:r>
              <a:rPr lang="en-US" sz="1400" dirty="0"/>
              <a:t>, </a:t>
            </a:r>
            <a:r>
              <a:rPr lang="en-US" sz="1400" dirty="0" err="1"/>
              <a:t>Giorgos</a:t>
            </a:r>
            <a:r>
              <a:rPr lang="en-US" sz="1400" dirty="0"/>
              <a:t> </a:t>
            </a:r>
            <a:r>
              <a:rPr lang="en-US" sz="1400" dirty="0" err="1"/>
              <a:t>Mountrakis</a:t>
            </a:r>
            <a:r>
              <a:rPr lang="en-US" sz="1400" dirty="0"/>
              <a:t>. Estimation and Prediction of Grassland Cover in Western Mongolia using MODIS-derived Vegetation Indices. 2016 (Unpublished Article)</a:t>
            </a:r>
          </a:p>
        </p:txBody>
      </p:sp>
    </p:spTree>
    <p:extLst>
      <p:ext uri="{BB962C8B-B14F-4D97-AF65-F5344CB8AC3E}">
        <p14:creationId xmlns:p14="http://schemas.microsoft.com/office/powerpoint/2010/main" val="344169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229600" cy="609600"/>
          </a:xfrm>
        </p:spPr>
        <p:txBody>
          <a:bodyPr>
            <a:normAutofit fontScale="90000"/>
          </a:bodyPr>
          <a:lstStyle/>
          <a:p>
            <a:r>
              <a:rPr lang="en-US" sz="2800" dirty="0">
                <a:solidFill>
                  <a:schemeClr val="bg1">
                    <a:lumMod val="65000"/>
                  </a:schemeClr>
                </a:solidFill>
              </a:rPr>
              <a:t>Q1: How accurately do satellite data capture vegetation cover </a:t>
            </a:r>
            <a:br>
              <a:rPr lang="en-US" sz="2800" dirty="0">
                <a:solidFill>
                  <a:schemeClr val="bg1">
                    <a:lumMod val="65000"/>
                  </a:schemeClr>
                </a:solidFill>
              </a:rPr>
            </a:br>
            <a:r>
              <a:rPr lang="en-US" sz="2800" dirty="0">
                <a:solidFill>
                  <a:schemeClr val="bg1">
                    <a:lumMod val="65000"/>
                  </a:schemeClr>
                </a:solidFill>
              </a:rPr>
              <a:t>in grasslands?</a:t>
            </a:r>
          </a:p>
        </p:txBody>
      </p:sp>
      <p:sp>
        <p:nvSpPr>
          <p:cNvPr id="4" name="Title 1"/>
          <p:cNvSpPr txBox="1">
            <a:spLocks/>
          </p:cNvSpPr>
          <p:nvPr/>
        </p:nvSpPr>
        <p:spPr>
          <a:xfrm>
            <a:off x="381000" y="2845713"/>
            <a:ext cx="7848600" cy="861774"/>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t>Q2: Can we link Traditional Ecological Knowledge to satellite-derived vegetation indices?</a:t>
            </a:r>
          </a:p>
        </p:txBody>
      </p:sp>
    </p:spTree>
    <p:extLst>
      <p:ext uri="{BB962C8B-B14F-4D97-AF65-F5344CB8AC3E}">
        <p14:creationId xmlns:p14="http://schemas.microsoft.com/office/powerpoint/2010/main" val="544895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10464</TotalTime>
  <Words>1724</Words>
  <Application>Microsoft Office PowerPoint</Application>
  <PresentationFormat>On-screen Show (4:3)</PresentationFormat>
  <Paragraphs>95</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宋体</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Q1: How accurately do satellite data capture vegetation cover  in grasslands?</vt:lpstr>
      <vt:lpstr>Ground Validation of NDVI-Vegetation Relationship</vt:lpstr>
      <vt:lpstr>% Vegetation cover vs NDVI</vt:lpstr>
      <vt:lpstr>Q1: How accurately do satellite data capture vegetation cover  in grasslands?</vt:lpstr>
      <vt:lpstr>PowerPoint Presentation</vt:lpstr>
      <vt:lpstr>PowerPoint Presentation</vt:lpstr>
      <vt:lpstr>Q1: How accurately do satellite data capture vegetation cover  in grasslands?</vt:lpstr>
      <vt:lpstr>Russia</vt:lpstr>
      <vt:lpstr>Mongolia</vt:lpstr>
      <vt:lpstr>Q1: How accurately do satellite data capture vegetation cover  in grasslands?</vt:lpstr>
      <vt:lpstr>PowerPoint Presentation</vt:lpstr>
      <vt:lpstr>PowerPoint Presentation</vt:lpstr>
      <vt:lpstr>PowerPoint Presentation</vt:lpstr>
      <vt:lpstr>Q1: How accurately do satellite data capture vegetation cover  in grasslands?</vt:lpstr>
      <vt:lpstr>AVHRR Trends</vt:lpstr>
      <vt:lpstr>Synthesis in process</vt:lpstr>
      <vt:lpstr>Productivity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Interacting effects of socio-political and environmental factors on rangeland dynamics in the Altai Mountains in central Asia</dc:title>
  <dc:creator>Liza Iegorova</dc:creator>
  <cp:lastModifiedBy>Giorgos Mountrakis</cp:lastModifiedBy>
  <cp:revision>219</cp:revision>
  <dcterms:created xsi:type="dcterms:W3CDTF">2006-08-16T00:00:00Z</dcterms:created>
  <dcterms:modified xsi:type="dcterms:W3CDTF">2017-04-12T17:11:24Z</dcterms:modified>
</cp:coreProperties>
</file>