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86" r:id="rId2"/>
    <p:sldId id="276" r:id="rId3"/>
    <p:sldId id="263" r:id="rId4"/>
    <p:sldId id="262" r:id="rId5"/>
    <p:sldId id="260" r:id="rId6"/>
    <p:sldId id="265" r:id="rId7"/>
    <p:sldId id="275" r:id="rId8"/>
    <p:sldId id="267" r:id="rId9"/>
    <p:sldId id="269" r:id="rId10"/>
    <p:sldId id="270" r:id="rId11"/>
    <p:sldId id="271" r:id="rId12"/>
    <p:sldId id="257" r:id="rId13"/>
    <p:sldId id="256" r:id="rId14"/>
    <p:sldId id="288" r:id="rId15"/>
    <p:sldId id="258" r:id="rId16"/>
    <p:sldId id="285" r:id="rId17"/>
    <p:sldId id="287" r:id="rId18"/>
    <p:sldId id="281" r:id="rId19"/>
    <p:sldId id="280" r:id="rId20"/>
    <p:sldId id="283" r:id="rId21"/>
    <p:sldId id="290" r:id="rId22"/>
    <p:sldId id="272" r:id="rId23"/>
    <p:sldId id="273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878" autoAdjust="0"/>
  </p:normalViewPr>
  <p:slideViewPr>
    <p:cSldViewPr snapToGrid="0">
      <p:cViewPr varScale="1">
        <p:scale>
          <a:sx n="46" d="100"/>
          <a:sy n="46" d="100"/>
        </p:scale>
        <p:origin x="9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radar\inundation\inundation_tab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radar\inundation\inundation_tabl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10S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Surface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'2015-Decom'!$H$3:$H$6</c:f>
              <c:numCache>
                <c:formatCode>General</c:formatCode>
                <c:ptCount val="4"/>
                <c:pt idx="0">
                  <c:v>152</c:v>
                </c:pt>
                <c:pt idx="1">
                  <c:v>176</c:v>
                </c:pt>
                <c:pt idx="2">
                  <c:v>200</c:v>
                </c:pt>
                <c:pt idx="3">
                  <c:v>224</c:v>
                </c:pt>
              </c:numCache>
            </c:numRef>
          </c:cat>
          <c:val>
            <c:numRef>
              <c:f>'2015-Decom'!$A$3:$A$6</c:f>
              <c:numCache>
                <c:formatCode>General</c:formatCode>
                <c:ptCount val="4"/>
                <c:pt idx="0">
                  <c:v>0.10819129877</c:v>
                </c:pt>
                <c:pt idx="1">
                  <c:v>0.28917300346300001</c:v>
                </c:pt>
                <c:pt idx="2">
                  <c:v>0.11525728150099999</c:v>
                </c:pt>
                <c:pt idx="3">
                  <c:v>0.115714421358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03-4549-9469-495A1FFDC0C5}"/>
            </c:ext>
          </c:extLst>
        </c:ser>
        <c:ser>
          <c:idx val="1"/>
          <c:order val="1"/>
          <c:tx>
            <c:v>Double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'2015-Decom'!$H$3:$H$6</c:f>
              <c:numCache>
                <c:formatCode>General</c:formatCode>
                <c:ptCount val="4"/>
                <c:pt idx="0">
                  <c:v>152</c:v>
                </c:pt>
                <c:pt idx="1">
                  <c:v>176</c:v>
                </c:pt>
                <c:pt idx="2">
                  <c:v>200</c:v>
                </c:pt>
                <c:pt idx="3">
                  <c:v>224</c:v>
                </c:pt>
              </c:numCache>
            </c:numRef>
          </c:cat>
          <c:val>
            <c:numRef>
              <c:f>'2015-Decom'!$A$10:$A$13</c:f>
              <c:numCache>
                <c:formatCode>General</c:formatCode>
                <c:ptCount val="4"/>
                <c:pt idx="0">
                  <c:v>4.6939948588399998E-2</c:v>
                </c:pt>
                <c:pt idx="1">
                  <c:v>0.12230871003300001</c:v>
                </c:pt>
                <c:pt idx="2">
                  <c:v>8.7725821023600006E-2</c:v>
                </c:pt>
                <c:pt idx="3">
                  <c:v>7.9755505210700003E-2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03-4549-9469-495A1FFDC0C5}"/>
            </c:ext>
          </c:extLst>
        </c:ser>
        <c:ser>
          <c:idx val="2"/>
          <c:order val="2"/>
          <c:tx>
            <c:v>Volume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'2015-Decom'!$H$3:$H$6</c:f>
              <c:numCache>
                <c:formatCode>General</c:formatCode>
                <c:ptCount val="4"/>
                <c:pt idx="0">
                  <c:v>152</c:v>
                </c:pt>
                <c:pt idx="1">
                  <c:v>176</c:v>
                </c:pt>
                <c:pt idx="2">
                  <c:v>200</c:v>
                </c:pt>
                <c:pt idx="3">
                  <c:v>224</c:v>
                </c:pt>
              </c:numCache>
            </c:numRef>
          </c:cat>
          <c:val>
            <c:numRef>
              <c:f>'2015-Decom'!$A$17:$A$20</c:f>
              <c:numCache>
                <c:formatCode>General</c:formatCode>
                <c:ptCount val="4"/>
                <c:pt idx="0">
                  <c:v>3.4678300103999998E-2</c:v>
                </c:pt>
                <c:pt idx="1">
                  <c:v>0.15169788964799999</c:v>
                </c:pt>
                <c:pt idx="2">
                  <c:v>0.19425009050700001</c:v>
                </c:pt>
                <c:pt idx="3">
                  <c:v>0.16247725505400001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03-4549-9469-495A1FFDC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745696"/>
        <c:axId val="249746256"/>
      </c:lineChart>
      <c:catAx>
        <c:axId val="24974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746256"/>
        <c:crosses val="autoZero"/>
        <c:auto val="1"/>
        <c:lblAlgn val="ctr"/>
        <c:lblOffset val="100"/>
        <c:noMultiLvlLbl val="0"/>
      </c:catAx>
      <c:valAx>
        <c:axId val="24974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74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Surface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'2015-Decom'!$H$3:$H$6</c:f>
              <c:numCache>
                <c:formatCode>General</c:formatCode>
                <c:ptCount val="4"/>
                <c:pt idx="0">
                  <c:v>152</c:v>
                </c:pt>
                <c:pt idx="1">
                  <c:v>176</c:v>
                </c:pt>
                <c:pt idx="2">
                  <c:v>200</c:v>
                </c:pt>
                <c:pt idx="3">
                  <c:v>224</c:v>
                </c:pt>
              </c:numCache>
            </c:numRef>
          </c:cat>
          <c:val>
            <c:numRef>
              <c:f>'2015-Decom'!$G$3:$G$6</c:f>
              <c:numCache>
                <c:formatCode>General</c:formatCode>
                <c:ptCount val="4"/>
                <c:pt idx="0">
                  <c:v>5.9573359944600002E-2</c:v>
                </c:pt>
                <c:pt idx="1">
                  <c:v>0.145230081348</c:v>
                </c:pt>
                <c:pt idx="2">
                  <c:v>0.12968802770400001</c:v>
                </c:pt>
                <c:pt idx="3">
                  <c:v>0.102334089315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26-4C1A-887C-3BA33B96DE82}"/>
            </c:ext>
          </c:extLst>
        </c:ser>
        <c:ser>
          <c:idx val="1"/>
          <c:order val="1"/>
          <c:tx>
            <c:v>Double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'2015-Decom'!$H$3:$H$6</c:f>
              <c:numCache>
                <c:formatCode>General</c:formatCode>
                <c:ptCount val="4"/>
                <c:pt idx="0">
                  <c:v>152</c:v>
                </c:pt>
                <c:pt idx="1">
                  <c:v>176</c:v>
                </c:pt>
                <c:pt idx="2">
                  <c:v>200</c:v>
                </c:pt>
                <c:pt idx="3">
                  <c:v>224</c:v>
                </c:pt>
              </c:numCache>
            </c:numRef>
          </c:cat>
          <c:val>
            <c:numRef>
              <c:f>'2015-Decom'!$G$10:$G$13</c:f>
              <c:numCache>
                <c:formatCode>General</c:formatCode>
                <c:ptCount val="4"/>
                <c:pt idx="0">
                  <c:v>8.8257010850500001E-2</c:v>
                </c:pt>
                <c:pt idx="1">
                  <c:v>0.228957144833</c:v>
                </c:pt>
                <c:pt idx="2">
                  <c:v>0.18502547176</c:v>
                </c:pt>
                <c:pt idx="3">
                  <c:v>0.14058921346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26-4C1A-887C-3BA33B96DE82}"/>
            </c:ext>
          </c:extLst>
        </c:ser>
        <c:ser>
          <c:idx val="2"/>
          <c:order val="2"/>
          <c:tx>
            <c:v>Volume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'2015-Decom'!$H$3:$H$6</c:f>
              <c:numCache>
                <c:formatCode>General</c:formatCode>
                <c:ptCount val="4"/>
                <c:pt idx="0">
                  <c:v>152</c:v>
                </c:pt>
                <c:pt idx="1">
                  <c:v>176</c:v>
                </c:pt>
                <c:pt idx="2">
                  <c:v>200</c:v>
                </c:pt>
                <c:pt idx="3">
                  <c:v>224</c:v>
                </c:pt>
              </c:numCache>
            </c:numRef>
          </c:cat>
          <c:val>
            <c:numRef>
              <c:f>'2015-Decom'!$G$17:$G$20</c:f>
              <c:numCache>
                <c:formatCode>General</c:formatCode>
                <c:ptCount val="4"/>
                <c:pt idx="0">
                  <c:v>4.8927260669099998E-2</c:v>
                </c:pt>
                <c:pt idx="1">
                  <c:v>0.121710176137</c:v>
                </c:pt>
                <c:pt idx="2">
                  <c:v>0.16294071345899999</c:v>
                </c:pt>
                <c:pt idx="3">
                  <c:v>0.179454102606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26-4C1A-887C-3BA33B96D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9944880"/>
        <c:axId val="249945440"/>
      </c:lineChart>
      <c:catAx>
        <c:axId val="24994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945440"/>
        <c:crosses val="autoZero"/>
        <c:auto val="1"/>
        <c:lblAlgn val="ctr"/>
        <c:lblOffset val="100"/>
        <c:noMultiLvlLbl val="0"/>
      </c:catAx>
      <c:valAx>
        <c:axId val="249945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94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D21ED-979C-4125-9A90-5A5D728E8D39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9FE5A-352C-4035-B325-2D4879F5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E5A-352C-4035-B325-2D4879F562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8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N=55 scenes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6A820-3C11-4F68-BE53-167F8C2762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08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Sentinel-1</a:t>
            </a:r>
            <a:r>
              <a:rPr lang="en-US" baseline="0" dirty="0"/>
              <a:t> VH/VV/VV for 20150304/20150304/20150608</a:t>
            </a:r>
          </a:p>
          <a:p>
            <a:r>
              <a:rPr lang="en-US" baseline="0" dirty="0"/>
              <a:t>Landsat 8 2014361 543</a:t>
            </a:r>
          </a:p>
          <a:p>
            <a:r>
              <a:rPr lang="en-US" baseline="0" dirty="0"/>
              <a:t>PALSAR-2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9AF4F-EF13-4833-A78A-3A76FAC6A69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728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Rice fields show much strong double-bounce when flooded.</a:t>
            </a:r>
          </a:p>
          <a:p>
            <a:r>
              <a:rPr lang="en-US" dirty="0">
                <a:solidFill>
                  <a:srgbClr val="FF0000"/>
                </a:solidFill>
              </a:rPr>
              <a:t>Assumption 1: Double-bounce only comes from the under water and rice stem.</a:t>
            </a:r>
          </a:p>
          <a:p>
            <a:r>
              <a:rPr lang="en-US" dirty="0">
                <a:solidFill>
                  <a:srgbClr val="FF0000"/>
                </a:solidFill>
              </a:rPr>
              <a:t>Assumption 2: Volume scattering only caused by the rice canopy.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Much high accuracy is achieved with the value as high as 88.37%.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E5A-352C-4035-B325-2D4879F562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8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decision tree is refined based on the comparison of the VV and HV over flooded and non-flooded fields at the same height.</a:t>
            </a:r>
          </a:p>
          <a:p>
            <a:r>
              <a:rPr lang="en-US" dirty="0"/>
              <a:t>Absolute HV is strong related to the rice height.</a:t>
            </a:r>
          </a:p>
          <a:p>
            <a:r>
              <a:rPr lang="en-US" dirty="0"/>
              <a:t>Flood detection method is more suitable for the early growing stage before Middle of July.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E5A-352C-4035-B325-2D4879F562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2DB4E-C180-4495-9C73-A8291E663E8C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43333-7B57-41F2-A276-D45B515671DB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6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2BB47-DB1F-4118-902C-E2C285A88E66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3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2F1A-4185-4E51-90A7-08298AC72E1A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2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E4C7-56E6-4125-B247-57908DCE5E48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195B7-0FE7-4933-A7EC-A1DFB8224F92}" type="datetime1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7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90E0D-7CD5-461A-8DC8-91309DBA43DF}" type="datetime1">
              <a:rPr lang="en-US" smtClean="0"/>
              <a:t>4/12/2017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9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CA09-9C74-4265-825D-12B3004B8C88}" type="datetime1">
              <a:rPr lang="en-US" smtClean="0"/>
              <a:t>4/12/2017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6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FACC4-153F-4CB8-9685-5E75A7140A54}" type="datetime1">
              <a:rPr lang="en-US" smtClean="0"/>
              <a:t>4/12/2017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5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66F5-B10A-4BD7-8CDC-E562B22F3B23}" type="datetime1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4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A94C-48DD-4C8A-9B4D-8C2D7A669B89}" type="datetime1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1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5A926-BB47-4544-B5F5-1343E3EB5079}" type="datetime1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2017 LCLUC Spring Science Team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0DA0-05DE-471E-883D-4DE3266A3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4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chart" Target="../charts/chart1.xml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jp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10" Type="http://schemas.openxmlformats.org/officeDocument/2006/relationships/image" Target="../media/image96.png"/><Relationship Id="rId4" Type="http://schemas.openxmlformats.org/officeDocument/2006/relationships/image" Target="../media/image76.jpg"/><Relationship Id="rId9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699" y="1122363"/>
            <a:ext cx="10301467" cy="2387600"/>
          </a:xfrm>
        </p:spPr>
        <p:txBody>
          <a:bodyPr>
            <a:normAutofit/>
          </a:bodyPr>
          <a:lstStyle/>
          <a:p>
            <a:r>
              <a:rPr lang="en-US" sz="3600" dirty="0"/>
              <a:t>Operational algorithms and products for near real time maps of rice extent and rice crop growth stage using multi-source remote sensing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i="1" dirty="0"/>
              <a:t>N. Torbick, W. Salas; Applied </a:t>
            </a:r>
            <a:r>
              <a:rPr lang="en-US" sz="2000" i="1" dirty="0" err="1"/>
              <a:t>Geosolutions</a:t>
            </a:r>
            <a:endParaRPr lang="en-US" sz="2000" i="1" dirty="0"/>
          </a:p>
          <a:p>
            <a:r>
              <a:rPr lang="en-US" sz="2000" i="1" dirty="0"/>
              <a:t>Thuy Le </a:t>
            </a:r>
            <a:r>
              <a:rPr lang="en-US" sz="2000" i="1" dirty="0" err="1"/>
              <a:t>Toan</a:t>
            </a:r>
            <a:r>
              <a:rPr lang="en-US" sz="2000" i="1" dirty="0"/>
              <a:t>; CESBIO, France</a:t>
            </a:r>
          </a:p>
          <a:p>
            <a:r>
              <a:rPr lang="en-US" sz="2000" i="1" dirty="0"/>
              <a:t>Dirk </a:t>
            </a:r>
            <a:r>
              <a:rPr lang="en-US" sz="2000" i="1" dirty="0" err="1"/>
              <a:t>Hoekman</a:t>
            </a:r>
            <a:r>
              <a:rPr lang="en-US" sz="2000" i="1" dirty="0"/>
              <a:t>; </a:t>
            </a:r>
            <a:r>
              <a:rPr lang="en-US" sz="2000" i="1" dirty="0" err="1"/>
              <a:t>Wageningen</a:t>
            </a:r>
            <a:r>
              <a:rPr lang="en-US" sz="2000" i="1" dirty="0"/>
              <a:t> University</a:t>
            </a:r>
          </a:p>
          <a:p>
            <a:r>
              <a:rPr lang="en-US" sz="2000" i="1" dirty="0"/>
              <a:t> D. Chowdhury, I. Cooke, N. Rubin, X. Huang; AGS</a:t>
            </a:r>
          </a:p>
          <a:p>
            <a:endParaRPr lang="en-US" sz="2000" dirty="0"/>
          </a:p>
          <a:p>
            <a:r>
              <a:rPr lang="en-US" sz="2000" dirty="0"/>
              <a:t>Spring Science Team Meeting 2017</a:t>
            </a:r>
          </a:p>
          <a:p>
            <a:endParaRPr lang="en-US" sz="2000" dirty="0"/>
          </a:p>
        </p:txBody>
      </p:sp>
      <p:pic>
        <p:nvPicPr>
          <p:cNvPr id="4" name="Picture 3" descr="Applied GeoSolution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2" y="5976683"/>
            <a:ext cx="31623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5500"/>
          <a:stretch/>
        </p:blipFill>
        <p:spPr>
          <a:xfrm>
            <a:off x="9816859" y="6180231"/>
            <a:ext cx="1959059" cy="43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3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55" y="2039815"/>
            <a:ext cx="795580" cy="14369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1377" y="321546"/>
            <a:ext cx="7928258" cy="3858567"/>
            <a:chOff x="481377" y="321546"/>
            <a:chExt cx="7928258" cy="3858567"/>
          </a:xfrm>
        </p:grpSpPr>
        <p:grpSp>
          <p:nvGrpSpPr>
            <p:cNvPr id="3" name="Group 2"/>
            <p:cNvGrpSpPr/>
            <p:nvPr/>
          </p:nvGrpSpPr>
          <p:grpSpPr>
            <a:xfrm>
              <a:off x="481377" y="522513"/>
              <a:ext cx="7928258" cy="3657600"/>
              <a:chOff x="481377" y="0"/>
              <a:chExt cx="7928258" cy="36576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810"/>
              <a:stretch/>
            </p:blipFill>
            <p:spPr>
              <a:xfrm>
                <a:off x="481377" y="0"/>
                <a:ext cx="2251775" cy="36576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54"/>
              <a:stretch/>
            </p:blipFill>
            <p:spPr>
              <a:xfrm>
                <a:off x="2773347" y="0"/>
                <a:ext cx="2200656" cy="36576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20"/>
              <a:stretch/>
            </p:blipFill>
            <p:spPr>
              <a:xfrm>
                <a:off x="4490155" y="0"/>
                <a:ext cx="2201601" cy="36576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24"/>
              <a:stretch/>
            </p:blipFill>
            <p:spPr>
              <a:xfrm>
                <a:off x="6199828" y="0"/>
                <a:ext cx="2209807" cy="3657600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286196" y="321547"/>
              <a:ext cx="881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Emergence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36581" y="321547"/>
              <a:ext cx="8223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SOS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34522" y="321546"/>
              <a:ext cx="8223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Peak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90811" y="321546"/>
              <a:ext cx="8223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EOS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52765" y="3737987"/>
            <a:ext cx="582804" cy="3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461504" y="3838469"/>
            <a:ext cx="582804" cy="3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178312" y="3818373"/>
            <a:ext cx="582804" cy="3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108007" y="618642"/>
            <a:ext cx="582804" cy="3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740549" y="618641"/>
            <a:ext cx="582804" cy="3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198753" y="799510"/>
            <a:ext cx="582804" cy="3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1" t="3406" r="7830" b="86703"/>
          <a:stretch/>
        </p:blipFill>
        <p:spPr>
          <a:xfrm>
            <a:off x="804982" y="3476729"/>
            <a:ext cx="398527" cy="36174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756775" y="504437"/>
            <a:ext cx="2773794" cy="3233550"/>
            <a:chOff x="4227907" y="1860014"/>
            <a:chExt cx="2773794" cy="32335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907" y="1860014"/>
              <a:ext cx="2773794" cy="32335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1" t="71819" r="73507" b="14470"/>
            <a:stretch/>
          </p:blipFill>
          <p:spPr>
            <a:xfrm>
              <a:off x="4305541" y="4010011"/>
              <a:ext cx="982449" cy="82078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69" t="3333" r="9114" b="86883"/>
            <a:stretch/>
          </p:blipFill>
          <p:spPr>
            <a:xfrm>
              <a:off x="4922657" y="4296846"/>
              <a:ext cx="297212" cy="361715"/>
            </a:xfrm>
            <a:prstGeom prst="rect">
              <a:avLst/>
            </a:prstGeom>
          </p:spPr>
        </p:pic>
      </p:grpSp>
      <p:pic>
        <p:nvPicPr>
          <p:cNvPr id="31" name="Picture 30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5"/>
          <a:stretch/>
        </p:blipFill>
        <p:spPr bwMode="auto">
          <a:xfrm>
            <a:off x="8408564" y="4019339"/>
            <a:ext cx="3411955" cy="2505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7" y="3430943"/>
            <a:ext cx="2449652" cy="32305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80" y="4055264"/>
            <a:ext cx="2429492" cy="2429492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334730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00" y="1481858"/>
            <a:ext cx="5905291" cy="45808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75503" y="1904344"/>
            <a:ext cx="4837576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L8+S1+P2 &gt;90% overall/kappa accuracies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S1 + P2 had lowest around 72%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Cropland area 186,701 km</a:t>
            </a:r>
            <a:r>
              <a:rPr lang="en-US" sz="2000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Harvested rice area 6,652,111 ha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Production down 20% since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Yield relatively lowest in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Many regions and populations remain extremely vulnerable to stressors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5117" y="698739"/>
            <a:ext cx="693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Large area rice mapping outcomes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665955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3" y="658476"/>
            <a:ext cx="4117628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469" t="16971" r="25778" b="20283"/>
          <a:stretch/>
        </p:blipFill>
        <p:spPr>
          <a:xfrm>
            <a:off x="5257980" y="2158040"/>
            <a:ext cx="5943959" cy="4143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73" y="3643312"/>
            <a:ext cx="4117628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1948" y="341379"/>
            <a:ext cx="6927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Drivers of food security case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Rohingya Muslim refugees in Rakhine, Myanmar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70,000 displaced Oct ’16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~400,000 past decade fled to Bangladesh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3630173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62640" y="844587"/>
            <a:ext cx="10101568" cy="2743200"/>
            <a:chOff x="862640" y="1055457"/>
            <a:chExt cx="10101568" cy="2743200"/>
          </a:xfrm>
        </p:grpSpPr>
        <p:grpSp>
          <p:nvGrpSpPr>
            <p:cNvPr id="7" name="Group 6"/>
            <p:cNvGrpSpPr/>
            <p:nvPr/>
          </p:nvGrpSpPr>
          <p:grpSpPr>
            <a:xfrm>
              <a:off x="862640" y="1055457"/>
              <a:ext cx="4897171" cy="2743200"/>
              <a:chOff x="862640" y="1055457"/>
              <a:chExt cx="4897171" cy="27432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19062" t="13943" r="21250" b="24332"/>
              <a:stretch/>
            </p:blipFill>
            <p:spPr>
              <a:xfrm>
                <a:off x="862640" y="1055457"/>
                <a:ext cx="4897171" cy="274320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655603" y="3382207"/>
                <a:ext cx="2066591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Deimos-2 11/18/16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064368" y="1055457"/>
              <a:ext cx="4899840" cy="2743200"/>
              <a:chOff x="6064368" y="1055457"/>
              <a:chExt cx="4899840" cy="27432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20078" t="13798" r="20189" b="24464"/>
              <a:stretch/>
            </p:blipFill>
            <p:spPr>
              <a:xfrm>
                <a:off x="6064368" y="1055457"/>
                <a:ext cx="4899840" cy="27432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8516803" y="3382857"/>
                <a:ext cx="239559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WorldView-3 11/23/16</a:t>
                </a:r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2832970" y="273412"/>
            <a:ext cx="6462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Dar </a:t>
            </a:r>
            <a:r>
              <a:rPr lang="en-US" dirty="0" err="1"/>
              <a:t>Gyi</a:t>
            </a:r>
            <a:r>
              <a:rPr lang="en-US" dirty="0"/>
              <a:t> </a:t>
            </a:r>
            <a:r>
              <a:rPr lang="en-US" dirty="0" err="1"/>
              <a:t>Zar</a:t>
            </a:r>
            <a:r>
              <a:rPr lang="en-US" dirty="0"/>
              <a:t> Village, </a:t>
            </a:r>
            <a:r>
              <a:rPr lang="en-US" dirty="0" err="1"/>
              <a:t>Maungdaw</a:t>
            </a:r>
            <a:r>
              <a:rPr lang="en-US" dirty="0"/>
              <a:t> Township, Rakhine State, Myanmar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8906" t="28366" r="17217" b="9572"/>
          <a:stretch/>
        </p:blipFill>
        <p:spPr>
          <a:xfrm>
            <a:off x="1113032" y="3853449"/>
            <a:ext cx="4396386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0268" t="24521" r="15856" b="13416"/>
          <a:stretch/>
        </p:blipFill>
        <p:spPr>
          <a:xfrm>
            <a:off x="6364909" y="3853449"/>
            <a:ext cx="4396387" cy="2743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421081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6061" y="5710019"/>
            <a:ext cx="1705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Arable land 64%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5"/>
          <a:stretch/>
        </p:blipFill>
        <p:spPr>
          <a:xfrm>
            <a:off x="243068" y="1843190"/>
            <a:ext cx="5787326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5"/>
          <a:stretch/>
        </p:blipFill>
        <p:spPr>
          <a:xfrm>
            <a:off x="6177023" y="1843190"/>
            <a:ext cx="5787326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60437" y="572131"/>
            <a:ext cx="10671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Assessing crop, fallow, and abandoned using high res NGA, L8/S2, and S1 time series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[In progress] &gt;1/3 of cultivated cropland fallow / abandoned in 2016</a:t>
            </a:r>
          </a:p>
        </p:txBody>
      </p:sp>
    </p:spTree>
    <p:extLst>
      <p:ext uri="{BB962C8B-B14F-4D97-AF65-F5344CB8AC3E}">
        <p14:creationId xmlns:p14="http://schemas.microsoft.com/office/powerpoint/2010/main" val="173327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5099" y="1388960"/>
            <a:ext cx="8358668" cy="5029200"/>
            <a:chOff x="1875099" y="931763"/>
            <a:chExt cx="8358668" cy="5029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1661" t="22363" r="1048" b="3797"/>
            <a:stretch/>
          </p:blipFill>
          <p:spPr>
            <a:xfrm>
              <a:off x="1875099" y="931763"/>
              <a:ext cx="3865295" cy="5029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0232" t="22363" r="986" b="3798"/>
            <a:stretch/>
          </p:blipFill>
          <p:spPr>
            <a:xfrm>
              <a:off x="6296628" y="931763"/>
              <a:ext cx="3937139" cy="5029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875100" y="502856"/>
            <a:ext cx="8358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Refugee settlement camps remain in high risk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2016 (El Nino year rainfall) shows ~1/3 inundated</a:t>
            </a:r>
          </a:p>
        </p:txBody>
      </p:sp>
    </p:spTree>
    <p:extLst>
      <p:ext uri="{BB962C8B-B14F-4D97-AF65-F5344CB8AC3E}">
        <p14:creationId xmlns:p14="http://schemas.microsoft.com/office/powerpoint/2010/main" val="1231586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0" y="769034"/>
            <a:ext cx="32004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349" y="781734"/>
            <a:ext cx="2998787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835" y="781734"/>
            <a:ext cx="32004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35" y="3225821"/>
            <a:ext cx="2400300" cy="30087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0" y="3225821"/>
            <a:ext cx="2458575" cy="30087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73" y="3225821"/>
            <a:ext cx="2400300" cy="30087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8"/>
          <a:stretch>
            <a:fillRect/>
          </a:stretch>
        </p:blipFill>
        <p:spPr bwMode="auto">
          <a:xfrm>
            <a:off x="8805924" y="3225821"/>
            <a:ext cx="2188321" cy="30087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88932" y="320069"/>
            <a:ext cx="9267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Arkansas inundation and soil moisture mapping: intense instrumentation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3010638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416" y="276630"/>
            <a:ext cx="8541187" cy="1076675"/>
          </a:xfrm>
        </p:spPr>
        <p:txBody>
          <a:bodyPr>
            <a:normAutofit/>
          </a:bodyPr>
          <a:lstStyle/>
          <a:p>
            <a:r>
              <a:rPr lang="en-US" sz="2437" dirty="0"/>
              <a:t> </a:t>
            </a:r>
            <a:r>
              <a:rPr lang="en-US" sz="2437" dirty="0" err="1"/>
              <a:t>TerraSAR</a:t>
            </a:r>
            <a:r>
              <a:rPr lang="en-US" sz="2437" dirty="0"/>
              <a:t>-X &amp; Radarsat-2 scattering mechanisms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8025" y="3509355"/>
            <a:ext cx="6595304" cy="1145724"/>
            <a:chOff x="554874" y="1161678"/>
            <a:chExt cx="6595304" cy="11457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413" y="1161678"/>
              <a:ext cx="1527178" cy="11053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4616" y="1190984"/>
              <a:ext cx="1488785" cy="110664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314" y="1200761"/>
              <a:ext cx="1493289" cy="110664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586" y="1200761"/>
              <a:ext cx="1520592" cy="110664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54874" y="1389211"/>
              <a:ext cx="574196" cy="392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49" dirty="0"/>
                <a:t>10S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03786" y="4788863"/>
            <a:ext cx="6803739" cy="1246946"/>
            <a:chOff x="640635" y="2441186"/>
            <a:chExt cx="6803739" cy="1246946"/>
          </a:xfrm>
        </p:grpSpPr>
        <p:grpSp>
          <p:nvGrpSpPr>
            <p:cNvPr id="7" name="Group 6"/>
            <p:cNvGrpSpPr/>
            <p:nvPr/>
          </p:nvGrpSpPr>
          <p:grpSpPr>
            <a:xfrm>
              <a:off x="1168413" y="2441186"/>
              <a:ext cx="6275961" cy="1246946"/>
              <a:chOff x="1168413" y="2441186"/>
              <a:chExt cx="6275961" cy="1246946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413" y="2465076"/>
                <a:ext cx="1541269" cy="1147389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8150" y="2456420"/>
                <a:ext cx="1551716" cy="1144108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1508" y="2441186"/>
                <a:ext cx="1676703" cy="1228253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7177" y="2465076"/>
                <a:ext cx="1667197" cy="1223056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640635" y="284380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0" r="3838" b="4870"/>
          <a:stretch/>
        </p:blipFill>
        <p:spPr>
          <a:xfrm>
            <a:off x="477553" y="1090330"/>
            <a:ext cx="6476249" cy="238623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9527" r="20907" b="72256"/>
          <a:stretch/>
        </p:blipFill>
        <p:spPr>
          <a:xfrm>
            <a:off x="7382661" y="806018"/>
            <a:ext cx="4572000" cy="8919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6954178" y="1073219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4" t="5085" r="18945" b="74893"/>
          <a:stretch/>
        </p:blipFill>
        <p:spPr>
          <a:xfrm>
            <a:off x="7382661" y="1709752"/>
            <a:ext cx="4573025" cy="91471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 rot="16200000">
            <a:off x="6931736" y="1989632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WD</a:t>
            </a:r>
          </a:p>
        </p:txBody>
      </p:sp>
      <p:graphicFrame>
        <p:nvGraphicFramePr>
          <p:cNvPr id="43" name="Chart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557030"/>
              </p:ext>
            </p:extLst>
          </p:nvPr>
        </p:nvGraphicFramePr>
        <p:xfrm>
          <a:off x="7736202" y="2766444"/>
          <a:ext cx="3728605" cy="194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4" name="Chart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734809"/>
              </p:ext>
            </p:extLst>
          </p:nvPr>
        </p:nvGraphicFramePr>
        <p:xfrm>
          <a:off x="7580635" y="4502175"/>
          <a:ext cx="4039737" cy="221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843063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8083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dirty="0"/>
              <a:t>R2QP Field Inundation Mapping: overall accuracy 88%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14" y="687221"/>
            <a:ext cx="3887803" cy="28306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31" y="691603"/>
            <a:ext cx="3870232" cy="2826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38" y="3654371"/>
            <a:ext cx="3737679" cy="2861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31" y="3654371"/>
            <a:ext cx="3870232" cy="2861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4016" y="320503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20150601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30248" y="3207309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20150625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6288" y="627806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20150719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32520" y="628033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20150812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186412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0" y="994496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61" y="1018706"/>
            <a:ext cx="3657600" cy="2743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1370" y="660418"/>
            <a:ext cx="3219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Transition to Sentinel-1?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-903028" y="2085529"/>
            <a:ext cx="2694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30⁰ incidence angle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5557" y="6205610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Flooded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1603" y="656105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Non-Flooded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3834" y="6490540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Flooded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-903745" y="4780498"/>
            <a:ext cx="2626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40⁰ incidence angle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0" y="3712877"/>
            <a:ext cx="365760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80" y="3747340"/>
            <a:ext cx="3657600" cy="2743200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460" y="1122083"/>
            <a:ext cx="3657600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79" y="3721673"/>
            <a:ext cx="3657599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866344" y="4040969"/>
                <a:ext cx="172855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𝑎𝑏𝑠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𝐻𝑉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=36.29∗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−0.18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6344" y="4040969"/>
                <a:ext cx="1728550" cy="184666"/>
              </a:xfrm>
              <a:prstGeom prst="rect">
                <a:avLst/>
              </a:prstGeom>
              <a:blipFill>
                <a:blip r:embed="rId9"/>
                <a:stretch>
                  <a:fillRect l="-176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866344" y="4262821"/>
                <a:ext cx="69756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=0.60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6344" y="4262821"/>
                <a:ext cx="697562" cy="184666"/>
              </a:xfrm>
              <a:prstGeom prst="rect">
                <a:avLst/>
              </a:prstGeom>
              <a:blipFill>
                <a:blip r:embed="rId10"/>
                <a:stretch>
                  <a:fillRect l="-5217" r="-4348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355747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6758" y="919012"/>
            <a:ext cx="1032847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Two high level truths behind this effort: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Most rice grown in S/SE Asia where/when it is cloudy</a:t>
            </a:r>
          </a:p>
          <a:p>
            <a:pPr marL="514350" indent="-514350"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SAR has historically not been good option due to barriers</a:t>
            </a:r>
          </a:p>
          <a:p>
            <a:pPr marL="514350" indent="-514350">
              <a:buAutoNum type="arabicPeriod"/>
            </a:pPr>
            <a:endParaRPr lang="en-US" sz="2800" dirty="0">
              <a:solidFill>
                <a:srgbClr val="0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0000"/>
                </a:solidFill>
              </a:rPr>
              <a:t>Develop integrated algorithms and operationalize multisource SAR and optical products for maps of rice agriculture to support food security / LCLUC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Rice (crop extent), calendar, cropping intensity, harvested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Inundation, hydroperiod (duration, length, frequency)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Multi-source Land Imaging (</a:t>
            </a:r>
            <a:r>
              <a:rPr lang="en-US" sz="2400" dirty="0" err="1">
                <a:solidFill>
                  <a:srgbClr val="000000"/>
                </a:solidFill>
              </a:rPr>
              <a:t>MuSLI</a:t>
            </a:r>
            <a:r>
              <a:rPr lang="en-US" sz="2400" dirty="0">
                <a:solidFill>
                  <a:srgbClr val="000000"/>
                </a:solidFill>
              </a:rPr>
              <a:t>): SAR/SAR-optical themed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Research v operational domain and required tradeoffs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4167722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13365" t="4319" r="3223" b="6987"/>
          <a:stretch/>
        </p:blipFill>
        <p:spPr>
          <a:xfrm>
            <a:off x="7396224" y="1304646"/>
            <a:ext cx="3530278" cy="46343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/>
          <a:stretch>
            <a:fillRect/>
          </a:stretch>
        </p:blipFill>
        <p:spPr bwMode="auto">
          <a:xfrm>
            <a:off x="346290" y="1313796"/>
            <a:ext cx="3443287" cy="2506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6" y="3942556"/>
            <a:ext cx="2476500" cy="2368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36" y="4079875"/>
            <a:ext cx="3044825" cy="2093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36" y="1313796"/>
            <a:ext cx="2320925" cy="256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6290" y="403474"/>
            <a:ext cx="107742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Scaling inundation mapping using PALSAR-2 </a:t>
            </a:r>
            <a:r>
              <a:rPr lang="en-US" sz="2400" dirty="0" err="1"/>
              <a:t>ScanSAR</a:t>
            </a:r>
            <a:r>
              <a:rPr lang="en-US" sz="2400" dirty="0"/>
              <a:t> &amp; Sentinel-1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beyond open surface water to understand cropland hydroperiod &amp; water balances</a:t>
            </a:r>
          </a:p>
        </p:txBody>
      </p:sp>
    </p:spTree>
    <p:extLst>
      <p:ext uri="{BB962C8B-B14F-4D97-AF65-F5344CB8AC3E}">
        <p14:creationId xmlns:p14="http://schemas.microsoft.com/office/powerpoint/2010/main" val="1697343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53" y="989596"/>
            <a:ext cx="8798161" cy="53667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1230" y="158599"/>
            <a:ext cx="10593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Assessing integration of S1 with USDA NASS CDL framework (D. Johnson, R. Mueller)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Preliminary outcome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1819" y="6354247"/>
            <a:ext cx="48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53400" y="6352143"/>
            <a:ext cx="48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S1</a:t>
            </a:r>
          </a:p>
        </p:txBody>
      </p:sp>
    </p:spTree>
    <p:extLst>
      <p:ext uri="{BB962C8B-B14F-4D97-AF65-F5344CB8AC3E}">
        <p14:creationId xmlns:p14="http://schemas.microsoft.com/office/powerpoint/2010/main" val="2822694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77991" y="606831"/>
            <a:ext cx="983047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MuSLI</a:t>
            </a:r>
            <a:r>
              <a:rPr lang="en-US" sz="2400" dirty="0"/>
              <a:t> take home massages so far: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Blending moderate resolution radar with optical (S1, P2, L8) generated best* overall classified LULC maps (*for this application)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Sentinel-1 shows good ability (sensitivity) to assess and monitor rice at moderate scales over a large cloud-prone region using phenology approach; PALSAR-2 great for research; not ideal for operational monitoring due to BOS (NISAR 2020? BIOMASS?)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Open access, operational BOS, short latency critical to support food security (GEOGLAM, </a:t>
            </a:r>
            <a:r>
              <a:rPr lang="en-US" sz="2000" dirty="0" err="1"/>
              <a:t>AsiaRiCE</a:t>
            </a:r>
            <a:r>
              <a:rPr lang="en-US" sz="2000" dirty="0"/>
              <a:t>); transparent and robust MRV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Will take time and more work to integrate operational SAR into existing and new DSTs (FEWSNET, NASS)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Scaling from research to operational domain challenging; tradeoffs required; inundation signal saturation limits vary by sensor and BOS (</a:t>
            </a:r>
            <a:r>
              <a:rPr lang="en-US" sz="2000" dirty="0" err="1"/>
              <a:t>eg</a:t>
            </a:r>
            <a:r>
              <a:rPr lang="en-US" sz="2000" dirty="0"/>
              <a:t>, polarizations, incidence angles)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See LCLUC website for few recent publications and details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/>
              <a:t>Remote Sensing, Carbon Management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255490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50282" y="759233"/>
            <a:ext cx="914975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MuSLI</a:t>
            </a:r>
            <a:r>
              <a:rPr lang="en-US" sz="2400" dirty="0"/>
              <a:t> next steps: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Carrying out further applications and algorithm development in Irrawaddy Myanmar; Odisha India, and Red River Delta Vietnam with partners (IRRI, CGIAR, VAST, IWMI, </a:t>
            </a:r>
            <a:r>
              <a:rPr lang="en-US" sz="2000" dirty="0" err="1"/>
              <a:t>AsiaRiCE</a:t>
            </a:r>
            <a:r>
              <a:rPr lang="en-US" sz="2000" dirty="0"/>
              <a:t>, Universities); and 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Upcoming intense field campaigns in Thai </a:t>
            </a:r>
            <a:r>
              <a:rPr lang="en-US" sz="2000" dirty="0" err="1"/>
              <a:t>Binh</a:t>
            </a:r>
            <a:r>
              <a:rPr lang="en-US" sz="2000" dirty="0"/>
              <a:t>, Red River Delta, Vietnam and Odisha, India collecting suite of </a:t>
            </a:r>
            <a:r>
              <a:rPr lang="en-US" sz="2000" dirty="0" err="1"/>
              <a:t>biogeophysical</a:t>
            </a:r>
            <a:r>
              <a:rPr lang="en-US" sz="2000" dirty="0"/>
              <a:t> measurements (plant height, water depth, soil moisture, GHG emission chambers, management inputs)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Lobbying JAXA engineers for multi-temporal quad pol super site coverage and growth in SAR tools (NASA? And PPP)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1227412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77991" y="1341313"/>
            <a:ext cx="91497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Thank you.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Happy to share, discuss, and follow up.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ntorbick@ags.io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421127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9" y="1522562"/>
            <a:ext cx="5822832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398" y="1371600"/>
            <a:ext cx="6036458" cy="4265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117" y="698739"/>
            <a:ext cx="737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 SAR era; Sentinel-1 (A 2014 &amp; B 2016) C-band BOS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8403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814" y="897358"/>
            <a:ext cx="6679277" cy="5533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117" y="698739"/>
            <a:ext cx="693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Sentinel-1 acquisition modes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426386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: Rounded Corners 93"/>
          <p:cNvSpPr/>
          <p:nvPr/>
        </p:nvSpPr>
        <p:spPr>
          <a:xfrm>
            <a:off x="977305" y="1785668"/>
            <a:ext cx="5597116" cy="404797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75117" y="698739"/>
            <a:ext cx="8002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Tool development: Sentinel-1 A&amp;B C-band driver/utility (open source: push to </a:t>
            </a:r>
            <a:r>
              <a:rPr lang="en-US" sz="2400" dirty="0" err="1"/>
              <a:t>github</a:t>
            </a:r>
            <a:r>
              <a:rPr lang="en-US" sz="2400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9982" y="2536166"/>
            <a:ext cx="570990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ASF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495" y="1785668"/>
            <a:ext cx="573042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ESA</a:t>
            </a:r>
          </a:p>
        </p:txBody>
      </p:sp>
      <p:cxnSp>
        <p:nvCxnSpPr>
          <p:cNvPr id="7" name="Straight Arrow Connector 6"/>
          <p:cNvCxnSpPr>
            <a:stCxn id="5" idx="2"/>
            <a:endCxn id="3" idx="0"/>
          </p:cNvCxnSpPr>
          <p:nvPr/>
        </p:nvCxnSpPr>
        <p:spPr>
          <a:xfrm>
            <a:off x="593016" y="2185778"/>
            <a:ext cx="2461" cy="350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20787" y="3800248"/>
            <a:ext cx="2450469" cy="132343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Geometry / Vector</a:t>
            </a:r>
          </a:p>
          <a:p>
            <a:r>
              <a:rPr lang="en-US" sz="2000" dirty="0"/>
              <a:t>Temporal Window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Parameter settings</a:t>
            </a:r>
          </a:p>
        </p:txBody>
      </p:sp>
      <p:cxnSp>
        <p:nvCxnSpPr>
          <p:cNvPr id="10" name="Connector: Elbow 9"/>
          <p:cNvCxnSpPr>
            <a:cxnSpLocks/>
            <a:stCxn id="8" idx="0"/>
            <a:endCxn id="3" idx="2"/>
          </p:cNvCxnSpPr>
          <p:nvPr/>
        </p:nvCxnSpPr>
        <p:spPr>
          <a:xfrm rot="16200000" flipV="1">
            <a:off x="988764" y="2542989"/>
            <a:ext cx="863972" cy="165054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65272" y="3364837"/>
            <a:ext cx="941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fetching</a:t>
            </a:r>
          </a:p>
        </p:txBody>
      </p:sp>
      <p:sp>
        <p:nvSpPr>
          <p:cNvPr id="14" name="Flowchart: Predefined Process 13"/>
          <p:cNvSpPr/>
          <p:nvPr/>
        </p:nvSpPr>
        <p:spPr>
          <a:xfrm>
            <a:off x="4326147" y="2360972"/>
            <a:ext cx="1552755" cy="750498"/>
          </a:xfrm>
          <a:prstGeom prst="flowChartPredefined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ESA SNAP S1TBX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3100" y="2037481"/>
            <a:ext cx="94455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Staging</a:t>
            </a:r>
          </a:p>
        </p:txBody>
      </p:sp>
      <p:cxnSp>
        <p:nvCxnSpPr>
          <p:cNvPr id="16" name="Connector: Elbow 15"/>
          <p:cNvCxnSpPr>
            <a:cxnSpLocks/>
            <a:stCxn id="3" idx="3"/>
            <a:endCxn id="15" idx="1"/>
          </p:cNvCxnSpPr>
          <p:nvPr/>
        </p:nvCxnSpPr>
        <p:spPr>
          <a:xfrm flipV="1">
            <a:off x="880972" y="2237536"/>
            <a:ext cx="1292128" cy="49868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/>
          <p:cNvCxnSpPr>
            <a:cxnSpLocks/>
            <a:stCxn id="15" idx="3"/>
            <a:endCxn id="14" idx="1"/>
          </p:cNvCxnSpPr>
          <p:nvPr/>
        </p:nvCxnSpPr>
        <p:spPr>
          <a:xfrm>
            <a:off x="3117654" y="2237536"/>
            <a:ext cx="1208493" cy="49868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410755" y="1635117"/>
            <a:ext cx="250421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S2L1C grid = ~5GB/tile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10562" y="3534368"/>
            <a:ext cx="219361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i="1" dirty="0"/>
              <a:t>required tiling system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107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8160060" y="2059668"/>
            <a:ext cx="320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sub-tiles ~300 MB (dual pol)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35014" y="6102984"/>
            <a:ext cx="498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edge, </a:t>
            </a:r>
            <a:r>
              <a:rPr lang="en-US" i="1" dirty="0" err="1"/>
              <a:t>nodata</a:t>
            </a:r>
            <a:r>
              <a:rPr lang="en-US" i="1" dirty="0"/>
              <a:t>, </a:t>
            </a:r>
            <a:r>
              <a:rPr lang="en-US" i="1" dirty="0" err="1"/>
              <a:t>proj</a:t>
            </a:r>
            <a:r>
              <a:rPr lang="en-US" i="1" dirty="0"/>
              <a:t>, minimum tile, # cores, polarity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5631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87155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88679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90203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91727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93251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94775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96299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97823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99347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100871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102395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03919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105443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58" name="TextBox 57"/>
          <p:cNvSpPr txBox="1"/>
          <p:nvPr/>
        </p:nvSpPr>
        <p:spPr>
          <a:xfrm>
            <a:off x="10696755" y="2434578"/>
            <a:ext cx="207033" cy="2339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20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/>
          <a:srcRect l="41770" t="31820" r="24764" b="10434"/>
          <a:stretch/>
        </p:blipFill>
        <p:spPr>
          <a:xfrm>
            <a:off x="8011870" y="2906429"/>
            <a:ext cx="3236169" cy="30247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2" name="Straight Arrow Connector 61"/>
          <p:cNvCxnSpPr>
            <a:cxnSpLocks/>
            <a:stCxn id="14" idx="2"/>
            <a:endCxn id="39" idx="0"/>
          </p:cNvCxnSpPr>
          <p:nvPr/>
        </p:nvCxnSpPr>
        <p:spPr>
          <a:xfrm>
            <a:off x="5102525" y="3111470"/>
            <a:ext cx="4844" cy="4228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Left Brace 76"/>
          <p:cNvSpPr/>
          <p:nvPr/>
        </p:nvSpPr>
        <p:spPr>
          <a:xfrm>
            <a:off x="6266150" y="1529736"/>
            <a:ext cx="1627784" cy="4490712"/>
          </a:xfrm>
          <a:prstGeom prst="leftBrace">
            <a:avLst>
              <a:gd name="adj1" fmla="val 72967"/>
              <a:gd name="adj2" fmla="val 4845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3976469" y="4284866"/>
            <a:ext cx="2262607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Analysis Ready Data</a:t>
            </a:r>
          </a:p>
        </p:txBody>
      </p:sp>
      <p:cxnSp>
        <p:nvCxnSpPr>
          <p:cNvPr id="79" name="Straight Arrow Connector 78"/>
          <p:cNvCxnSpPr>
            <a:cxnSpLocks/>
            <a:stCxn id="78" idx="0"/>
            <a:endCxn id="39" idx="2"/>
          </p:cNvCxnSpPr>
          <p:nvPr/>
        </p:nvCxnSpPr>
        <p:spPr>
          <a:xfrm flipH="1" flipV="1">
            <a:off x="5107369" y="3903700"/>
            <a:ext cx="404" cy="3811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/>
          <p:cNvCxnSpPr>
            <a:cxnSpLocks/>
            <a:stCxn id="39" idx="1"/>
            <a:endCxn id="8" idx="3"/>
          </p:cNvCxnSpPr>
          <p:nvPr/>
        </p:nvCxnSpPr>
        <p:spPr>
          <a:xfrm rot="10800000" flipV="1">
            <a:off x="3471256" y="3719034"/>
            <a:ext cx="539306" cy="74293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4353221" y="2001112"/>
            <a:ext cx="1553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pre-processing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977305" y="5464310"/>
            <a:ext cx="5597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Data Handling Platform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36291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 rotWithShape="1">
          <a:blip r:embed="rId3"/>
          <a:srcRect l="36534" t="9818" r="15049" b="9118"/>
          <a:stretch/>
        </p:blipFill>
        <p:spPr bwMode="auto">
          <a:xfrm>
            <a:off x="438516" y="1834739"/>
            <a:ext cx="5151438" cy="4522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250450" y="4649667"/>
            <a:ext cx="5502931" cy="2113471"/>
            <a:chOff x="2250149" y="705530"/>
            <a:chExt cx="6005711" cy="2439645"/>
          </a:xfrm>
        </p:grpSpPr>
        <p:pic>
          <p:nvPicPr>
            <p:cNvPr id="24" name="Picture 23" descr="Slide1.PNG"/>
            <p:cNvPicPr/>
            <p:nvPr/>
          </p:nvPicPr>
          <p:blipFill>
            <a:blip r:embed="rId4" cstate="print"/>
            <a:srcRect l="8173" t="11966" r="8013" b="45085"/>
            <a:stretch>
              <a:fillRect/>
            </a:stretch>
          </p:blipFill>
          <p:spPr>
            <a:xfrm>
              <a:off x="2463390" y="705530"/>
              <a:ext cx="5792470" cy="2226310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2463390" y="1051560"/>
              <a:ext cx="46269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-5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63390" y="1471468"/>
              <a:ext cx="46269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-15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74820" y="1883531"/>
              <a:ext cx="4512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-25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1651860" y="1546979"/>
              <a:ext cx="1565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dB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26081" y="2775843"/>
              <a:ext cx="4560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</a:t>
              </a:r>
            </a:p>
          </p:txBody>
        </p: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946" y="1255252"/>
            <a:ext cx="5292194" cy="339734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3985404" y="639380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N=632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377351" y="6393806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N=55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475117" y="698739"/>
            <a:ext cx="693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Large area rice mapping: Myanmar food insecurity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99122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50" y="990601"/>
            <a:ext cx="3514391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50" y="3891706"/>
            <a:ext cx="3514391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17" y="3891706"/>
            <a:ext cx="3514391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17" y="990601"/>
            <a:ext cx="3514391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"/>
          <p:cNvGrpSpPr/>
          <p:nvPr/>
        </p:nvGrpSpPr>
        <p:grpSpPr>
          <a:xfrm>
            <a:off x="2308045" y="3950898"/>
            <a:ext cx="5388156" cy="319281"/>
            <a:chOff x="497568" y="1739335"/>
            <a:chExt cx="5531525" cy="368203"/>
          </a:xfrm>
        </p:grpSpPr>
        <p:sp>
          <p:nvSpPr>
            <p:cNvPr id="8198" name="TextBox 5"/>
            <p:cNvSpPr txBox="1">
              <a:spLocks noChangeArrowheads="1"/>
            </p:cNvSpPr>
            <p:nvPr/>
          </p:nvSpPr>
          <p:spPr bwMode="auto">
            <a:xfrm>
              <a:off x="497568" y="1739335"/>
              <a:ext cx="1229010" cy="354937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Landsat 8 OLI</a:t>
              </a:r>
            </a:p>
          </p:txBody>
        </p:sp>
        <p:sp>
          <p:nvSpPr>
            <p:cNvPr id="8199" name="TextBox 6"/>
            <p:cNvSpPr txBox="1">
              <a:spLocks noChangeArrowheads="1"/>
            </p:cNvSpPr>
            <p:nvPr/>
          </p:nvSpPr>
          <p:spPr bwMode="auto">
            <a:xfrm>
              <a:off x="4699225" y="1752601"/>
              <a:ext cx="1329868" cy="354937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latin typeface="Calibri" panose="020F0502020204030204" pitchFamily="34" charset="0"/>
                </a:rPr>
                <a:t>PALSAR-2 WB1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Red River Delta Multisource Imagery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78478" y="1042955"/>
            <a:ext cx="5159371" cy="288173"/>
            <a:chOff x="844429" y="2800317"/>
            <a:chExt cx="5159371" cy="288173"/>
          </a:xfrm>
        </p:grpSpPr>
        <p:sp>
          <p:nvSpPr>
            <p:cNvPr id="14" name="Rectangle 5"/>
            <p:cNvSpPr>
              <a:spLocks/>
            </p:cNvSpPr>
            <p:nvPr/>
          </p:nvSpPr>
          <p:spPr bwMode="auto">
            <a:xfrm>
              <a:off x="844429" y="2800317"/>
              <a:ext cx="1431523" cy="215444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33866" bIns="0">
              <a:spAutoFit/>
            </a:bodyPr>
            <a:lstStyle/>
            <a:p>
              <a:pPr marL="33338"/>
              <a:r>
                <a:rPr lang="en-US" sz="1400" dirty="0">
                  <a:solidFill>
                    <a:sysClr val="windowText" lastClr="000000"/>
                  </a:solidFill>
                  <a:cs typeface="Times" charset="0"/>
                  <a:sym typeface="Times" charset="0"/>
                </a:rPr>
                <a:t>HR / Google Earth</a:t>
              </a:r>
            </a:p>
          </p:txBody>
        </p:sp>
        <p:sp>
          <p:nvSpPr>
            <p:cNvPr id="15" name="Rectangle 6"/>
            <p:cNvSpPr>
              <a:spLocks/>
            </p:cNvSpPr>
            <p:nvPr/>
          </p:nvSpPr>
          <p:spPr bwMode="auto">
            <a:xfrm>
              <a:off x="4924124" y="2873046"/>
              <a:ext cx="1079676" cy="215444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0" tIns="0" rIns="33866" bIns="0">
              <a:spAutoFit/>
            </a:bodyPr>
            <a:lstStyle/>
            <a:p>
              <a:pPr marL="33338"/>
              <a:r>
                <a:rPr lang="en-US" sz="1400" dirty="0">
                  <a:solidFill>
                    <a:sysClr val="windowText" lastClr="000000"/>
                  </a:solidFill>
                  <a:cs typeface="Times" charset="0"/>
                  <a:sym typeface="Times" charset="0"/>
                </a:rPr>
                <a:t>Sentinel-1 IW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135995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725" y="174403"/>
            <a:ext cx="9696200" cy="6448549"/>
            <a:chOff x="0" y="162828"/>
            <a:chExt cx="9696200" cy="6448549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162828"/>
              <a:ext cx="9696200" cy="6448549"/>
              <a:chOff x="0" y="12357"/>
              <a:chExt cx="9696200" cy="644854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0" y="12357"/>
                <a:ext cx="3200400" cy="3200400"/>
                <a:chOff x="192558" y="125294"/>
                <a:chExt cx="3200400" cy="3200400"/>
              </a:xfrm>
            </p:grpSpPr>
            <p:pic>
              <p:nvPicPr>
                <p:cNvPr id="9" name="Picture 8"/>
                <p:cNvPicPr>
                  <a:picLocks/>
                </p:cNvPicPr>
                <p:nvPr/>
              </p:nvPicPr>
              <p:blipFill rotWithShape="1">
                <a:blip r:embed="rId2"/>
                <a:srcRect l="34947" t="10017" r="20805" b="17512"/>
                <a:stretch/>
              </p:blipFill>
              <p:spPr>
                <a:xfrm>
                  <a:off x="192558" y="125294"/>
                  <a:ext cx="3200400" cy="32004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0" name="Oval 9"/>
                <p:cNvSpPr/>
                <p:nvPr/>
              </p:nvSpPr>
              <p:spPr>
                <a:xfrm>
                  <a:off x="1248113" y="658487"/>
                  <a:ext cx="194133" cy="19000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21" name="Picture 20"/>
              <p:cNvPicPr>
                <a:picLocks/>
              </p:cNvPicPr>
              <p:nvPr/>
            </p:nvPicPr>
            <p:blipFill rotWithShape="1">
              <a:blip r:embed="rId3"/>
              <a:srcRect l="8026" r="17326"/>
              <a:stretch/>
            </p:blipFill>
            <p:spPr>
              <a:xfrm>
                <a:off x="3247900" y="12357"/>
                <a:ext cx="3200400" cy="3200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7" name="Picture 26"/>
              <p:cNvPicPr>
                <a:picLocks/>
              </p:cNvPicPr>
              <p:nvPr/>
            </p:nvPicPr>
            <p:blipFill rotWithShape="1">
              <a:blip r:embed="rId4">
                <a:lum/>
                <a:alphaModFix/>
              </a:blip>
              <a:srcRect l="4676"/>
              <a:stretch/>
            </p:blipFill>
            <p:spPr>
              <a:xfrm>
                <a:off x="0" y="3260506"/>
                <a:ext cx="3200400" cy="3200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28" name="Picture 27"/>
              <p:cNvPicPr>
                <a:picLocks/>
              </p:cNvPicPr>
              <p:nvPr/>
            </p:nvPicPr>
            <p:blipFill rotWithShape="1">
              <a:blip r:embed="rId5">
                <a:lum/>
                <a:alphaModFix/>
              </a:blip>
              <a:srcRect l="4328"/>
              <a:stretch/>
            </p:blipFill>
            <p:spPr>
              <a:xfrm>
                <a:off x="3247900" y="3260506"/>
                <a:ext cx="3200400" cy="3200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29" name="Picture 28"/>
              <p:cNvPicPr>
                <a:picLocks/>
              </p:cNvPicPr>
              <p:nvPr/>
            </p:nvPicPr>
            <p:blipFill rotWithShape="1">
              <a:blip r:embed="rId6">
                <a:lum/>
                <a:alphaModFix/>
              </a:blip>
              <a:srcRect l="5365"/>
              <a:stretch/>
            </p:blipFill>
            <p:spPr>
              <a:xfrm>
                <a:off x="6495800" y="3260506"/>
                <a:ext cx="3200400" cy="3200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2288286" y="3360891"/>
                <a:ext cx="823472" cy="23835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000" b="0" i="0" u="none" strike="noStrike" kern="1200" dirty="0">
                    <a:ln>
                      <a:noFill/>
                    </a:ln>
                    <a:latin typeface="Arial" pitchFamily="18"/>
                    <a:ea typeface="SimSun" pitchFamily="2"/>
                    <a:cs typeface="Lucida Sans" pitchFamily="2"/>
                  </a:rPr>
                  <a:t>03/06/2015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488686" y="3360891"/>
                <a:ext cx="823472" cy="23835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000" b="0" i="0" u="none" strike="noStrike" kern="1200" dirty="0">
                    <a:ln>
                      <a:noFill/>
                    </a:ln>
                    <a:latin typeface="Arial" pitchFamily="18"/>
                    <a:ea typeface="SimSun" pitchFamily="2"/>
                    <a:cs typeface="Lucida Sans" pitchFamily="2"/>
                  </a:rPr>
                  <a:t>31/10/2015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777851" y="3360891"/>
                <a:ext cx="823472" cy="23835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000" b="0" i="0" u="none" strike="noStrike" kern="1200" dirty="0">
                    <a:ln>
                      <a:noFill/>
                    </a:ln>
                    <a:latin typeface="Arial" pitchFamily="18"/>
                    <a:ea typeface="SimSun" pitchFamily="2"/>
                    <a:cs typeface="Lucida Sans" pitchFamily="2"/>
                  </a:rPr>
                  <a:t>24/11/2015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6495018" y="162828"/>
              <a:ext cx="3200400" cy="3200400"/>
              <a:chOff x="6483443" y="12357"/>
              <a:chExt cx="3200400" cy="3200400"/>
            </a:xfrm>
          </p:grpSpPr>
          <p:pic>
            <p:nvPicPr>
              <p:cNvPr id="26" name="Picture 25"/>
              <p:cNvPicPr>
                <a:picLocks/>
              </p:cNvPicPr>
              <p:nvPr/>
            </p:nvPicPr>
            <p:blipFill rotWithShape="1">
              <a:blip r:embed="rId7">
                <a:lum/>
                <a:alphaModFix/>
              </a:blip>
              <a:srcRect l="6592" t="62" b="4531"/>
              <a:stretch/>
            </p:blipFill>
            <p:spPr>
              <a:xfrm>
                <a:off x="6483443" y="12357"/>
                <a:ext cx="3200400" cy="3200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8777851" y="123061"/>
                <a:ext cx="823472" cy="23835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1000" b="0" i="0" u="none" strike="noStrike" kern="1200" dirty="0">
                    <a:ln>
                      <a:noFill/>
                    </a:ln>
                    <a:latin typeface="Arial" pitchFamily="18"/>
                    <a:ea typeface="SimSun" pitchFamily="2"/>
                    <a:cs typeface="Lucida Sans" pitchFamily="2"/>
                  </a:rPr>
                  <a:t>18/05/2015</a:t>
                </a: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8">
                <a:lum/>
                <a:alphaModFix/>
              </a:blip>
              <a:srcRect l="9930" t="22616" r="9808" b="10941"/>
              <a:stretch/>
            </p:blipFill>
            <p:spPr>
              <a:xfrm>
                <a:off x="8435809" y="2063578"/>
                <a:ext cx="1198606" cy="112114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9789999" y="47082"/>
            <a:ext cx="2324653" cy="6685225"/>
            <a:chOff x="9789999" y="47082"/>
            <a:chExt cx="2324653" cy="6685225"/>
          </a:xfrm>
        </p:grpSpPr>
        <p:pic>
          <p:nvPicPr>
            <p:cNvPr id="17" name="Picture 16" descr="IMG_0752.JPG"/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9999" y="47082"/>
              <a:ext cx="2323489" cy="16281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89999" y="3418498"/>
              <a:ext cx="2324653" cy="16281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89999" y="5104206"/>
              <a:ext cx="2324653" cy="16281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9999" y="1732790"/>
              <a:ext cx="2324653" cy="16281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3989782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96" y="3103442"/>
            <a:ext cx="2597775" cy="23041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01748" y="5408534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L8+P2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50" y="3121611"/>
            <a:ext cx="2446397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21210" y="5407611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L8+P2+S1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46" y="393859"/>
            <a:ext cx="2492393" cy="228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96739" y="2596961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L8+S1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81756" y="267937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4" y="3090307"/>
            <a:ext cx="2471410" cy="228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3543" y="540761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P2+S1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907566" y="374822"/>
            <a:ext cx="2614784" cy="2286000"/>
            <a:chOff x="204978" y="280815"/>
            <a:chExt cx="2614784" cy="2286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78" y="280815"/>
              <a:ext cx="2492393" cy="22860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218765" y="2144509"/>
              <a:ext cx="60099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100km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54466" y="2144509"/>
              <a:ext cx="30083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0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7035003" y="2311985"/>
            <a:ext cx="759705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544157" y="6275473"/>
            <a:ext cx="759705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884055" y="5073722"/>
            <a:ext cx="759705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417053" y="5082777"/>
            <a:ext cx="759705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92586" y="370514"/>
            <a:ext cx="759705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565078" y="3204909"/>
            <a:ext cx="436221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83838" y="3118279"/>
            <a:ext cx="759705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692585" y="3067260"/>
            <a:ext cx="759705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75886" y="271185"/>
            <a:ext cx="759705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2894860" y="426091"/>
            <a:ext cx="706888" cy="1020771"/>
            <a:chOff x="6741345" y="4369447"/>
            <a:chExt cx="706888" cy="1020771"/>
          </a:xfrm>
        </p:grpSpPr>
        <p:sp>
          <p:nvSpPr>
            <p:cNvPr id="23" name="Rectangle 22"/>
            <p:cNvSpPr/>
            <p:nvPr/>
          </p:nvSpPr>
          <p:spPr>
            <a:xfrm>
              <a:off x="6742545" y="4437607"/>
              <a:ext cx="157019" cy="14778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742545" y="4631952"/>
              <a:ext cx="157019" cy="147782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741346" y="4817908"/>
              <a:ext cx="157019" cy="147782"/>
            </a:xfrm>
            <a:prstGeom prst="rect">
              <a:avLst/>
            </a:prstGeom>
            <a:solidFill>
              <a:srgbClr val="21972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41345" y="5003864"/>
              <a:ext cx="157019" cy="14778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41345" y="5183084"/>
              <a:ext cx="157019" cy="14778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61799" y="4369447"/>
              <a:ext cx="478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Crop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61798" y="4564634"/>
              <a:ext cx="567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Water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75127" y="4751349"/>
              <a:ext cx="573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Forest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77980" y="4923965"/>
              <a:ext cx="548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Shrub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69591" y="5113219"/>
              <a:ext cx="470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Built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5441658" y="3177257"/>
            <a:ext cx="436221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603952" y="318911"/>
            <a:ext cx="436221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287963" y="5213890"/>
            <a:ext cx="436221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008686" y="5105026"/>
            <a:ext cx="786022" cy="32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22247" y="2636819"/>
            <a:ext cx="2268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R:NDVI, G:VH, B:HV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3146" t="3854" r="1740" b="918"/>
          <a:stretch/>
        </p:blipFill>
        <p:spPr>
          <a:xfrm>
            <a:off x="633036" y="457793"/>
            <a:ext cx="1745633" cy="2179026"/>
          </a:xfrm>
          <a:prstGeom prst="rect">
            <a:avLst/>
          </a:prstGeom>
        </p:spPr>
      </p:pic>
      <p:pic>
        <p:nvPicPr>
          <p:cNvPr id="47" name="Picture 46">
            <a:extLst/>
          </p:cNvPr>
          <p:cNvPicPr>
            <a:picLocks noChangeAspect="1"/>
          </p:cNvPicPr>
          <p:nvPr/>
        </p:nvPicPr>
        <p:blipFill rotWithShape="1">
          <a:blip r:embed="rId8">
            <a:lum/>
            <a:alphaModFix/>
          </a:blip>
          <a:srcRect r="17390"/>
          <a:stretch/>
        </p:blipFill>
        <p:spPr>
          <a:xfrm>
            <a:off x="7927006" y="210970"/>
            <a:ext cx="3776943" cy="6226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roup 15"/>
          <p:cNvGrpSpPr/>
          <p:nvPr/>
        </p:nvGrpSpPr>
        <p:grpSpPr>
          <a:xfrm>
            <a:off x="8615943" y="4783617"/>
            <a:ext cx="862920" cy="598320"/>
            <a:chOff x="3114360" y="4818240"/>
            <a:chExt cx="862920" cy="598320"/>
          </a:xfrm>
        </p:grpSpPr>
        <p:sp>
          <p:nvSpPr>
            <p:cNvPr id="49" name="Rectangle 11"/>
            <p:cNvSpPr/>
            <p:nvPr/>
          </p:nvSpPr>
          <p:spPr>
            <a:xfrm>
              <a:off x="3114360" y="4870440"/>
              <a:ext cx="284040" cy="2026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00"/>
            </a:solidFill>
            <a:ln w="12600">
              <a:solidFill>
                <a:srgbClr val="43729D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0" name="Rectangle 12"/>
            <p:cNvSpPr/>
            <p:nvPr/>
          </p:nvSpPr>
          <p:spPr>
            <a:xfrm>
              <a:off x="3114360" y="5155200"/>
              <a:ext cx="284040" cy="2026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0000"/>
            </a:solidFill>
            <a:ln w="12600">
              <a:solidFill>
                <a:srgbClr val="43729D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51" name="TextBox 13"/>
            <p:cNvSpPr/>
            <p:nvPr/>
          </p:nvSpPr>
          <p:spPr>
            <a:xfrm>
              <a:off x="3339360" y="4818240"/>
              <a:ext cx="567720" cy="303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 spc="0">
                  <a:ln>
                    <a:noFill/>
                  </a:ln>
                  <a:latin typeface="Arial" pitchFamily="18"/>
                  <a:ea typeface="SimSun" pitchFamily="2"/>
                  <a:cs typeface="Lucida Sans" pitchFamily="2"/>
                </a:rPr>
                <a:t>Crop</a:t>
              </a:r>
            </a:p>
          </p:txBody>
        </p:sp>
        <p:sp>
          <p:nvSpPr>
            <p:cNvPr id="57" name="TextBox 14"/>
            <p:cNvSpPr/>
            <p:nvPr/>
          </p:nvSpPr>
          <p:spPr>
            <a:xfrm>
              <a:off x="3350160" y="5113080"/>
              <a:ext cx="627120" cy="303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 spc="0">
                  <a:ln>
                    <a:noFill/>
                  </a:ln>
                  <a:latin typeface="Arial" pitchFamily="18"/>
                  <a:ea typeface="SimSun" pitchFamily="2"/>
                  <a:cs typeface="Lucida Sans" pitchFamily="2"/>
                </a:rPr>
                <a:t>Other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32339" y="5333337"/>
            <a:ext cx="148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kappa = ~90%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2017 LCLUC Spring Science Team Meeting</a:t>
            </a:r>
          </a:p>
        </p:txBody>
      </p:sp>
    </p:spTree>
    <p:extLst>
      <p:ext uri="{BB962C8B-B14F-4D97-AF65-F5344CB8AC3E}">
        <p14:creationId xmlns:p14="http://schemas.microsoft.com/office/powerpoint/2010/main" val="2120761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11301</TotalTime>
  <Words>1120</Words>
  <Application>Microsoft Office PowerPoint</Application>
  <PresentationFormat>Widescreen</PresentationFormat>
  <Paragraphs>186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SimSun</vt:lpstr>
      <vt:lpstr>Arial</vt:lpstr>
      <vt:lpstr>Calibri</vt:lpstr>
      <vt:lpstr>Calibri Light</vt:lpstr>
      <vt:lpstr>Cambria Math</vt:lpstr>
      <vt:lpstr>Lucida Sans</vt:lpstr>
      <vt:lpstr>Times</vt:lpstr>
      <vt:lpstr>Wingdings</vt:lpstr>
      <vt:lpstr>Office Theme</vt:lpstr>
      <vt:lpstr>Operational algorithms and products for near real time maps of rice extent and rice crop growth stage using multi-source remote sensing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 River Delta Multisource Imagery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TerraSAR-X &amp; Radarsat-2 scattering mechanisms</vt:lpstr>
      <vt:lpstr>R2QP Field Inundation Mapping: overall accuracy 88%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 Torbick</dc:creator>
  <cp:lastModifiedBy>Nate Torbick</cp:lastModifiedBy>
  <cp:revision>82</cp:revision>
  <dcterms:created xsi:type="dcterms:W3CDTF">2017-03-10T14:33:01Z</dcterms:created>
  <dcterms:modified xsi:type="dcterms:W3CDTF">2017-04-13T11:51:06Z</dcterms:modified>
</cp:coreProperties>
</file>