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30" r:id="rId3"/>
    <p:sldId id="604" r:id="rId4"/>
    <p:sldId id="605" r:id="rId5"/>
    <p:sldId id="603" r:id="rId6"/>
    <p:sldId id="540" r:id="rId7"/>
    <p:sldId id="568" r:id="rId8"/>
    <p:sldId id="590" r:id="rId9"/>
    <p:sldId id="614" r:id="rId10"/>
    <p:sldId id="615" r:id="rId11"/>
    <p:sldId id="616" r:id="rId12"/>
    <p:sldId id="617" r:id="rId13"/>
    <p:sldId id="618" r:id="rId14"/>
    <p:sldId id="61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2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88E987"/>
    <a:srgbClr val="E7AD01"/>
    <a:srgbClr val="00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/>
    <p:restoredTop sz="97284" autoAdjust="0"/>
  </p:normalViewPr>
  <p:slideViewPr>
    <p:cSldViewPr>
      <p:cViewPr>
        <p:scale>
          <a:sx n="150" d="100"/>
          <a:sy n="150" d="100"/>
        </p:scale>
        <p:origin x="-9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18T11:20:03.785" idx="2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109DA-CA38-284F-8CAE-07599D8262B2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3EF1C-A7FA-864D-B1D7-58AE7DF42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46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71F9112-749A-45C2-BB73-732CC7281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62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88944-09AD-495D-AA4A-1503C414BBC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44D99-F386-9B4B-99B1-2E1EA72495D2}" type="slidenum">
              <a:rPr lang="en-US"/>
              <a:pPr/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EA175-A202-C147-B3EF-DD799449CB35}" type="slidenum">
              <a:rPr lang="en-US"/>
              <a:pPr/>
              <a:t>6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1F9112-749A-45C2-BB73-732CC72817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91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39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61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31AF-D694-42FA-923D-8E828B07E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7E8B9-CAF6-4ABC-B625-69718ABB7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2911-AAC3-473B-B937-8143A35C8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62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88176" y="6611881"/>
            <a:ext cx="1196912" cy="144000"/>
          </a:xfrm>
          <a:prstGeom prst="rect">
            <a:avLst/>
          </a:prstGeom>
        </p:spPr>
      </p:pic>
      <p:cxnSp>
        <p:nvCxnSpPr>
          <p:cNvPr id="35" name="Straight Connector 34"/>
          <p:cNvCxnSpPr/>
          <p:nvPr userDrawn="1"/>
        </p:nvCxnSpPr>
        <p:spPr>
          <a:xfrm>
            <a:off x="165932" y="650447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pic>
        <p:nvPicPr>
          <p:cNvPr id="37" name="Picture 36" descr="nasa-logo-meatball.jp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1" t="12322" r="24284" b="13096"/>
          <a:stretch/>
        </p:blipFill>
        <p:spPr>
          <a:xfrm>
            <a:off x="8273559" y="6194837"/>
            <a:ext cx="663612" cy="57968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6975" y="6301216"/>
            <a:ext cx="1050775" cy="416107"/>
          </a:xfrm>
          <a:prstGeom prst="rect">
            <a:avLst/>
          </a:prstGeom>
        </p:spPr>
      </p:pic>
      <p:pic>
        <p:nvPicPr>
          <p:cNvPr id="39" name="Picture 2" descr="C:\Users\gdoxani\Pictures\03_logo_dark_blue.bmp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5" t="19104" r="7069" b="18621"/>
          <a:stretch/>
        </p:blipFill>
        <p:spPr bwMode="auto">
          <a:xfrm>
            <a:off x="7013048" y="6327591"/>
            <a:ext cx="1063787" cy="38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165932" y="6160853"/>
            <a:ext cx="8771239" cy="1"/>
          </a:xfrm>
          <a:prstGeom prst="line">
            <a:avLst/>
          </a:prstGeom>
          <a:ln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619250" y="6337300"/>
            <a:ext cx="51689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AGU Fall Meeting San Francisco Dec 12-16 2016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61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BAC0-4C1C-427F-B203-69BE39CD2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CB063-0666-4782-98B9-C2A195AA8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14F4B-F229-422E-8AB9-BE8A22A7C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FA74C-B54E-424B-AEA9-E9240337F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769C-4F98-40DD-A423-09C8990A3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8007-488C-4C29-A1EE-FEDD16E10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6C154-D789-44E4-A8B1-074A49185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F2DD5-1301-43E9-AB8D-FEC7857C4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12700" y="6553200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lang="en-US" smtClean="0">
                <a:effectLst/>
              </a:defRPr>
            </a:lvl1pPr>
          </a:lstStyle>
          <a:p>
            <a:r>
              <a:rPr lang="en-US" smtClean="0"/>
              <a:t>LCLUC Spring Meeting, April 12-14, Hilton, Rockville, MD</a:t>
            </a:r>
            <a:endParaRPr lang="en-US" dirty="0" smtClean="0"/>
          </a:p>
        </p:txBody>
      </p:sp>
      <p:pic>
        <p:nvPicPr>
          <p:cNvPr id="8" name="Picture 475" descr="3dmeatba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1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dis-sr.ltdri.org/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0.emf"/><Relationship Id="rId9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4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12.emf"/><Relationship Id="rId7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sz="3200" dirty="0"/>
              <a:t>A Atmospheric Correction Update and ACIX Status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90800"/>
            <a:ext cx="6629400" cy="2743200"/>
          </a:xfrm>
        </p:spPr>
        <p:txBody>
          <a:bodyPr/>
          <a:lstStyle/>
          <a:p>
            <a:r>
              <a:rPr lang="en-US" sz="1600" dirty="0"/>
              <a:t>Eric </a:t>
            </a:r>
            <a:r>
              <a:rPr lang="en-US" sz="1600" dirty="0" smtClean="0"/>
              <a:t>Vermote </a:t>
            </a:r>
            <a:r>
              <a:rPr lang="en-US" sz="1600" smtClean="0"/>
              <a:t>et </a:t>
            </a:r>
            <a:r>
              <a:rPr lang="en-US" sz="1600" smtClean="0"/>
              <a:t>al.</a:t>
            </a:r>
          </a:p>
          <a:p>
            <a:r>
              <a:rPr lang="en-US" sz="1600" baseline="-25000" dirty="0" smtClean="0"/>
              <a:t>NASA </a:t>
            </a:r>
            <a:r>
              <a:rPr lang="en-US" sz="1600" baseline="-25000" dirty="0"/>
              <a:t>Goddard Space Flight Center Code </a:t>
            </a:r>
            <a:r>
              <a:rPr lang="en-US" sz="1600" baseline="-25000" dirty="0" smtClean="0"/>
              <a:t>619</a:t>
            </a:r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err="1" smtClean="0"/>
              <a:t>Eric.f.vermote@nasa.gov</a:t>
            </a:r>
            <a:endParaRPr lang="en-US" sz="1600" b="1" dirty="0"/>
          </a:p>
          <a:p>
            <a:endParaRPr lang="en-US" sz="1600" b="1" dirty="0"/>
          </a:p>
          <a:p>
            <a:endParaRPr lang="en-US" sz="1600" b="1" dirty="0" smtClean="0"/>
          </a:p>
          <a:p>
            <a:endParaRPr lang="en-US" sz="1600" dirty="0"/>
          </a:p>
          <a:p>
            <a:r>
              <a:rPr lang="en-US" sz="1600" b="1" dirty="0"/>
              <a:t> </a:t>
            </a:r>
            <a:endParaRPr lang="en-US" sz="1600" dirty="0"/>
          </a:p>
          <a:p>
            <a:r>
              <a:rPr lang="en-US" sz="1600" b="1" dirty="0"/>
              <a:t> 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>
          <a:xfrm>
            <a:off x="281412" y="161482"/>
            <a:ext cx="8799088" cy="52321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A6A6A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5pPr>
            <a:lvl6pPr marL="457153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6pPr>
            <a:lvl7pPr marL="914305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7pPr>
            <a:lvl8pPr marL="1371458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8pPr>
            <a:lvl9pPr marL="182861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GB" sz="2800" dirty="0" smtClean="0">
                <a:solidFill>
                  <a:srgbClr val="00338D"/>
                </a:solidFill>
                <a:latin typeface="Calibri" panose="020F0502020204030204" pitchFamily="34" charset="0"/>
              </a:rPr>
              <a:t>ACIX results for the LaSRC algorithm (L8/S2A) (Land sites only, no cloud)</a:t>
            </a:r>
            <a:endParaRPr lang="en-GB" sz="2800" kern="0" dirty="0">
              <a:solidFill>
                <a:srgbClr val="00338D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421" y="1072333"/>
            <a:ext cx="1255825" cy="4"/>
          </a:xfrm>
          <a:prstGeom prst="line">
            <a:avLst/>
          </a:prstGeom>
          <a:ln w="698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ubsetaerovalLaSrc-la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752600"/>
            <a:ext cx="4267200" cy="3200400"/>
          </a:xfrm>
          <a:prstGeom prst="rect">
            <a:avLst/>
          </a:prstGeom>
        </p:spPr>
      </p:pic>
      <p:pic>
        <p:nvPicPr>
          <p:cNvPr id="7" name="Picture 6" descr="subsetaerovalLaSrc-la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1750314"/>
            <a:ext cx="4270248" cy="320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2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>
          <a:xfrm>
            <a:off x="281412" y="161482"/>
            <a:ext cx="8799088" cy="52321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A6A6A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5pPr>
            <a:lvl6pPr marL="457153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6pPr>
            <a:lvl7pPr marL="914305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7pPr>
            <a:lvl8pPr marL="1371458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8pPr>
            <a:lvl9pPr marL="182861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GB" sz="2800" dirty="0" smtClean="0">
                <a:solidFill>
                  <a:srgbClr val="00338D"/>
                </a:solidFill>
                <a:latin typeface="Calibri" panose="020F0502020204030204" pitchFamily="34" charset="0"/>
              </a:rPr>
              <a:t>ACIX results for the MODIS SR algorithm (L8/S2A) (Land sites only, no cloud)</a:t>
            </a:r>
            <a:endParaRPr lang="en-GB" sz="2800" kern="0" dirty="0">
              <a:solidFill>
                <a:srgbClr val="00338D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421" y="1072333"/>
            <a:ext cx="1255825" cy="4"/>
          </a:xfrm>
          <a:prstGeom prst="line">
            <a:avLst/>
          </a:prstGeom>
          <a:ln w="698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ubsetwvvalLaSrc-la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57400"/>
            <a:ext cx="4267200" cy="3200400"/>
          </a:xfrm>
          <a:prstGeom prst="rect">
            <a:avLst/>
          </a:prstGeom>
        </p:spPr>
      </p:pic>
      <p:pic>
        <p:nvPicPr>
          <p:cNvPr id="9" name="Picture 8" descr="subsetwvvalLaSrc-la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574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5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>
          <a:xfrm>
            <a:off x="281412" y="161482"/>
            <a:ext cx="8799088" cy="52321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A6A6A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5pPr>
            <a:lvl6pPr marL="457153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6pPr>
            <a:lvl7pPr marL="914305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7pPr>
            <a:lvl8pPr marL="1371458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8pPr>
            <a:lvl9pPr marL="182861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GB" sz="2800" dirty="0" smtClean="0">
                <a:solidFill>
                  <a:srgbClr val="00338D"/>
                </a:solidFill>
                <a:latin typeface="Calibri" panose="020F0502020204030204" pitchFamily="34" charset="0"/>
              </a:rPr>
              <a:t>ACIX results for the MODIS SR algorithm (L8/S2A) (Land sites only, no cloud)</a:t>
            </a:r>
            <a:endParaRPr lang="en-GB" sz="2800" kern="0" dirty="0">
              <a:solidFill>
                <a:srgbClr val="00338D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421" y="1072333"/>
            <a:ext cx="1255825" cy="4"/>
          </a:xfrm>
          <a:prstGeom prst="line">
            <a:avLst/>
          </a:prstGeom>
          <a:ln w="698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puland-4-slide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1981200"/>
            <a:ext cx="4572000" cy="3429000"/>
          </a:xfrm>
          <a:prstGeom prst="rect">
            <a:avLst/>
          </a:prstGeom>
        </p:spPr>
      </p:pic>
      <p:pic>
        <p:nvPicPr>
          <p:cNvPr id="10" name="Picture 9" descr="apuland-04-slide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0000" r="48334"/>
          <a:stretch/>
        </p:blipFill>
        <p:spPr>
          <a:xfrm>
            <a:off x="4402667" y="1955800"/>
            <a:ext cx="4724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2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>
          <a:xfrm>
            <a:off x="281412" y="161482"/>
            <a:ext cx="8799088" cy="52321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A6A6A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5pPr>
            <a:lvl6pPr marL="457153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6pPr>
            <a:lvl7pPr marL="914305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7pPr>
            <a:lvl8pPr marL="1371458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8pPr>
            <a:lvl9pPr marL="1828610" algn="l" rtl="0" eaLnBrk="1" fontAlgn="base" hangingPunct="1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en-GB" sz="2800" dirty="0" smtClean="0">
                <a:solidFill>
                  <a:srgbClr val="00338D"/>
                </a:solidFill>
                <a:latin typeface="Calibri" panose="020F0502020204030204" pitchFamily="34" charset="0"/>
              </a:rPr>
              <a:t>Validation is on-going moving into a systematic routine assesment </a:t>
            </a:r>
            <a:endParaRPr lang="en-GB" sz="2800" kern="0" dirty="0">
              <a:solidFill>
                <a:srgbClr val="00338D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421" y="1072333"/>
            <a:ext cx="1255825" cy="4"/>
          </a:xfrm>
          <a:prstGeom prst="line">
            <a:avLst/>
          </a:prstGeom>
          <a:ln w="698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1676400"/>
            <a:ext cx="4486212" cy="32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679" y="1667933"/>
            <a:ext cx="449613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 sz="2200" dirty="0" smtClean="0"/>
              <a:t>Surface reflectance code (LaSRC) is mature and pathway toward validation and automated QA is clearly identified.</a:t>
            </a:r>
          </a:p>
          <a:p>
            <a:r>
              <a:rPr lang="en-US" sz="2200" dirty="0"/>
              <a:t>Algorithm is generic and tied to documented validated radiative transfer code so the accuracy is traceable enabling error budget. </a:t>
            </a:r>
          </a:p>
          <a:p>
            <a:r>
              <a:rPr lang="en-US" sz="2200" dirty="0"/>
              <a:t>The use of BRDF correction enables easy cross-comparison of different sensors (MODIS,VIIRS,AVHRR, LDCM, Landsat, Sentinel 2 ,Sentinel 3…)</a:t>
            </a:r>
          </a:p>
          <a:p>
            <a:r>
              <a:rPr lang="en-US" sz="2200" dirty="0" smtClean="0"/>
              <a:t>Preliminary </a:t>
            </a:r>
            <a:r>
              <a:rPr lang="en-US" sz="2200" dirty="0"/>
              <a:t>Sentinel 2 surface reflectance validation shows good performance but needs a more extensive </a:t>
            </a:r>
            <a:r>
              <a:rPr lang="en-US" sz="2200" dirty="0" smtClean="0"/>
              <a:t>study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11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1371600" y="6031468"/>
            <a:ext cx="6934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 smtClean="0"/>
              <a:t>Home </a:t>
            </a:r>
            <a:r>
              <a:rPr lang="en-US" sz="1800" b="1" dirty="0"/>
              <a:t>page: </a:t>
            </a:r>
            <a:r>
              <a:rPr lang="en-US" sz="18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hlinkClick r:id="rId3"/>
              </a:rPr>
              <a:t>http://modis-sr.ltdri.org</a:t>
            </a:r>
            <a:r>
              <a:rPr lang="en-US" sz="18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1800" u="sng" dirty="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09600" y="1802624"/>
            <a:ext cx="8153400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Algorithm reference for L8: </a:t>
            </a:r>
            <a:r>
              <a:rPr lang="en-US" sz="1800" dirty="0"/>
              <a:t>Vermote E., Justice C., Claverie M.,  Franch B., (2016) “Preliminary analysis of the performance of the Landsat 8/OLI land surface reflectance product", Remote Sensing of Environment, </a:t>
            </a:r>
            <a:r>
              <a:rPr lang="en-US" sz="1800" dirty="0" smtClean="0"/>
              <a:t>185,46-56.</a:t>
            </a: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dirty="0" smtClean="0"/>
              <a:t>The MODIS </a:t>
            </a:r>
            <a:r>
              <a:rPr lang="en-US" b="1" dirty="0"/>
              <a:t>Collection </a:t>
            </a:r>
            <a:r>
              <a:rPr lang="en-US" b="1" dirty="0" smtClean="0"/>
              <a:t>6 AC </a:t>
            </a:r>
            <a:r>
              <a:rPr lang="en-US" b="1" dirty="0"/>
              <a:t>algorithm </a:t>
            </a:r>
            <a:r>
              <a:rPr lang="en-US" dirty="0"/>
              <a:t>relies on</a:t>
            </a:r>
          </a:p>
          <a:p>
            <a:pPr>
              <a:spcBef>
                <a:spcPct val="50000"/>
              </a:spcBef>
              <a:buClr>
                <a:srgbClr val="990033"/>
              </a:buClr>
              <a:buSzPct val="85000"/>
              <a:buFont typeface="Wingdings" charset="0"/>
              <a:buChar char="§"/>
            </a:pPr>
            <a:r>
              <a:rPr lang="en-US" dirty="0"/>
              <a:t> the use of very accurate (better than 1%) vector </a:t>
            </a:r>
            <a:r>
              <a:rPr lang="en-US" dirty="0" smtClean="0"/>
              <a:t>radiative  </a:t>
            </a:r>
            <a:r>
              <a:rPr lang="en-US" dirty="0"/>
              <a:t>transfer modeling of the </a:t>
            </a:r>
            <a:r>
              <a:rPr lang="en-US" dirty="0" smtClean="0"/>
              <a:t>coupled atmosphere</a:t>
            </a:r>
            <a:r>
              <a:rPr lang="en-US" dirty="0"/>
              <a:t>-</a:t>
            </a:r>
            <a:r>
              <a:rPr lang="en-US" dirty="0" smtClean="0"/>
              <a:t>surface</a:t>
            </a:r>
            <a:r>
              <a:rPr lang="en-US" dirty="0"/>
              <a:t> </a:t>
            </a:r>
            <a:r>
              <a:rPr lang="en-US" dirty="0" smtClean="0"/>
              <a:t>system (6S)</a:t>
            </a:r>
            <a:endParaRPr lang="en-US" dirty="0"/>
          </a:p>
          <a:p>
            <a:pPr>
              <a:spcBef>
                <a:spcPct val="50000"/>
              </a:spcBef>
              <a:buClr>
                <a:srgbClr val="990033"/>
              </a:buClr>
              <a:buSzPct val="85000"/>
              <a:buFont typeface="Wingdings" charset="0"/>
              <a:buChar char="§"/>
            </a:pPr>
            <a:r>
              <a:rPr lang="en-US" dirty="0"/>
              <a:t> the inversion of key atmospheric </a:t>
            </a:r>
            <a:r>
              <a:rPr lang="en-US" dirty="0" smtClean="0"/>
              <a:t>parameters</a:t>
            </a:r>
          </a:p>
          <a:p>
            <a:pPr lvl="1">
              <a:spcBef>
                <a:spcPct val="50000"/>
              </a:spcBef>
              <a:buClr>
                <a:srgbClr val="990033"/>
              </a:buClr>
              <a:buSzPct val="85000"/>
              <a:buFont typeface="Wingdings" charset="0"/>
              <a:buChar char="§"/>
            </a:pPr>
            <a:r>
              <a:rPr lang="en-US" b="1" i="1" dirty="0" smtClean="0"/>
              <a:t>Aerosols are processed from OLI/Sentinel 2 images</a:t>
            </a:r>
          </a:p>
          <a:p>
            <a:pPr lvl="1">
              <a:spcBef>
                <a:spcPct val="50000"/>
              </a:spcBef>
              <a:buClr>
                <a:srgbClr val="990033"/>
              </a:buClr>
              <a:buSzPct val="85000"/>
              <a:buFont typeface="Wingdings" charset="0"/>
              <a:buChar char="§"/>
            </a:pPr>
            <a:r>
              <a:rPr lang="en-US" b="1" i="1" dirty="0"/>
              <a:t>W</a:t>
            </a:r>
            <a:r>
              <a:rPr lang="en-US" b="1" i="1" dirty="0" smtClean="0"/>
              <a:t>ater vapor and ozone from daily MODIS product.</a:t>
            </a:r>
            <a:endParaRPr lang="en-US" b="1" i="1" dirty="0"/>
          </a:p>
          <a:p>
            <a:pPr>
              <a:spcBef>
                <a:spcPct val="50000"/>
              </a:spcBef>
            </a:pPr>
            <a:endParaRPr lang="en-US" sz="1800" b="1" i="1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1884" y="243197"/>
            <a:ext cx="8686800" cy="1143000"/>
          </a:xfrm>
        </p:spPr>
        <p:txBody>
          <a:bodyPr/>
          <a:lstStyle/>
          <a:p>
            <a:pPr algn="ctr"/>
            <a:r>
              <a:rPr lang="en-US" sz="3200" b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Landsat8/OLI and Sentinel 2 Surface Reflectance is largely based on MODIS C6 (LaSRC)</a:t>
            </a:r>
            <a:endParaRPr lang="en-US" sz="3200" b="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4400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1884" y="243197"/>
            <a:ext cx="8686800" cy="1143000"/>
          </a:xfrm>
        </p:spPr>
        <p:txBody>
          <a:bodyPr/>
          <a:lstStyle/>
          <a:p>
            <a:pPr algn="ctr"/>
            <a:r>
              <a:rPr lang="en-US" sz="3200" b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Landsat8/OLI and Sentinel 2 Surface Reflectance is largely based </a:t>
            </a:r>
            <a:r>
              <a:rPr lang="en-US" sz="3200" b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on MODIS </a:t>
            </a:r>
            <a:r>
              <a:rPr lang="en-US" sz="3200" b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C6</a:t>
            </a:r>
            <a:endParaRPr lang="en-US" sz="3200" b="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057400" y="2613432"/>
            <a:ext cx="5257800" cy="1990623"/>
            <a:chOff x="0" y="0"/>
            <a:chExt cx="4819834" cy="1843239"/>
          </a:xfrm>
        </p:grpSpPr>
        <p:sp>
          <p:nvSpPr>
            <p:cNvPr id="9" name="Text Box 2"/>
            <p:cNvSpPr txBox="1"/>
            <p:nvPr/>
          </p:nvSpPr>
          <p:spPr>
            <a:xfrm>
              <a:off x="2715883" y="1318773"/>
              <a:ext cx="864870" cy="5086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mbria" charset="0"/>
                  <a:ea typeface="ＭＳ 明朝" charset="-128"/>
                  <a:cs typeface="Times New Roman" charset="0"/>
                </a:rPr>
                <a:t>AOT Map</a:t>
              </a:r>
              <a:endParaRPr lang="en-US" sz="1000">
                <a:effectLst/>
                <a:latin typeface="Times" charset="0"/>
                <a:ea typeface="ＭＳ 明朝" charset="-128"/>
                <a:cs typeface="Times New Roman" charset="0"/>
              </a:endParaRPr>
            </a:p>
          </p:txBody>
        </p:sp>
        <p:sp>
          <p:nvSpPr>
            <p:cNvPr id="10" name="Text Box 3"/>
            <p:cNvSpPr txBox="1"/>
            <p:nvPr/>
          </p:nvSpPr>
          <p:spPr>
            <a:xfrm>
              <a:off x="871511" y="1334604"/>
              <a:ext cx="1462405" cy="5086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mbria" charset="0"/>
                  <a:ea typeface="ＭＳ 明朝" charset="-128"/>
                  <a:cs typeface="Times New Roman" charset="0"/>
                </a:rPr>
                <a:t>OLI TOA 7 Bands</a:t>
              </a:r>
              <a:endParaRPr lang="en-US" sz="1000">
                <a:effectLst/>
                <a:latin typeface="Times" charset="0"/>
                <a:ea typeface="ＭＳ 明朝" charset="-128"/>
                <a:cs typeface="Times New Roman" charset="0"/>
              </a:endParaRPr>
            </a:p>
          </p:txBody>
        </p:sp>
        <p:cxnSp>
          <p:nvCxnSpPr>
            <p:cNvPr id="11" name="Straight Arrow Connector 10"/>
            <p:cNvCxnSpPr>
              <a:endCxn id="15" idx="2"/>
            </p:cNvCxnSpPr>
            <p:nvPr/>
          </p:nvCxnSpPr>
          <p:spPr>
            <a:xfrm flipH="1" flipV="1">
              <a:off x="2428866" y="959969"/>
              <a:ext cx="865925" cy="36263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5"/>
            <p:cNvSpPr txBox="1"/>
            <p:nvPr/>
          </p:nvSpPr>
          <p:spPr>
            <a:xfrm>
              <a:off x="3294564" y="0"/>
              <a:ext cx="1525270" cy="299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mbria" charset="0"/>
                  <a:ea typeface="ＭＳ 明朝" charset="-128"/>
                  <a:cs typeface="Times New Roman" charset="0"/>
                </a:rPr>
                <a:t>OLI SR 7 Bands</a:t>
              </a:r>
              <a:endParaRPr lang="en-US" sz="1000">
                <a:effectLst/>
                <a:latin typeface="Times" charset="0"/>
                <a:ea typeface="ＭＳ 明朝" charset="-128"/>
                <a:cs typeface="Times New Roman" charset="0"/>
              </a:endParaRPr>
            </a:p>
          </p:txBody>
        </p:sp>
        <p:cxnSp>
          <p:nvCxnSpPr>
            <p:cNvPr id="13" name="Straight Arrow Connector 12"/>
            <p:cNvCxnSpPr>
              <a:stCxn id="10" idx="0"/>
            </p:cNvCxnSpPr>
            <p:nvPr/>
          </p:nvCxnSpPr>
          <p:spPr>
            <a:xfrm flipV="1">
              <a:off x="1602531" y="967725"/>
              <a:ext cx="512944" cy="3672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12" idx="2"/>
            </p:cNvCxnSpPr>
            <p:nvPr/>
          </p:nvCxnSpPr>
          <p:spPr>
            <a:xfrm flipV="1">
              <a:off x="3469207" y="307777"/>
              <a:ext cx="588180" cy="36829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8"/>
            <p:cNvSpPr txBox="1"/>
            <p:nvPr/>
          </p:nvSpPr>
          <p:spPr>
            <a:xfrm>
              <a:off x="1276457" y="652026"/>
              <a:ext cx="2305050" cy="299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 dirty="0">
                  <a:solidFill>
                    <a:srgbClr val="000000"/>
                  </a:solidFill>
                  <a:effectLst/>
                  <a:latin typeface="Cambria" charset="0"/>
                  <a:ea typeface="ＭＳ 明朝" charset="-128"/>
                  <a:cs typeface="Times New Roman" charset="0"/>
                </a:rPr>
                <a:t>OLI Atmospheric correction </a:t>
              </a:r>
              <a:endParaRPr lang="en-US" sz="1000" dirty="0">
                <a:effectLst/>
                <a:latin typeface="Times" charset="0"/>
                <a:ea typeface="ＭＳ 明朝" charset="-128"/>
                <a:cs typeface="Times New Roman" charset="0"/>
              </a:endParaRPr>
            </a:p>
          </p:txBody>
        </p:sp>
        <p:sp>
          <p:nvSpPr>
            <p:cNvPr id="16" name="Text Box 9"/>
            <p:cNvSpPr txBox="1"/>
            <p:nvPr/>
          </p:nvSpPr>
          <p:spPr>
            <a:xfrm>
              <a:off x="0" y="0"/>
              <a:ext cx="835660" cy="11036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Cambria" charset="0"/>
                  <a:ea typeface="ＭＳ 明朝" charset="-128"/>
                  <a:cs typeface="Times New Roman" charset="0"/>
                </a:rPr>
                <a:t>Ancillary</a:t>
              </a:r>
              <a:r>
                <a:rPr lang="en-US" sz="1400" kern="1200">
                  <a:solidFill>
                    <a:srgbClr val="000000"/>
                  </a:solidFill>
                  <a:effectLst/>
                  <a:latin typeface="Cambria" charset="0"/>
                  <a:ea typeface="ＭＳ 明朝" charset="-128"/>
                  <a:cs typeface="Times New Roman" charset="0"/>
                </a:rPr>
                <a:t> (Ozone, Water Vapor, DEM) </a:t>
              </a:r>
              <a:endParaRPr lang="en-US" sz="1000">
                <a:effectLst/>
                <a:latin typeface="Times" charset="0"/>
                <a:ea typeface="ＭＳ 明朝" charset="-128"/>
                <a:cs typeface="Times New Roman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835643" y="776300"/>
              <a:ext cx="445105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152752" y="5898428"/>
            <a:ext cx="8836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/>
              <a:t>Vermote</a:t>
            </a:r>
            <a:r>
              <a:rPr lang="en-US" sz="1200" dirty="0"/>
              <a:t> E.F., Justice C., </a:t>
            </a:r>
            <a:r>
              <a:rPr lang="en-US" sz="1200" dirty="0" err="1"/>
              <a:t>Claverie</a:t>
            </a:r>
            <a:r>
              <a:rPr lang="en-US" sz="1200" dirty="0"/>
              <a:t> M. and </a:t>
            </a:r>
            <a:r>
              <a:rPr lang="en-US" sz="1200" dirty="0" err="1"/>
              <a:t>Franch</a:t>
            </a:r>
            <a:r>
              <a:rPr lang="en-US" sz="1200" dirty="0"/>
              <a:t> B., “Preliminary analysis of the performance of the Landsat 8/OLI land surface reflectance product” Remote Sensing of Environment. In Press.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8673" y="1830561"/>
            <a:ext cx="8714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Flowchart of the Landsat 8 (and Sentinel 2) atmospheric correction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17"/>
          <p:cNvSpPr/>
          <p:nvPr/>
        </p:nvSpPr>
        <p:spPr>
          <a:xfrm>
            <a:off x="3468493" y="4343887"/>
            <a:ext cx="211666" cy="36781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33896" y="1158665"/>
            <a:ext cx="1989666" cy="54877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Reading </a:t>
            </a:r>
            <a:r>
              <a:rPr lang="en-US" sz="1400" b="1" dirty="0" smtClean="0">
                <a:solidFill>
                  <a:schemeClr val="tx1"/>
                </a:solidFill>
              </a:rPr>
              <a:t>Inputs, LUT</a:t>
            </a:r>
            <a:r>
              <a:rPr lang="en-US" sz="1400" dirty="0" smtClean="0">
                <a:solidFill>
                  <a:schemeClr val="tx1"/>
                </a:solidFill>
              </a:rPr>
              <a:t> and </a:t>
            </a:r>
            <a:r>
              <a:rPr lang="en-US" sz="1400" b="1" dirty="0" smtClean="0">
                <a:solidFill>
                  <a:schemeClr val="tx1"/>
                </a:solidFill>
              </a:rPr>
              <a:t>Ancillary data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839" y="2516976"/>
            <a:ext cx="1253869" cy="101566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Aerosol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Opt. Thick. 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a</a:t>
            </a:r>
            <a:r>
              <a:rPr lang="en-US" sz="1200" dirty="0" smtClean="0">
                <a:solidFill>
                  <a:srgbClr val="FF0000"/>
                </a:solidFill>
              </a:rPr>
              <a:t>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Aerosol model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for each pixel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346" y="4925636"/>
            <a:ext cx="1556854" cy="101566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Surface reflectance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for each pixel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</a:rPr>
              <a:t>a</a:t>
            </a:r>
            <a:r>
              <a:rPr lang="en-US" sz="1200" dirty="0" smtClean="0">
                <a:solidFill>
                  <a:srgbClr val="FF0000"/>
                </a:solidFill>
              </a:rPr>
              <a:t>nd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each band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3429001" y="1749777"/>
            <a:ext cx="211666" cy="3511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624494" y="2144886"/>
            <a:ext cx="7427970" cy="2187223"/>
            <a:chOff x="1624494" y="1820333"/>
            <a:chExt cx="7427970" cy="2187223"/>
          </a:xfrm>
        </p:grpSpPr>
        <p:sp>
          <p:nvSpPr>
            <p:cNvPr id="20" name="Rectangle 19"/>
            <p:cNvSpPr/>
            <p:nvPr/>
          </p:nvSpPr>
          <p:spPr>
            <a:xfrm>
              <a:off x="1624494" y="1820333"/>
              <a:ext cx="7427970" cy="2187223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D579"/>
                </a:gs>
                <a:gs pos="100000">
                  <a:schemeClr val="bg1"/>
                </a:gs>
              </a:gsLst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76401" y="1885247"/>
              <a:ext cx="6640688" cy="84615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Using the relationship between </a:t>
              </a:r>
              <a:r>
                <a:rPr lang="en-US" sz="1400" dirty="0">
                  <a:solidFill>
                    <a:srgbClr val="000000"/>
                  </a:solidFill>
                </a:rPr>
                <a:t>the blue </a:t>
              </a:r>
              <a:r>
                <a:rPr lang="en-US" sz="1400" dirty="0" smtClean="0">
                  <a:solidFill>
                    <a:srgbClr val="000000"/>
                  </a:solidFill>
                </a:rPr>
                <a:t>surface reflectance (</a:t>
              </a:r>
              <a:r>
                <a:rPr lang="en-US" sz="1400" dirty="0">
                  <a:solidFill>
                    <a:srgbClr val="000000"/>
                  </a:solidFill>
                </a:rPr>
                <a:t>490 nm) and the </a:t>
              </a:r>
              <a:r>
                <a:rPr lang="en-US" sz="1400" dirty="0" smtClean="0">
                  <a:solidFill>
                    <a:srgbClr val="000000"/>
                  </a:solidFill>
                </a:rPr>
                <a:t>red surface reflectance </a:t>
              </a:r>
              <a:r>
                <a:rPr lang="en-US" sz="1400" dirty="0">
                  <a:solidFill>
                    <a:srgbClr val="000000"/>
                  </a:solidFill>
                </a:rPr>
                <a:t>(665 nm</a:t>
              </a:r>
              <a:r>
                <a:rPr lang="en-US" sz="1400" dirty="0" smtClean="0">
                  <a:solidFill>
                    <a:srgbClr val="000000"/>
                  </a:solidFill>
                </a:rPr>
                <a:t>) known from MODIS, we are able to retrieve the </a:t>
              </a:r>
              <a:r>
                <a:rPr lang="en-US" sz="1400" b="1" smtClean="0">
                  <a:solidFill>
                    <a:srgbClr val="000000"/>
                  </a:solidFill>
                </a:rPr>
                <a:t>AOT.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 loop the AOT until (</a:t>
              </a:r>
              <a:r>
                <a:rPr lang="en-US" sz="1400" dirty="0" err="1" smtClean="0">
                  <a:solidFill>
                    <a:srgbClr val="000000"/>
                  </a:solidFill>
                  <a:latin typeface="Symbol" charset="2"/>
                  <a:cs typeface="Symbol" charset="2"/>
                </a:rPr>
                <a:t>r</a:t>
              </a:r>
              <a:r>
                <a:rPr lang="en-US" sz="1400" baseline="-25000" dirty="0" err="1" smtClean="0">
                  <a:solidFill>
                    <a:srgbClr val="000000"/>
                  </a:solidFill>
                </a:rPr>
                <a:t>surf</a:t>
              </a:r>
              <a:r>
                <a:rPr lang="en-US" sz="1400" dirty="0" smtClean="0">
                  <a:solidFill>
                    <a:srgbClr val="000000"/>
                  </a:solidFill>
                </a:rPr>
                <a:t> blue </a:t>
              </a:r>
              <a:r>
                <a:rPr lang="en-US" sz="1400" dirty="0">
                  <a:solidFill>
                    <a:srgbClr val="000000"/>
                  </a:solidFill>
                </a:rPr>
                <a:t>/ </a:t>
              </a:r>
              <a:r>
                <a:rPr lang="en-US" sz="1400" dirty="0" err="1">
                  <a:solidFill>
                    <a:srgbClr val="000000"/>
                  </a:solidFill>
                  <a:latin typeface="Symbol" charset="2"/>
                  <a:cs typeface="Symbol" charset="2"/>
                </a:rPr>
                <a:t>r</a:t>
              </a:r>
              <a:r>
                <a:rPr lang="en-US" sz="1400" baseline="-25000" dirty="0" err="1">
                  <a:solidFill>
                    <a:srgbClr val="000000"/>
                  </a:solidFill>
                </a:rPr>
                <a:t>surf</a:t>
              </a:r>
              <a:r>
                <a:rPr lang="en-US" sz="1400" baseline="-25000" dirty="0">
                  <a:solidFill>
                    <a:srgbClr val="000000"/>
                  </a:solidFill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</a:rPr>
                <a:t>red)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MSI</a:t>
              </a:r>
              <a:r>
                <a:rPr lang="en-US" sz="1400" dirty="0" smtClean="0">
                  <a:solidFill>
                    <a:srgbClr val="000000"/>
                  </a:solidFill>
                </a:rPr>
                <a:t> =  </a:t>
              </a:r>
              <a:r>
                <a:rPr lang="en-US" sz="1400" dirty="0">
                  <a:solidFill>
                    <a:srgbClr val="000000"/>
                  </a:solidFill>
                </a:rPr>
                <a:t>(</a:t>
              </a:r>
              <a:r>
                <a:rPr lang="en-US" sz="1400" dirty="0" err="1">
                  <a:solidFill>
                    <a:srgbClr val="000000"/>
                  </a:solidFill>
                  <a:latin typeface="Symbol" charset="2"/>
                  <a:cs typeface="Symbol" charset="2"/>
                </a:rPr>
                <a:t>r</a:t>
              </a:r>
              <a:r>
                <a:rPr lang="en-US" sz="1400" baseline="-25000" dirty="0" err="1">
                  <a:solidFill>
                    <a:srgbClr val="000000"/>
                  </a:solidFill>
                </a:rPr>
                <a:t>surf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</a:rPr>
                <a:t>blue </a:t>
              </a:r>
              <a:r>
                <a:rPr lang="en-US" sz="1400" dirty="0">
                  <a:solidFill>
                    <a:srgbClr val="000000"/>
                  </a:solidFill>
                </a:rPr>
                <a:t>/ </a:t>
              </a:r>
              <a:r>
                <a:rPr lang="en-US" sz="1400" dirty="0" err="1">
                  <a:solidFill>
                    <a:srgbClr val="000000"/>
                  </a:solidFill>
                  <a:latin typeface="Symbol" charset="2"/>
                  <a:cs typeface="Symbol" charset="2"/>
                </a:rPr>
                <a:t>r</a:t>
              </a:r>
              <a:r>
                <a:rPr lang="en-US" sz="1400" baseline="-25000" dirty="0" err="1">
                  <a:solidFill>
                    <a:srgbClr val="000000"/>
                  </a:solidFill>
                </a:rPr>
                <a:t>surf</a:t>
              </a:r>
              <a:r>
                <a:rPr lang="en-US" sz="1400" baseline="-25000" dirty="0">
                  <a:solidFill>
                    <a:srgbClr val="000000"/>
                  </a:solidFill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</a:rPr>
                <a:t>red)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MODIS</a:t>
              </a:r>
              <a:r>
                <a:rPr lang="en-US" sz="1400" dirty="0" smtClean="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40089" y="3067027"/>
              <a:ext cx="4704450" cy="78248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The retrieved AOT is used to compute 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the surface reflectance at 443 </a:t>
              </a:r>
              <a:r>
                <a:rPr lang="en-US" sz="1400" dirty="0">
                  <a:solidFill>
                    <a:srgbClr val="000000"/>
                  </a:solidFill>
                </a:rPr>
                <a:t>and </a:t>
              </a:r>
              <a:r>
                <a:rPr lang="en-US" sz="1400" dirty="0" smtClean="0">
                  <a:solidFill>
                    <a:srgbClr val="000000"/>
                  </a:solidFill>
                </a:rPr>
                <a:t>2190 nm. 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The </a:t>
              </a:r>
              <a:r>
                <a:rPr lang="en-US" sz="1400" b="1" dirty="0" smtClean="0">
                  <a:solidFill>
                    <a:srgbClr val="000000"/>
                  </a:solidFill>
                </a:rPr>
                <a:t>aerosol model </a:t>
              </a:r>
              <a:r>
                <a:rPr lang="en-US" sz="1400" dirty="0" smtClean="0">
                  <a:solidFill>
                    <a:srgbClr val="000000"/>
                  </a:solidFill>
                </a:rPr>
                <a:t>is then derived by minimizing the residual.</a:t>
              </a: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/>
            </p:nvPr>
          </p:nvGraphicFramePr>
          <p:xfrm>
            <a:off x="6687252" y="3151693"/>
            <a:ext cx="22225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2" name="Equation" r:id="rId3" imgW="2222500" imgH="635000" progId="Equation.3">
                    <p:embed/>
                  </p:oleObj>
                </mc:Choice>
                <mc:Fallback>
                  <p:oleObj name="Equation" r:id="rId3" imgW="2222500" imgH="6350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687252" y="3151693"/>
                          <a:ext cx="22225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Down Arrow 18"/>
            <p:cNvSpPr/>
            <p:nvPr/>
          </p:nvSpPr>
          <p:spPr>
            <a:xfrm>
              <a:off x="3980648" y="2847512"/>
              <a:ext cx="210352" cy="122414"/>
            </a:xfrm>
            <a:prstGeom prst="downArrow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62200" y="6019800"/>
            <a:ext cx="6496751" cy="608013"/>
            <a:chOff x="3730903" y="4191000"/>
            <a:chExt cx="5679377" cy="608013"/>
          </a:xfrm>
        </p:grpSpPr>
        <p:sp>
          <p:nvSpPr>
            <p:cNvPr id="24" name="Rectangle 23"/>
            <p:cNvSpPr/>
            <p:nvPr/>
          </p:nvSpPr>
          <p:spPr>
            <a:xfrm>
              <a:off x="3730903" y="4191000"/>
              <a:ext cx="5679377" cy="6080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3809391" y="4266937"/>
            <a:ext cx="1280913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3" name="Equation" r:id="rId5" imgW="1320800" imgH="431800" progId="Equation.3">
                    <p:embed/>
                  </p:oleObj>
                </mc:Choice>
                <mc:Fallback>
                  <p:oleObj name="Equation" r:id="rId5" imgW="1320800" imgH="4318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809391" y="4266937"/>
                          <a:ext cx="1280913" cy="434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/>
            </p:nvPr>
          </p:nvGraphicFramePr>
          <p:xfrm>
            <a:off x="5555193" y="4210756"/>
            <a:ext cx="3792006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Equation" r:id="rId7" imgW="3327400" imgH="482600" progId="Equation.3">
                    <p:embed/>
                  </p:oleObj>
                </mc:Choice>
                <mc:Fallback>
                  <p:oleObj name="Equation" r:id="rId7" imgW="3327400" imgH="482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555193" y="4210756"/>
                          <a:ext cx="3792006" cy="5318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5099783" y="4291790"/>
              <a:ext cx="440297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with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5932308" y="1370366"/>
            <a:ext cx="3211692" cy="6741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  <a:latin typeface="Symbol" charset="2"/>
                <a:cs typeface="Symbol" charset="2"/>
              </a:rPr>
              <a:t>r</a:t>
            </a:r>
            <a:r>
              <a:rPr lang="en-US" sz="1200" baseline="-25000" dirty="0" err="1" smtClean="0">
                <a:solidFill>
                  <a:srgbClr val="000000"/>
                </a:solidFill>
              </a:rPr>
              <a:t>surf</a:t>
            </a:r>
            <a:r>
              <a:rPr lang="en-US" sz="1200" dirty="0" smtClean="0">
                <a:solidFill>
                  <a:srgbClr val="000000"/>
                </a:solidFill>
              </a:rPr>
              <a:t> determined (*) using </a:t>
            </a:r>
            <a:r>
              <a:rPr lang="en-US" sz="1200" dirty="0" err="1" smtClean="0">
                <a:solidFill>
                  <a:srgbClr val="000000"/>
                </a:solidFill>
                <a:latin typeface="Symbol" charset="2"/>
                <a:cs typeface="Symbol" charset="2"/>
              </a:rPr>
              <a:t>r</a:t>
            </a:r>
            <a:r>
              <a:rPr lang="en-US" sz="1200" baseline="-25000" dirty="0" err="1" smtClean="0">
                <a:solidFill>
                  <a:srgbClr val="000000"/>
                </a:solidFill>
              </a:rPr>
              <a:t>atm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T</a:t>
            </a:r>
            <a:r>
              <a:rPr lang="en-US" sz="1200" baseline="-25000" dirty="0" err="1" smtClean="0">
                <a:solidFill>
                  <a:srgbClr val="000000"/>
                </a:solidFill>
              </a:rPr>
              <a:t>atm</a:t>
            </a:r>
            <a:r>
              <a:rPr lang="en-US" sz="1200" dirty="0" smtClean="0">
                <a:solidFill>
                  <a:srgbClr val="000000"/>
                </a:solidFill>
              </a:rPr>
              <a:t> and </a:t>
            </a:r>
            <a:r>
              <a:rPr lang="en-US" sz="1200" dirty="0" err="1" smtClean="0">
                <a:solidFill>
                  <a:srgbClr val="000000"/>
                </a:solidFill>
              </a:rPr>
              <a:t>S</a:t>
            </a:r>
            <a:r>
              <a:rPr lang="en-US" sz="1200" baseline="-25000" dirty="0" err="1" smtClean="0">
                <a:solidFill>
                  <a:srgbClr val="000000"/>
                </a:solidFill>
              </a:rPr>
              <a:t>atm</a:t>
            </a:r>
            <a:r>
              <a:rPr lang="en-US" sz="1200" baseline="-25000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1200" b="1" dirty="0" smtClean="0">
                <a:solidFill>
                  <a:srgbClr val="000000"/>
                </a:solidFill>
              </a:rPr>
              <a:t>from LUT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u="sng" dirty="0" smtClean="0">
                <a:solidFill>
                  <a:srgbClr val="000000"/>
                </a:solidFill>
              </a:rPr>
              <a:t>assuming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AOT, Aerosol </a:t>
            </a:r>
            <a:r>
              <a:rPr lang="en-US" sz="1200" dirty="0" smtClean="0">
                <a:solidFill>
                  <a:srgbClr val="000000"/>
                </a:solidFill>
              </a:rPr>
              <a:t>model and knowing </a:t>
            </a:r>
            <a:r>
              <a:rPr lang="en-US" sz="1200" dirty="0">
                <a:solidFill>
                  <a:srgbClr val="000000"/>
                </a:solidFill>
              </a:rPr>
              <a:t>pressure, altitude, water vapor, ozone</a:t>
            </a:r>
            <a:r>
              <a:rPr lang="en-US" sz="1200" dirty="0" smtClean="0">
                <a:solidFill>
                  <a:srgbClr val="000000"/>
                </a:solidFill>
              </a:rPr>
              <a:t>…</a:t>
            </a:r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902222" y="2066816"/>
            <a:ext cx="747889" cy="989142"/>
            <a:chOff x="7902222" y="1742262"/>
            <a:chExt cx="747889" cy="851361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650111" y="1742262"/>
              <a:ext cx="0" cy="840071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902222" y="2593623"/>
              <a:ext cx="747889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624494" y="4768143"/>
            <a:ext cx="7427970" cy="1143000"/>
            <a:chOff x="1624494" y="4584700"/>
            <a:chExt cx="7427970" cy="1143000"/>
          </a:xfrm>
        </p:grpSpPr>
        <p:sp>
          <p:nvSpPr>
            <p:cNvPr id="21" name="Rectangle 20"/>
            <p:cNvSpPr/>
            <p:nvPr/>
          </p:nvSpPr>
          <p:spPr>
            <a:xfrm>
              <a:off x="1624494" y="4584700"/>
              <a:ext cx="7427970" cy="1143000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58000">
                  <a:srgbClr val="88E987"/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833524" y="4764586"/>
              <a:ext cx="2844803" cy="80340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err="1">
                  <a:solidFill>
                    <a:srgbClr val="000000"/>
                  </a:solidFill>
                  <a:latin typeface="Symbol" charset="2"/>
                  <a:cs typeface="Symbol" charset="2"/>
                </a:rPr>
                <a:t>r</a:t>
              </a:r>
              <a:r>
                <a:rPr lang="en-US" sz="1200" baseline="-25000" dirty="0" err="1">
                  <a:solidFill>
                    <a:srgbClr val="000000"/>
                  </a:solidFill>
                </a:rPr>
                <a:t>surf</a:t>
              </a:r>
              <a:r>
                <a:rPr lang="en-US" sz="1200" dirty="0">
                  <a:solidFill>
                    <a:srgbClr val="000000"/>
                  </a:solidFill>
                </a:rPr>
                <a:t> determined </a:t>
              </a:r>
              <a:r>
                <a:rPr lang="en-US" sz="1200" dirty="0" smtClean="0">
                  <a:solidFill>
                    <a:srgbClr val="000000"/>
                  </a:solidFill>
                </a:rPr>
                <a:t>(*) using </a:t>
              </a:r>
              <a:r>
                <a:rPr lang="en-US" sz="1200" dirty="0" err="1" smtClean="0">
                  <a:solidFill>
                    <a:srgbClr val="000000"/>
                  </a:solidFill>
                  <a:latin typeface="Symbol" charset="2"/>
                  <a:cs typeface="Symbol" charset="2"/>
                </a:rPr>
                <a:t>r</a:t>
              </a:r>
              <a:r>
                <a:rPr lang="en-US" sz="1200" baseline="-25000" dirty="0" err="1" smtClean="0">
                  <a:solidFill>
                    <a:srgbClr val="000000"/>
                  </a:solidFill>
                </a:rPr>
                <a:t>atm</a:t>
              </a:r>
              <a:r>
                <a:rPr lang="en-US" sz="1200" dirty="0">
                  <a:solidFill>
                    <a:srgbClr val="000000"/>
                  </a:solidFill>
                </a:rPr>
                <a:t>, </a:t>
              </a:r>
              <a:r>
                <a:rPr lang="en-US" sz="1200" dirty="0" err="1">
                  <a:solidFill>
                    <a:srgbClr val="000000"/>
                  </a:solidFill>
                </a:rPr>
                <a:t>T</a:t>
              </a:r>
              <a:r>
                <a:rPr lang="en-US" sz="1200" baseline="-25000" dirty="0" err="1">
                  <a:solidFill>
                    <a:srgbClr val="000000"/>
                  </a:solidFill>
                </a:rPr>
                <a:t>atm</a:t>
              </a:r>
              <a:r>
                <a:rPr lang="en-US" sz="1200" dirty="0">
                  <a:solidFill>
                    <a:srgbClr val="000000"/>
                  </a:solidFill>
                </a:rPr>
                <a:t> and </a:t>
              </a:r>
              <a:r>
                <a:rPr lang="en-US" sz="1200" dirty="0" err="1">
                  <a:solidFill>
                    <a:srgbClr val="000000"/>
                  </a:solidFill>
                </a:rPr>
                <a:t>S</a:t>
              </a:r>
              <a:r>
                <a:rPr lang="en-US" sz="1200" baseline="-25000" dirty="0" err="1">
                  <a:solidFill>
                    <a:srgbClr val="000000"/>
                  </a:solidFill>
                </a:rPr>
                <a:t>atm</a:t>
              </a:r>
              <a:r>
                <a:rPr lang="en-US" sz="1200" baseline="-25000" dirty="0">
                  <a:solidFill>
                    <a:srgbClr val="000000"/>
                  </a:solidFill>
                </a:rPr>
                <a:t> </a:t>
              </a:r>
              <a:r>
                <a:rPr lang="en-US" sz="1200" b="1" dirty="0">
                  <a:solidFill>
                    <a:srgbClr val="000000"/>
                  </a:solidFill>
                </a:rPr>
                <a:t>from </a:t>
              </a:r>
              <a:r>
                <a:rPr lang="en-US" sz="1200" b="1" dirty="0" smtClean="0">
                  <a:solidFill>
                    <a:srgbClr val="000000"/>
                  </a:solidFill>
                </a:rPr>
                <a:t>LUT </a:t>
              </a:r>
              <a:r>
                <a:rPr lang="en-US" sz="1200" u="sng" dirty="0" smtClean="0">
                  <a:solidFill>
                    <a:srgbClr val="000000"/>
                  </a:solidFill>
                </a:rPr>
                <a:t>knowing</a:t>
              </a:r>
              <a:r>
                <a:rPr lang="en-US" sz="1200" dirty="0" smtClean="0">
                  <a:solidFill>
                    <a:srgbClr val="000000"/>
                  </a:solidFill>
                </a:rPr>
                <a:t> </a:t>
              </a:r>
              <a:r>
                <a:rPr lang="en-US" sz="1200" dirty="0">
                  <a:solidFill>
                    <a:srgbClr val="000000"/>
                  </a:solidFill>
                </a:rPr>
                <a:t>AOT</a:t>
              </a:r>
              <a:r>
                <a:rPr lang="en-US" sz="1200" dirty="0" smtClean="0">
                  <a:solidFill>
                    <a:srgbClr val="000000"/>
                  </a:solidFill>
                </a:rPr>
                <a:t>, Aerosol model, pressure, altitude, water vapor, ozone…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37643" y="4758955"/>
              <a:ext cx="2902844" cy="80340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Computation of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surface </a:t>
              </a:r>
              <a:r>
                <a:rPr lang="en-US" sz="1400" b="1" dirty="0" err="1" smtClean="0">
                  <a:solidFill>
                    <a:schemeClr val="tx1"/>
                  </a:solidFill>
                </a:rPr>
                <a:t>reflectances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for all channels 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5085635" y="5224622"/>
              <a:ext cx="747889" cy="0"/>
            </a:xfrm>
            <a:prstGeom prst="line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16" y="209012"/>
            <a:ext cx="9138684" cy="632009"/>
          </a:xfrm>
        </p:spPr>
        <p:txBody>
          <a:bodyPr/>
          <a:lstStyle/>
          <a:p>
            <a:pPr algn="ctr"/>
            <a:r>
              <a:rPr lang="en-US" sz="2400" b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Landsat8/OLI and Sentinel 2 </a:t>
            </a:r>
            <a:r>
              <a:rPr lang="en-US" sz="2400" b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atmos</a:t>
            </a:r>
            <a:r>
              <a:rPr lang="en-US" sz="240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pheric correction</a:t>
            </a:r>
            <a:endParaRPr lang="en-US" sz="2400" b="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6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7908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CURRENT STATUS</a:t>
            </a:r>
          </a:p>
          <a:p>
            <a:pPr algn="ctr"/>
            <a:r>
              <a:rPr lang="en-US" sz="3200" dirty="0" smtClean="0"/>
              <a:t>Atmospheric correction algorithm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676400"/>
            <a:ext cx="7772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200" dirty="0" smtClean="0"/>
              <a:t>L8 surface reflectance product (V3) available and validated satisfactorily</a:t>
            </a:r>
          </a:p>
          <a:p>
            <a:pPr marL="342900" indent="-342900">
              <a:spcBef>
                <a:spcPts val="600"/>
              </a:spcBef>
              <a:buFont typeface="Arial" charset="0"/>
              <a:buChar char="•"/>
            </a:pPr>
            <a:r>
              <a:rPr lang="en-US" sz="2200" dirty="0" smtClean="0"/>
              <a:t>Sentinel 2 atmospheric correction algorithm (V2) developed and implemented (preliminary validation through ACIX , cloud mask needs to be implemented)</a:t>
            </a:r>
          </a:p>
        </p:txBody>
      </p:sp>
    </p:spTree>
    <p:extLst>
      <p:ext uri="{BB962C8B-B14F-4D97-AF65-F5344CB8AC3E}">
        <p14:creationId xmlns:p14="http://schemas.microsoft.com/office/powerpoint/2010/main" val="111367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pPr algn="ctr"/>
            <a:r>
              <a:rPr lang="en-US" sz="3200" b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Methodology for evaluating the performance of Landsat8/Sentinel2</a:t>
            </a:r>
            <a:endParaRPr lang="en-US" sz="3200" b="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1066800" y="2590800"/>
            <a:ext cx="2209800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/>
              <a:t>Subsets of Level 1B data processed using the standard surface reflectance algorithm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4953000" y="2819400"/>
            <a:ext cx="1752600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Reference data set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5257800" y="3581400"/>
            <a:ext cx="20574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Atmospherically corrected TOA reflectances derived from Level 1B subsets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4572000" y="5257800"/>
            <a:ext cx="10668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Vector 6S</a:t>
            </a:r>
          </a:p>
        </p:txBody>
      </p:sp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6248400" y="5105400"/>
            <a:ext cx="25908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/>
              <a:t>AERONET measurements</a:t>
            </a:r>
          </a:p>
          <a:p>
            <a:pPr algn="ctr"/>
            <a:r>
              <a:rPr lang="en-US" dirty="0"/>
              <a:t>(</a:t>
            </a:r>
            <a:r>
              <a:rPr lang="el-GR" sz="1400" dirty="0"/>
              <a:t>τ</a:t>
            </a:r>
            <a:r>
              <a:rPr lang="en-US" sz="1400" baseline="-25000" dirty="0" err="1"/>
              <a:t>aer</a:t>
            </a:r>
            <a:r>
              <a:rPr lang="en-US" sz="1400" dirty="0"/>
              <a:t>, H</a:t>
            </a:r>
            <a:r>
              <a:rPr lang="en-US" sz="1400" baseline="-25000" dirty="0"/>
              <a:t>2</a:t>
            </a:r>
            <a:r>
              <a:rPr lang="en-US" sz="1400" dirty="0"/>
              <a:t>O, particle </a:t>
            </a:r>
            <a:r>
              <a:rPr lang="en-US" sz="1200" dirty="0" smtClean="0"/>
              <a:t>distribution</a:t>
            </a:r>
          </a:p>
          <a:p>
            <a:pPr algn="ctr"/>
            <a:r>
              <a:rPr lang="en-US" sz="1200" dirty="0" smtClean="0"/>
              <a:t>Refractive </a:t>
            </a:r>
            <a:r>
              <a:rPr lang="en-US" sz="1200" dirty="0" err="1" smtClean="0"/>
              <a:t>indices,sphericity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3352800" y="2971800"/>
            <a:ext cx="1524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8" name="Text Box 18"/>
          <p:cNvSpPr txBox="1">
            <a:spLocks noChangeArrowheads="1"/>
          </p:cNvSpPr>
          <p:nvPr/>
        </p:nvSpPr>
        <p:spPr bwMode="auto">
          <a:xfrm>
            <a:off x="3657600" y="26670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comparison</a:t>
            </a:r>
          </a:p>
        </p:txBody>
      </p:sp>
      <p:sp>
        <p:nvSpPr>
          <p:cNvPr id="102419" name="Line 19"/>
          <p:cNvSpPr>
            <a:spLocks noChangeShapeType="1"/>
          </p:cNvSpPr>
          <p:nvPr/>
        </p:nvSpPr>
        <p:spPr bwMode="auto">
          <a:xfrm flipH="1" flipV="1">
            <a:off x="5715000" y="3200400"/>
            <a:ext cx="4572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0" name="Line 20"/>
          <p:cNvSpPr>
            <a:spLocks noChangeShapeType="1"/>
          </p:cNvSpPr>
          <p:nvPr/>
        </p:nvSpPr>
        <p:spPr bwMode="auto">
          <a:xfrm flipV="1">
            <a:off x="5181600" y="4724400"/>
            <a:ext cx="990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21" name="Line 21"/>
          <p:cNvSpPr>
            <a:spLocks noChangeShapeType="1"/>
          </p:cNvSpPr>
          <p:nvPr/>
        </p:nvSpPr>
        <p:spPr bwMode="auto">
          <a:xfrm>
            <a:off x="6248400" y="4724400"/>
            <a:ext cx="1143000" cy="304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05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257800" cy="4038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5562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“preliminary” analysis of OLI SR performance in the red band over AERONET  is very similar to MODIS Collection 6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532" y="0"/>
            <a:ext cx="762000" cy="762000"/>
          </a:xfrm>
          <a:prstGeom prst="rect">
            <a:avLst/>
          </a:prstGeom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pPr algn="ctr"/>
            <a:r>
              <a:rPr lang="en-US" sz="3200" b="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Evaluation of the performance </a:t>
            </a:r>
            <a:r>
              <a:rPr lang="en-US" sz="3200" b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of Landsat8</a:t>
            </a:r>
            <a:endParaRPr lang="en-US" sz="3200" b="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16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This is confirmed by comparison with MODIS 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04852"/>
              </p:ext>
            </p:extLst>
          </p:nvPr>
        </p:nvGraphicFramePr>
        <p:xfrm>
          <a:off x="381000" y="2057400"/>
          <a:ext cx="8559800" cy="419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0" name="Document" r:id="rId5" imgW="5626100" imgH="2755900" progId="Word.Document.12">
                  <p:embed/>
                </p:oleObj>
              </mc:Choice>
              <mc:Fallback>
                <p:oleObj name="Document" r:id="rId5" imgW="5626100" imgH="2755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057400"/>
                        <a:ext cx="8559800" cy="419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9144000" cy="476250"/>
          </a:xfrm>
        </p:spPr>
        <p:txBody>
          <a:bodyPr/>
          <a:lstStyle/>
          <a:p>
            <a:r>
              <a:rPr lang="en-US" smtClean="0"/>
              <a:t>LCLUC Spring Meeting, April 12-14, Hilton, Rockville, MD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0" y="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4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International Meeting on Land Use and Emissions in S/SE Asia, Ho Chi Minh City, Vietnam, October 17-19, 2016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42672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*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Workshop in June 21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-22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@ University of Maryland (by invitation): </a:t>
            </a:r>
            <a:r>
              <a:rPr lang="en-US" sz="1400" dirty="0" smtClean="0"/>
              <a:t>to elaborate concepts, protocols and guidelines for the inter-comparison and validation of SR products</a:t>
            </a:r>
          </a:p>
          <a:p>
            <a:endParaRPr lang="en-US" sz="1400" dirty="0"/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workshop in April 11-12 2017</a:t>
            </a:r>
            <a:r>
              <a:rPr lang="en-US" sz="1800" dirty="0"/>
              <a:t>: </a:t>
            </a:r>
            <a:r>
              <a:rPr lang="en-US" sz="1400" dirty="0"/>
              <a:t>to </a:t>
            </a:r>
            <a:r>
              <a:rPr lang="en-US" sz="1400" dirty="0" smtClean="0"/>
              <a:t>report and discuss intercomparison results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905000" y="304800"/>
            <a:ext cx="556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ACIX: CEOS</a:t>
            </a:r>
            <a:r>
              <a:rPr lang="en-US" b="1" dirty="0"/>
              <a:t>-WGCV Atmospheric Correction Inter-comparison </a:t>
            </a:r>
            <a:r>
              <a:rPr lang="en-US" b="1" dirty="0" smtClean="0"/>
              <a:t>Exercise</a:t>
            </a:r>
          </a:p>
          <a:p>
            <a:pPr algn="ctr"/>
            <a:r>
              <a:rPr lang="en-US" b="1" dirty="0" smtClean="0"/>
              <a:t>(ESA/NASA/UMD)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57200" y="1504890"/>
            <a:ext cx="82296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The exercise aims to bring together </a:t>
            </a:r>
            <a:r>
              <a:rPr lang="en-US" sz="1800" dirty="0" smtClean="0"/>
              <a:t>available </a:t>
            </a:r>
            <a:r>
              <a:rPr lang="en-US" sz="1800" dirty="0"/>
              <a:t>AC </a:t>
            </a:r>
            <a:r>
              <a:rPr lang="en-US" sz="1800" dirty="0" smtClean="0"/>
              <a:t>processors (</a:t>
            </a:r>
            <a:r>
              <a:rPr lang="en-US" sz="1800" b="1" dirty="0" smtClean="0"/>
              <a:t>actually 14 processors </a:t>
            </a:r>
            <a:r>
              <a:rPr lang="en-US" sz="1800" b="1" dirty="0"/>
              <a:t>i</a:t>
            </a:r>
            <a:r>
              <a:rPr lang="en-US" sz="1800" b="1" dirty="0" smtClean="0"/>
              <a:t>ncluding SEN2COR, MACCS, L8-S2-6SAC, …</a:t>
            </a:r>
            <a:r>
              <a:rPr lang="en-US" sz="1800" dirty="0" smtClean="0"/>
              <a:t>) to </a:t>
            </a:r>
            <a:r>
              <a:rPr lang="en-US" sz="1800" dirty="0"/>
              <a:t>generate the corresponding </a:t>
            </a:r>
            <a:r>
              <a:rPr lang="en-US" sz="1800" dirty="0" smtClean="0"/>
              <a:t>SR </a:t>
            </a:r>
            <a:r>
              <a:rPr lang="en-US" sz="1800" dirty="0"/>
              <a:t>products. </a:t>
            </a:r>
            <a:endParaRPr lang="en-US" sz="1800" dirty="0" smtClean="0"/>
          </a:p>
          <a:p>
            <a:endParaRPr lang="en-US" sz="1100" dirty="0"/>
          </a:p>
          <a:p>
            <a:r>
              <a:rPr lang="en-US" sz="1800" dirty="0" smtClean="0"/>
              <a:t>The </a:t>
            </a:r>
            <a:r>
              <a:rPr lang="en-US" sz="1800" dirty="0"/>
              <a:t>input data will be </a:t>
            </a:r>
            <a:r>
              <a:rPr lang="en-US" sz="1800" b="1" dirty="0"/>
              <a:t>Landsat-8 and Sentinel-2 imagery </a:t>
            </a:r>
            <a:r>
              <a:rPr lang="en-US" sz="1800" dirty="0"/>
              <a:t>of various test sites, i.e. coastal, agricultural, </a:t>
            </a:r>
            <a:r>
              <a:rPr lang="en-US" sz="1800" dirty="0" smtClean="0"/>
              <a:t>forest, snow</a:t>
            </a:r>
            <a:r>
              <a:rPr lang="en-US" sz="1800" dirty="0"/>
              <a:t>/artic areas and deserts.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3299936"/>
            <a:ext cx="6172200" cy="738664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0000"/>
                </a:solidFill>
              </a:rPr>
              <a:t> </a:t>
            </a:r>
            <a:r>
              <a:rPr lang="en-US" sz="1400" dirty="0" smtClean="0">
                <a:solidFill>
                  <a:srgbClr val="800000"/>
                </a:solidFill>
              </a:rPr>
              <a:t>Objectives</a:t>
            </a:r>
            <a:endParaRPr lang="en-US" sz="1400" dirty="0">
              <a:solidFill>
                <a:srgbClr val="800000"/>
              </a:solidFill>
            </a:endParaRPr>
          </a:p>
          <a:p>
            <a:r>
              <a:rPr lang="en-US" sz="1400" dirty="0">
                <a:solidFill>
                  <a:srgbClr val="800000"/>
                </a:solidFill>
              </a:rPr>
              <a:t> </a:t>
            </a:r>
            <a:r>
              <a:rPr lang="en-US" sz="1400" dirty="0" smtClean="0">
                <a:solidFill>
                  <a:srgbClr val="800000"/>
                </a:solidFill>
              </a:rPr>
              <a:t>   To </a:t>
            </a:r>
            <a:r>
              <a:rPr lang="en-US" sz="1400" dirty="0">
                <a:solidFill>
                  <a:srgbClr val="800000"/>
                </a:solidFill>
              </a:rPr>
              <a:t>better understand </a:t>
            </a:r>
            <a:r>
              <a:rPr lang="en-US" sz="1400" dirty="0" smtClean="0">
                <a:solidFill>
                  <a:srgbClr val="800000"/>
                </a:solidFill>
              </a:rPr>
              <a:t>uncertainties and issues on L8 and S2 AC products </a:t>
            </a:r>
            <a:endParaRPr lang="en-US" sz="1400" dirty="0">
              <a:solidFill>
                <a:srgbClr val="800000"/>
              </a:solidFill>
            </a:endParaRPr>
          </a:p>
          <a:p>
            <a:r>
              <a:rPr lang="en-US" sz="1400" dirty="0" smtClean="0">
                <a:solidFill>
                  <a:srgbClr val="800000"/>
                </a:solidFill>
              </a:rPr>
              <a:t>    To </a:t>
            </a:r>
            <a:r>
              <a:rPr lang="en-US" sz="1400" dirty="0">
                <a:solidFill>
                  <a:srgbClr val="800000"/>
                </a:solidFill>
              </a:rPr>
              <a:t>propose further improvements of the </a:t>
            </a:r>
            <a:r>
              <a:rPr lang="en-US" sz="1400" dirty="0" smtClean="0">
                <a:solidFill>
                  <a:srgbClr val="800000"/>
                </a:solidFill>
              </a:rPr>
              <a:t>future AC schemes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6019800"/>
            <a:ext cx="716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https://</a:t>
            </a:r>
            <a:r>
              <a:rPr lang="en-US" dirty="0" err="1">
                <a:solidFill>
                  <a:srgbClr val="0000FF"/>
                </a:solidFill>
              </a:rPr>
              <a:t>earth.esa.int</a:t>
            </a:r>
            <a:r>
              <a:rPr lang="en-US" dirty="0">
                <a:solidFill>
                  <a:srgbClr val="0000FF"/>
                </a:solidFill>
              </a:rPr>
              <a:t>/web/</a:t>
            </a:r>
            <a:r>
              <a:rPr lang="en-US" dirty="0" err="1">
                <a:solidFill>
                  <a:srgbClr val="0000FF"/>
                </a:solidFill>
              </a:rPr>
              <a:t>sppa</a:t>
            </a:r>
            <a:r>
              <a:rPr lang="en-US" dirty="0">
                <a:solidFill>
                  <a:srgbClr val="0000FF"/>
                </a:solidFill>
              </a:rPr>
              <a:t>/meetings-workshops/</a:t>
            </a:r>
            <a:r>
              <a:rPr lang="en-US" dirty="0" err="1">
                <a:solidFill>
                  <a:srgbClr val="0000FF"/>
                </a:solidFill>
              </a:rPr>
              <a:t>acix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SRIP_ValStage1.thmx</Template>
  <TotalTime>4509</TotalTime>
  <Words>1045</Words>
  <Application>Microsoft Macintosh PowerPoint</Application>
  <PresentationFormat>On-screen Show (4:3)</PresentationFormat>
  <Paragraphs>104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Equation</vt:lpstr>
      <vt:lpstr>Document</vt:lpstr>
      <vt:lpstr>A Atmospheric Correction Update and ACIX Status</vt:lpstr>
      <vt:lpstr>Landsat8/OLI and Sentinel 2 Surface Reflectance is largely based on MODIS C6 (LaSRC)</vt:lpstr>
      <vt:lpstr>Landsat8/OLI and Sentinel 2 Surface Reflectance is largely based on MODIS C6</vt:lpstr>
      <vt:lpstr>Landsat8/OLI and Sentinel 2 atmospheric correction</vt:lpstr>
      <vt:lpstr>PowerPoint Presentation</vt:lpstr>
      <vt:lpstr>Methodology for evaluating the performance of Landsat8/Sentinel2</vt:lpstr>
      <vt:lpstr>Evaluation of the performance of Landsat8</vt:lpstr>
      <vt:lpstr>This is confirmed by comparison with MODIS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F. Vermote</dc:creator>
  <cp:lastModifiedBy>ERIC VERMOTE</cp:lastModifiedBy>
  <cp:revision>230</cp:revision>
  <cp:lastPrinted>1601-01-01T00:00:00Z</cp:lastPrinted>
  <dcterms:created xsi:type="dcterms:W3CDTF">1601-01-01T00:00:00Z</dcterms:created>
  <dcterms:modified xsi:type="dcterms:W3CDTF">2017-04-13T21:22:50Z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