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8" r:id="rId4"/>
    <p:sldId id="259" r:id="rId5"/>
    <p:sldId id="260" r:id="rId6"/>
    <p:sldId id="261" r:id="rId7"/>
    <p:sldId id="264" r:id="rId8"/>
    <p:sldId id="270" r:id="rId9"/>
    <p:sldId id="272" r:id="rId10"/>
    <p:sldId id="274" r:id="rId11"/>
    <p:sldId id="275" r:id="rId12"/>
    <p:sldId id="287" r:id="rId13"/>
    <p:sldId id="257" r:id="rId14"/>
    <p:sldId id="282" r:id="rId15"/>
    <p:sldId id="284" r:id="rId16"/>
    <p:sldId id="286" r:id="rId17"/>
    <p:sldId id="288" r:id="rId18"/>
    <p:sldId id="28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iyOUY2dU6OpjcDWJAzFnvrWrP9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a" initials="A" lastIdx="3" clrIdx="0">
    <p:extLst>
      <p:ext uri="{19B8F6BF-5375-455C-9EA6-DF929625EA0E}">
        <p15:presenceInfo xmlns:p15="http://schemas.microsoft.com/office/powerpoint/2012/main" userId="S::aahall@ndc.nasa.gov::ec6654f9-2a81-4640-93a5-631d24a0b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7B6DE6-F43F-4307-B9EF-6E0E75A5396B}">
  <a:tblStyle styleId="{9A7B6DE6-F43F-4307-B9EF-6E0E75A539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8" d="100"/>
          <a:sy n="88" d="100"/>
        </p:scale>
        <p:origin x="29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3T11:57:45.779" idx="1">
    <p:pos x="4226" y="1780"/>
    <p:text>Do we want to add the ~profiles/per day to distinquish us?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5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Earthdata search – dataset will be phased in – starting with Planet.</a:t>
            </a:r>
            <a:endParaRPr/>
          </a:p>
        </p:txBody>
      </p:sp>
      <p:sp>
        <p:nvSpPr>
          <p:cNvPr id="355" name="Google Shape;355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1800">
                <a:solidFill>
                  <a:srgbClr val="FFFFFF"/>
                </a:solidFill>
              </a:rPr>
              <a:t>Pilot Results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Majority of </a:t>
            </a:r>
            <a:r>
              <a:rPr lang="en-US" sz="2000" b="1"/>
              <a:t>evaluations demonstrated the usefulness of commercial data and imagery </a:t>
            </a:r>
            <a:r>
              <a:rPr lang="en-US" sz="2000"/>
              <a:t>for advancing scientific research and applications. </a:t>
            </a:r>
            <a:endParaRPr sz="240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Investigators encountered </a:t>
            </a:r>
            <a:r>
              <a:rPr lang="en-US" sz="2000" b="1"/>
              <a:t>limitations</a:t>
            </a:r>
            <a:r>
              <a:rPr lang="en-US" sz="2000"/>
              <a:t>:</a:t>
            </a:r>
            <a:endParaRPr sz="2400"/>
          </a:p>
          <a:p>
            <a:pPr marL="9715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Calibration and geolocation</a:t>
            </a:r>
            <a:endParaRPr sz="2400"/>
          </a:p>
          <a:p>
            <a:pPr marL="9715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Increased the amount of work needed to access, preprocess, and analyze data (e.g., download services, documentation, and metadata). </a:t>
            </a:r>
            <a:endParaRPr sz="2400"/>
          </a:p>
          <a:p>
            <a:pPr marL="9715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 b="1" i="1"/>
              <a:t>Restrictive nature of the EULAs made standard scientific collaboration difficult and must be addressed in future data purchases</a:t>
            </a:r>
            <a:r>
              <a:rPr lang="en-US" sz="2000"/>
              <a:t>. </a:t>
            </a:r>
            <a:endParaRPr sz="240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Overall, the utility of the evaluated data outweighed the difficulties encountered.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Went from NASA only End Users License Agreements (EULAs) to tiered EULAs (USG, USG Plus, Public Release)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Collaborations with NRO –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Tiered EULA approach is modeled after NRO’s family of EULAs.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Utilize the tiered EULA approach to satisfy other agency commercial data request via </a:t>
            </a:r>
            <a:r>
              <a:rPr lang="en-US" i="1" dirty="0">
                <a:solidFill>
                  <a:srgbClr val="FFFFFF"/>
                </a:solidFill>
              </a:rPr>
              <a:t>SNWG Assessment Process.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More information on CSDA’s holdings, including how to access the data, is available at the CSDA website:</a:t>
            </a:r>
            <a:endParaRPr dirty="0"/>
          </a:p>
        </p:txBody>
      </p:sp>
      <p:sp>
        <p:nvSpPr>
          <p:cNvPr id="112" name="Google Shape;112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Dataset details, access method, and licenses are found at </a:t>
            </a:r>
            <a:r>
              <a:rPr lang="en-US">
                <a:solidFill>
                  <a:schemeClr val="lt1"/>
                </a:solidFill>
              </a:rPr>
              <a:t>https://earthdata.nasa.gov/esds/csdap/commercial-datasets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 t="26955" r="-2" b="16224"/>
          <a:stretch/>
        </p:blipFill>
        <p:spPr>
          <a:xfrm>
            <a:off x="-77637" y="6117"/>
            <a:ext cx="12269637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934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3848100" y="4152900"/>
            <a:ext cx="3428126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2390" y="304799"/>
            <a:ext cx="2769575" cy="840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20"/>
          <p:cNvGrpSpPr/>
          <p:nvPr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26" name="Google Shape;26;p20"/>
            <p:cNvSpPr/>
            <p:nvPr/>
          </p:nvSpPr>
          <p:spPr>
            <a:xfrm>
              <a:off x="2484060" y="-8842"/>
              <a:ext cx="2653628" cy="6147482"/>
            </a:xfrm>
            <a:custGeom>
              <a:avLst/>
              <a:gdLst/>
              <a:ahLst/>
              <a:cxnLst/>
              <a:rect l="l" t="t" r="r" b="b"/>
              <a:pathLst>
                <a:path w="834" h="1936" extrusionOk="0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  <a:gs pos="100000">
                  <a:srgbClr val="6DB8E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580255" y="4814485"/>
              <a:ext cx="909359" cy="2047388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516442" y="1794"/>
              <a:ext cx="3799633" cy="6862737"/>
            </a:xfrm>
            <a:custGeom>
              <a:avLst/>
              <a:gdLst/>
              <a:ahLst/>
              <a:cxnLst/>
              <a:rect l="l" t="t" r="r" b="b"/>
              <a:pathLst>
                <a:path w="1195" h="2162" extrusionOk="0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0"/>
          <p:cNvGrpSpPr/>
          <p:nvPr/>
        </p:nvGrpSpPr>
        <p:grpSpPr>
          <a:xfrm>
            <a:off x="537288" y="3187693"/>
            <a:ext cx="5746781" cy="702502"/>
            <a:chOff x="537288" y="3187693"/>
            <a:chExt cx="5746781" cy="702502"/>
          </a:xfrm>
        </p:grpSpPr>
        <p:grpSp>
          <p:nvGrpSpPr>
            <p:cNvPr id="30" name="Google Shape;30;p20"/>
            <p:cNvGrpSpPr/>
            <p:nvPr/>
          </p:nvGrpSpPr>
          <p:grpSpPr>
            <a:xfrm>
              <a:off x="537288" y="3187693"/>
              <a:ext cx="3254927" cy="702502"/>
              <a:chOff x="339725" y="371475"/>
              <a:chExt cx="2647951" cy="571500"/>
            </a:xfrm>
          </p:grpSpPr>
          <p:sp>
            <p:nvSpPr>
              <p:cNvPr id="31" name="Google Shape;31;p20"/>
              <p:cNvSpPr/>
              <p:nvPr/>
            </p:nvSpPr>
            <p:spPr>
              <a:xfrm>
                <a:off x="339725" y="417513"/>
                <a:ext cx="26511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07" extrusionOk="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0"/>
              <p:cNvSpPr/>
              <p:nvPr/>
            </p:nvSpPr>
            <p:spPr>
              <a:xfrm>
                <a:off x="654050" y="417513"/>
                <a:ext cx="393700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07" extrusionOk="0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0"/>
              <p:cNvSpPr/>
              <p:nvPr/>
            </p:nvSpPr>
            <p:spPr>
              <a:xfrm>
                <a:off x="1103313" y="417513"/>
                <a:ext cx="307975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82" h="128" extrusionOk="0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0"/>
              <p:cNvSpPr/>
              <p:nvPr/>
            </p:nvSpPr>
            <p:spPr>
              <a:xfrm>
                <a:off x="1466850" y="417513"/>
                <a:ext cx="23653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07" extrusionOk="0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0"/>
              <p:cNvSpPr/>
              <p:nvPr/>
            </p:nvSpPr>
            <p:spPr>
              <a:xfrm>
                <a:off x="2343150" y="417513"/>
                <a:ext cx="327025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87" h="128" extrusionOk="0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0"/>
              <p:cNvSpPr/>
              <p:nvPr/>
            </p:nvSpPr>
            <p:spPr>
              <a:xfrm>
                <a:off x="2722563" y="417513"/>
                <a:ext cx="26511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07" extrusionOk="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0"/>
              <p:cNvSpPr/>
              <p:nvPr/>
            </p:nvSpPr>
            <p:spPr>
              <a:xfrm>
                <a:off x="1728788" y="371475"/>
                <a:ext cx="561975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" extrusionOk="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solidFill>
                <a:srgbClr val="33CD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38;p20"/>
            <p:cNvGrpSpPr/>
            <p:nvPr/>
          </p:nvGrpSpPr>
          <p:grpSpPr>
            <a:xfrm>
              <a:off x="3974660" y="3232202"/>
              <a:ext cx="2309409" cy="613029"/>
              <a:chOff x="3138488" y="420688"/>
              <a:chExt cx="1824038" cy="484188"/>
            </a:xfrm>
          </p:grpSpPr>
          <p:sp>
            <p:nvSpPr>
              <p:cNvPr id="39" name="Google Shape;39;p20"/>
              <p:cNvSpPr/>
              <p:nvPr/>
            </p:nvSpPr>
            <p:spPr>
              <a:xfrm>
                <a:off x="3138488" y="420688"/>
                <a:ext cx="265113" cy="484188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05" extrusionOk="0">
                    <a:moveTo>
                      <a:pt x="0" y="0"/>
                    </a:moveTo>
                    <a:lnTo>
                      <a:pt x="167" y="0"/>
                    </a:lnTo>
                    <a:lnTo>
                      <a:pt x="167" y="29"/>
                    </a:lnTo>
                    <a:lnTo>
                      <a:pt x="33" y="29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6"/>
                    </a:lnTo>
                    <a:lnTo>
                      <a:pt x="33" y="166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5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0"/>
              <p:cNvSpPr/>
              <p:nvPr/>
            </p:nvSpPr>
            <p:spPr>
              <a:xfrm>
                <a:off x="3444875" y="420688"/>
                <a:ext cx="449263" cy="48418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05" extrusionOk="0">
                    <a:moveTo>
                      <a:pt x="35" y="305"/>
                    </a:moveTo>
                    <a:lnTo>
                      <a:pt x="0" y="305"/>
                    </a:lnTo>
                    <a:lnTo>
                      <a:pt x="125" y="0"/>
                    </a:lnTo>
                    <a:lnTo>
                      <a:pt x="158" y="0"/>
                    </a:lnTo>
                    <a:lnTo>
                      <a:pt x="283" y="305"/>
                    </a:lnTo>
                    <a:lnTo>
                      <a:pt x="246" y="305"/>
                    </a:lnTo>
                    <a:lnTo>
                      <a:pt x="210" y="219"/>
                    </a:lnTo>
                    <a:lnTo>
                      <a:pt x="71" y="219"/>
                    </a:lnTo>
                    <a:lnTo>
                      <a:pt x="35" y="305"/>
                    </a:lnTo>
                    <a:close/>
                    <a:moveTo>
                      <a:pt x="142" y="39"/>
                    </a:moveTo>
                    <a:lnTo>
                      <a:pt x="80" y="192"/>
                    </a:lnTo>
                    <a:lnTo>
                      <a:pt x="201" y="192"/>
                    </a:lnTo>
                    <a:lnTo>
                      <a:pt x="142" y="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0"/>
              <p:cNvSpPr/>
              <p:nvPr/>
            </p:nvSpPr>
            <p:spPr>
              <a:xfrm>
                <a:off x="3943350" y="420688"/>
                <a:ext cx="322263" cy="484188"/>
              </a:xfrm>
              <a:custGeom>
                <a:avLst/>
                <a:gdLst/>
                <a:ahLst/>
                <a:cxnLst/>
                <a:rect l="l" t="t" r="r" b="b"/>
                <a:pathLst>
                  <a:path w="86" h="127" extrusionOk="0">
                    <a:moveTo>
                      <a:pt x="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53" y="0"/>
                      <a:pt x="62" y="2"/>
                      <a:pt x="69" y="6"/>
                    </a:cubicBezTo>
                    <a:cubicBezTo>
                      <a:pt x="79" y="12"/>
                      <a:pt x="86" y="26"/>
                      <a:pt x="86" y="40"/>
                    </a:cubicBezTo>
                    <a:cubicBezTo>
                      <a:pt x="86" y="49"/>
                      <a:pt x="84" y="58"/>
                      <a:pt x="79" y="65"/>
                    </a:cubicBezTo>
                    <a:cubicBezTo>
                      <a:pt x="71" y="76"/>
                      <a:pt x="62" y="78"/>
                      <a:pt x="50" y="79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3" y="72"/>
                      <a:pt x="56" y="71"/>
                      <a:pt x="63" y="65"/>
                    </a:cubicBezTo>
                    <a:cubicBezTo>
                      <a:pt x="70" y="58"/>
                      <a:pt x="72" y="51"/>
                      <a:pt x="72" y="42"/>
                    </a:cubicBezTo>
                    <a:cubicBezTo>
                      <a:pt x="72" y="32"/>
                      <a:pt x="68" y="22"/>
                      <a:pt x="60" y="17"/>
                    </a:cubicBezTo>
                    <a:cubicBezTo>
                      <a:pt x="53" y="13"/>
                      <a:pt x="46" y="12"/>
                      <a:pt x="3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0"/>
              <p:cNvSpPr/>
              <p:nvPr/>
            </p:nvSpPr>
            <p:spPr>
              <a:xfrm>
                <a:off x="4284663" y="420688"/>
                <a:ext cx="287338" cy="484188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05" extrusionOk="0">
                    <a:moveTo>
                      <a:pt x="73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29"/>
                    </a:lnTo>
                    <a:lnTo>
                      <a:pt x="106" y="29"/>
                    </a:lnTo>
                    <a:lnTo>
                      <a:pt x="106" y="305"/>
                    </a:lnTo>
                    <a:lnTo>
                      <a:pt x="73" y="305"/>
                    </a:lnTo>
                    <a:lnTo>
                      <a:pt x="73" y="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0"/>
              <p:cNvSpPr/>
              <p:nvPr/>
            </p:nvSpPr>
            <p:spPr>
              <a:xfrm>
                <a:off x="4624388" y="420688"/>
                <a:ext cx="338138" cy="48418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05" extrusionOk="0">
                    <a:moveTo>
                      <a:pt x="0" y="305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35"/>
                    </a:lnTo>
                    <a:lnTo>
                      <a:pt x="178" y="135"/>
                    </a:lnTo>
                    <a:lnTo>
                      <a:pt x="178" y="0"/>
                    </a:lnTo>
                    <a:lnTo>
                      <a:pt x="213" y="0"/>
                    </a:lnTo>
                    <a:lnTo>
                      <a:pt x="213" y="305"/>
                    </a:lnTo>
                    <a:lnTo>
                      <a:pt x="178" y="305"/>
                    </a:lnTo>
                    <a:lnTo>
                      <a:pt x="178" y="166"/>
                    </a:lnTo>
                    <a:lnTo>
                      <a:pt x="34" y="166"/>
                    </a:lnTo>
                    <a:lnTo>
                      <a:pt x="34" y="305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2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2040">
          <p15:clr>
            <a:srgbClr val="FBAE40"/>
          </p15:clr>
        </p15:guide>
        <p15:guide id="5" orient="horz" pos="26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2"/>
          <p:cNvPicPr preferRelativeResize="0"/>
          <p:nvPr/>
        </p:nvPicPr>
        <p:blipFill rotWithShape="1">
          <a:blip r:embed="rId2">
            <a:alphaModFix/>
          </a:blip>
          <a:srcRect l="49723" r="22395"/>
          <a:stretch/>
        </p:blipFill>
        <p:spPr>
          <a:xfrm>
            <a:off x="-27709" y="0"/>
            <a:ext cx="27801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/>
          <p:nvPr/>
        </p:nvSpPr>
        <p:spPr>
          <a:xfrm>
            <a:off x="-461912" y="0"/>
            <a:ext cx="12653912" cy="6858000"/>
          </a:xfrm>
          <a:custGeom>
            <a:avLst/>
            <a:gdLst/>
            <a:ahLst/>
            <a:cxnLst/>
            <a:rect l="l" t="t" r="r" b="b"/>
            <a:pathLst>
              <a:path w="3986" h="2160" extrusionOk="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gradFill>
            <a:gsLst>
              <a:gs pos="0">
                <a:srgbClr val="053446"/>
              </a:gs>
              <a:gs pos="41000">
                <a:srgbClr val="053446"/>
              </a:gs>
              <a:gs pos="100000">
                <a:srgbClr val="255B7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2328422" y="2214710"/>
            <a:ext cx="9251621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934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5CB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5CB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8D64-23F7-4B88-913B-35A20F30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5848-8313-4BDA-B8B0-B3F3F245E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EF604-D4AE-44C9-AC72-28C52555A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5AC13-FDF1-461D-B0CD-42B4D6E1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4871-958E-452F-BE67-8B33FB69C27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8C8BB-611D-4CBF-9AAE-C801D2A5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25921-6AA2-47BF-B115-F9A13C5D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D2B9-84F4-4034-9A05-C953C3100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/>
          <p:nvPr/>
        </p:nvSpPr>
        <p:spPr>
          <a:xfrm>
            <a:off x="-422655" y="541"/>
            <a:ext cx="2070763" cy="6857459"/>
          </a:xfrm>
          <a:custGeom>
            <a:avLst/>
            <a:gdLst/>
            <a:ahLst/>
            <a:cxnLst/>
            <a:rect l="l" t="t" r="r" b="b"/>
            <a:pathLst>
              <a:path w="652" h="2160" extrusionOk="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255B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9"/>
          <p:cNvSpPr/>
          <p:nvPr/>
        </p:nvSpPr>
        <p:spPr>
          <a:xfrm>
            <a:off x="1490927" y="2369"/>
            <a:ext cx="10701073" cy="6857459"/>
          </a:xfrm>
          <a:custGeom>
            <a:avLst/>
            <a:gdLst/>
            <a:ahLst/>
            <a:cxnLst/>
            <a:rect l="l" t="t" r="r" b="b"/>
            <a:pathLst>
              <a:path w="3370" h="2161" extrusionOk="0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>
            <a:gsLst>
              <a:gs pos="0">
                <a:srgbClr val="053446"/>
              </a:gs>
              <a:gs pos="22000">
                <a:srgbClr val="053446"/>
              </a:gs>
              <a:gs pos="100000">
                <a:srgbClr val="255B7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dt" idx="10"/>
          </p:nvPr>
        </p:nvSpPr>
        <p:spPr>
          <a:xfrm>
            <a:off x="934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/>
          <p:nvPr/>
        </p:nvSpPr>
        <p:spPr>
          <a:xfrm>
            <a:off x="-422655" y="541"/>
            <a:ext cx="2070763" cy="6857459"/>
          </a:xfrm>
          <a:custGeom>
            <a:avLst/>
            <a:gdLst/>
            <a:ahLst/>
            <a:cxnLst/>
            <a:rect l="l" t="t" r="r" b="b"/>
            <a:pathLst>
              <a:path w="652" h="2160" extrusionOk="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255B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1490927" y="2369"/>
            <a:ext cx="10701073" cy="6857459"/>
          </a:xfrm>
          <a:custGeom>
            <a:avLst/>
            <a:gdLst/>
            <a:ahLst/>
            <a:cxnLst/>
            <a:rect l="l" t="t" r="r" b="b"/>
            <a:pathLst>
              <a:path w="3370" h="2161" extrusionOk="0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>
            <a:gsLst>
              <a:gs pos="0">
                <a:srgbClr val="053446"/>
              </a:gs>
              <a:gs pos="22000">
                <a:srgbClr val="053446"/>
              </a:gs>
              <a:gs pos="100000">
                <a:srgbClr val="255B7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9348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opp/98391cea7004405aa1c39e32baef1eca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esds/small-satellite-data-buy-program/faq-commercial-dat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alfreda.a.hall@nasa.gov" TargetMode="External"/><Relationship Id="rId7" Type="http://schemas.openxmlformats.org/officeDocument/2006/relationships/hyperlink" Target="https://earthdata.nasa.gov/esds/csda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ill.mccarty@nasa.gov" TargetMode="External"/><Relationship Id="rId5" Type="http://schemas.openxmlformats.org/officeDocument/2006/relationships/hyperlink" Target="mailto:frederick.s.policelli@nasa.gov" TargetMode="External"/><Relationship Id="rId4" Type="http://schemas.openxmlformats.org/officeDocument/2006/relationships/hyperlink" Target="mailto:manil.maskey@nasa.gov" TargetMode="Externa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arthdata.nasa.gov/csd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esds/csdap/commercial-datase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3700632" y="4152900"/>
            <a:ext cx="8491368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 dirty="0"/>
              <a:t>Commercial </a:t>
            </a:r>
            <a:r>
              <a:rPr lang="en-US" sz="2400" b="1" dirty="0" err="1"/>
              <a:t>Smallsat</a:t>
            </a:r>
            <a:r>
              <a:rPr lang="en-US" sz="2400" b="1" dirty="0"/>
              <a:t> Data Acquisition (CSDA) Program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LCLUC Meeting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Science Mission Directorate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Earth Science Division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20 October 2022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>
            <a:spLocks noGrp="1"/>
          </p:cNvSpPr>
          <p:nvPr>
            <p:ph type="title"/>
          </p:nvPr>
        </p:nvSpPr>
        <p:spPr>
          <a:xfrm>
            <a:off x="2328422" y="435661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Future On-ramp Plans</a:t>
            </a:r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body" idx="1"/>
          </p:nvPr>
        </p:nvSpPr>
        <p:spPr>
          <a:xfrm>
            <a:off x="2102179" y="1190691"/>
            <a:ext cx="9251621" cy="539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Contract Vehicle Change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Moving from BPAs to Multiple-Award Indefinite-Delivery, Indefinite-Quantity (IDIQ) contract with Firm-Fixed-Price (FFP) task orders, ~mid-FY2023:</a:t>
            </a:r>
            <a:endParaRPr dirty="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On-ramp new vendors for evaluation of new commercial Earth observing data products</a:t>
            </a:r>
            <a:endParaRPr dirty="0"/>
          </a:p>
          <a:p>
            <a:pPr marL="14287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Sustained use and dissemination of previously CSDA evaluated data products 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NASA will continue to require End User License Agreements (EULAs) to enable broad levels of dissemination and shareability of the commercial data with the US government agencies and partners.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hlinkClick r:id="rId3"/>
              </a:rPr>
              <a:t>Draft Request for Proposal </a:t>
            </a:r>
            <a:r>
              <a:rPr lang="en-US" sz="2400" dirty="0">
                <a:solidFill>
                  <a:schemeClr val="bg1"/>
                </a:solidFill>
              </a:rPr>
              <a:t>(RFP) posted Sept 26, 2022</a:t>
            </a:r>
            <a:r>
              <a:rPr lang="en-US" sz="2400" dirty="0"/>
              <a:t>.</a:t>
            </a:r>
            <a:endParaRPr dirty="0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267" name="Google Shape;267;p59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68" name="Google Shape;268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12BBA-62BC-4CE3-B2F3-270C908FF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Google Shape;133;p18">
            <a:extLst>
              <a:ext uri="{FF2B5EF4-FFF2-40B4-BE49-F238E27FC236}">
                <a16:creationId xmlns:a16="http://schemas.microsoft.com/office/drawing/2014/main" id="{6B6D0598-7DED-461F-A5A8-BC55F3D6D92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7685" y="1118013"/>
            <a:ext cx="10590245" cy="51598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C7F79-96D6-400D-B265-5F2054EBD5BF}"/>
              </a:ext>
            </a:extLst>
          </p:cNvPr>
          <p:cNvSpPr txBox="1"/>
          <p:nvPr/>
        </p:nvSpPr>
        <p:spPr>
          <a:xfrm rot="19939506">
            <a:off x="7460012" y="3152846"/>
            <a:ext cx="396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Coming Soon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C7B8D-9AA6-4EF0-AFD7-396F254D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25" y="220630"/>
            <a:ext cx="9024938" cy="646112"/>
          </a:xfrm>
        </p:spPr>
        <p:txBody>
          <a:bodyPr/>
          <a:lstStyle/>
          <a:p>
            <a:r>
              <a:rPr lang="en-US" dirty="0"/>
              <a:t>Data Search via EOSDIS</a:t>
            </a:r>
          </a:p>
        </p:txBody>
      </p:sp>
      <p:sp>
        <p:nvSpPr>
          <p:cNvPr id="8" name="Google Shape;132;p18">
            <a:extLst>
              <a:ext uri="{FF2B5EF4-FFF2-40B4-BE49-F238E27FC236}">
                <a16:creationId xmlns:a16="http://schemas.microsoft.com/office/drawing/2014/main" id="{818DCE52-2E48-4975-91BE-C9EFFB8FB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6993" y="6289288"/>
            <a:ext cx="10880093" cy="535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Coming soon: Data discoverable and downloadable through NASA’s CMR, Earthdata Search Client</a:t>
            </a:r>
            <a:endParaRPr dirty="0"/>
          </a:p>
        </p:txBody>
      </p:sp>
      <p:pic>
        <p:nvPicPr>
          <p:cNvPr id="9" name="Google Shape;269;p59">
            <a:extLst>
              <a:ext uri="{FF2B5EF4-FFF2-40B4-BE49-F238E27FC236}">
                <a16:creationId xmlns:a16="http://schemas.microsoft.com/office/drawing/2014/main" id="{D9FC33B7-624D-4A9E-AC4B-35F1F35A96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68;p59">
            <a:extLst>
              <a:ext uri="{FF2B5EF4-FFF2-40B4-BE49-F238E27FC236}">
                <a16:creationId xmlns:a16="http://schemas.microsoft.com/office/drawing/2014/main" id="{0045DBC3-4A8D-4BC7-A5F0-C73A0A6063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6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E225-21E9-4C09-9DB7-4C6C825B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81" y="1321814"/>
            <a:ext cx="6319024" cy="7923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Landslide Detection using Commercially-Purchased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AF27-F595-48A8-B8BF-4D007788B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912" y="2220482"/>
            <a:ext cx="5985717" cy="3194034"/>
          </a:xfrm>
        </p:spPr>
        <p:txBody>
          <a:bodyPr>
            <a:noAutofit/>
          </a:bodyPr>
          <a:lstStyle/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NASA acquires satellite data from commercial vendors through its Commercial Smallsat Data Acquisition (CSDA) Program for scientific use</a:t>
            </a:r>
          </a:p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recent study has utilized the Planet constellation to detect and map landslides in the Lower Mekong region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white regions (right) show where landslides were detected by high-resolution optical imagery acquired from Planet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landslide initiation points (red dots) can be determined by cross-referencing the detected landslides with a digital elevation model</a:t>
            </a:r>
          </a:p>
          <a:p>
            <a:pPr marL="5715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These results leverage the high spatial resolution and temporal revisit available from the Planet imagery in conjunction the high-fidelity NASADEM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C9C67-43B0-4F8A-A59A-C6C41068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7149" y="5699356"/>
            <a:ext cx="4956059" cy="812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chemeClr val="tx1"/>
                </a:solidFill>
              </a:rPr>
              <a:t>Imagery (background), detected landslides (white), and landside initiation points (red dots) over </a:t>
            </a:r>
            <a:r>
              <a:rPr lang="en-US" sz="1800" i="1" dirty="0" err="1">
                <a:solidFill>
                  <a:schemeClr val="tx1"/>
                </a:solidFill>
              </a:rPr>
              <a:t>Hpa</a:t>
            </a:r>
            <a:r>
              <a:rPr lang="en-US" sz="1800" i="1" dirty="0">
                <a:solidFill>
                  <a:schemeClr val="tx1"/>
                </a:solidFill>
              </a:rPr>
              <a:t>-An, Kayin state, Myanmar on 5 Dec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09C93-8F82-4149-B233-48D02E589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8358" y="274493"/>
            <a:ext cx="5094850" cy="5094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D6AD32-844F-47F5-B746-C619342199CA}"/>
              </a:ext>
            </a:extLst>
          </p:cNvPr>
          <p:cNvSpPr txBox="1"/>
          <p:nvPr/>
        </p:nvSpPr>
        <p:spPr>
          <a:xfrm>
            <a:off x="10304432" y="6503768"/>
            <a:ext cx="1887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Amatya</a:t>
            </a:r>
            <a:r>
              <a:rPr lang="en-US" sz="1600" i="1" dirty="0"/>
              <a:t> et al. (2022)</a:t>
            </a:r>
          </a:p>
        </p:txBody>
      </p:sp>
      <p:sp>
        <p:nvSpPr>
          <p:cNvPr id="7" name="Google Shape;328;p63">
            <a:extLst>
              <a:ext uri="{FF2B5EF4-FFF2-40B4-BE49-F238E27FC236}">
                <a16:creationId xmlns:a16="http://schemas.microsoft.com/office/drawing/2014/main" id="{823D3CF5-CC9B-42A2-9096-E148D329B27F}"/>
              </a:ext>
            </a:extLst>
          </p:cNvPr>
          <p:cNvSpPr txBox="1">
            <a:spLocks/>
          </p:cNvSpPr>
          <p:nvPr/>
        </p:nvSpPr>
        <p:spPr>
          <a:xfrm>
            <a:off x="580581" y="250673"/>
            <a:ext cx="6683248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dk1"/>
                </a:solidFill>
              </a:rPr>
              <a:t>CSDA Science Results</a:t>
            </a:r>
            <a:endParaRPr lang="en-US" sz="3600" dirty="0"/>
          </a:p>
        </p:txBody>
      </p:sp>
      <p:pic>
        <p:nvPicPr>
          <p:cNvPr id="10" name="Google Shape;336;p63">
            <a:extLst>
              <a:ext uri="{FF2B5EF4-FFF2-40B4-BE49-F238E27FC236}">
                <a16:creationId xmlns:a16="http://schemas.microsoft.com/office/drawing/2014/main" id="{6D0292C7-91E9-4A3A-9D6F-8D2F3B2741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326" y="161591"/>
            <a:ext cx="926574" cy="76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38;p63">
            <a:extLst>
              <a:ext uri="{FF2B5EF4-FFF2-40B4-BE49-F238E27FC236}">
                <a16:creationId xmlns:a16="http://schemas.microsoft.com/office/drawing/2014/main" id="{0EAF07BA-2C0D-484B-935D-DE3517180A5D}"/>
              </a:ext>
            </a:extLst>
          </p:cNvPr>
          <p:cNvSpPr txBox="1"/>
          <p:nvPr/>
        </p:nvSpPr>
        <p:spPr>
          <a:xfrm>
            <a:off x="42422" y="6548226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323232"/>
                </a:solidFill>
                <a:latin typeface="Verdana"/>
                <a:ea typeface="Verdana"/>
                <a:cs typeface="Verdana"/>
                <a:sym typeface="Verdana"/>
              </a:rPr>
              <a:t>©  Planet Labs, Inc. (2018). All rights reserved.</a:t>
            </a:r>
            <a:endParaRPr sz="9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337;p63">
            <a:extLst>
              <a:ext uri="{FF2B5EF4-FFF2-40B4-BE49-F238E27FC236}">
                <a16:creationId xmlns:a16="http://schemas.microsoft.com/office/drawing/2014/main" id="{49ED324B-DBEE-44A5-8348-7D4F4CF29E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65959" y="77601"/>
            <a:ext cx="592815" cy="590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92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3"/>
          <p:cNvSpPr txBox="1">
            <a:spLocks noGrp="1"/>
          </p:cNvSpPr>
          <p:nvPr>
            <p:ph type="title"/>
          </p:nvPr>
        </p:nvSpPr>
        <p:spPr>
          <a:xfrm>
            <a:off x="1702773" y="276068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dk1"/>
                </a:solidFill>
              </a:rPr>
              <a:t>CSDA Science Results (cont’d)</a:t>
            </a:r>
            <a:endParaRPr dirty="0"/>
          </a:p>
        </p:txBody>
      </p:sp>
      <p:sp>
        <p:nvSpPr>
          <p:cNvPr id="329" name="Google Shape;329;p63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30" name="Google Shape;330;p63"/>
          <p:cNvSpPr txBox="1"/>
          <p:nvPr/>
        </p:nvSpPr>
        <p:spPr>
          <a:xfrm>
            <a:off x="2328422" y="5527462"/>
            <a:ext cx="329930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Pickering et al. (2021) doi:10.3390/rs13112191</a:t>
            </a:r>
            <a:endParaRPr/>
          </a:p>
        </p:txBody>
      </p:sp>
      <p:pic>
        <p:nvPicPr>
          <p:cNvPr id="331" name="Google Shape;33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036" y="2051905"/>
            <a:ext cx="4167220" cy="391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3"/>
          <p:cNvSpPr txBox="1"/>
          <p:nvPr/>
        </p:nvSpPr>
        <p:spPr>
          <a:xfrm>
            <a:off x="204537" y="1239255"/>
            <a:ext cx="443965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PlanetScope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constellation can add spatial and temporal detail to mapping tree cover loss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selective logging harvest location in Peru (right) illustrates both: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fine-scale logging features detectable by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PlanetScope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(bottom-right, cyan) relative to Landsat (top-right)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temporal evolution of the logging (bottom row)</a:t>
            </a:r>
            <a:endParaRPr dirty="0"/>
          </a:p>
        </p:txBody>
      </p:sp>
      <p:sp>
        <p:nvSpPr>
          <p:cNvPr id="333" name="Google Shape;333;p63"/>
          <p:cNvSpPr txBox="1"/>
          <p:nvPr/>
        </p:nvSpPr>
        <p:spPr>
          <a:xfrm>
            <a:off x="1773517" y="6137927"/>
            <a:ext cx="39263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Pickering et al. (2021) doi:10.3390/rs13112191</a:t>
            </a:r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7038970" y="1239254"/>
            <a:ext cx="4567499" cy="170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monitoring of Planet data further characterizing the stability among the multiple instruments</a:t>
            </a:r>
            <a:endParaRPr/>
          </a:p>
          <a:p>
            <a:pPr marL="1096963" marR="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Plot shows variability of four standard Planet Dove bands over well-characterized BELMANIP Site #236 (inset)</a:t>
            </a:r>
            <a:endParaRPr/>
          </a:p>
        </p:txBody>
      </p:sp>
      <p:pic>
        <p:nvPicPr>
          <p:cNvPr id="335" name="Google Shape;33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7807" y="3300107"/>
            <a:ext cx="4830347" cy="2814303"/>
          </a:xfrm>
          <a:prstGeom prst="rect">
            <a:avLst/>
          </a:prstGeom>
          <a:noFill/>
          <a:ln w="9525" cap="flat" cmpd="sng">
            <a:solidFill>
              <a:srgbClr val="25408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Google Shape;336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326" y="161591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3"/>
          <p:cNvSpPr txBox="1"/>
          <p:nvPr/>
        </p:nvSpPr>
        <p:spPr>
          <a:xfrm>
            <a:off x="42422" y="6496856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323232"/>
                </a:solidFill>
                <a:latin typeface="Verdana"/>
                <a:ea typeface="Verdana"/>
                <a:cs typeface="Verdana"/>
                <a:sym typeface="Verdana"/>
              </a:rPr>
              <a:t>©  Planet Labs, Inc. (2017). All rights reserved.</a:t>
            </a:r>
            <a:endParaRPr sz="9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>
            <a:spLocks noGrp="1"/>
          </p:cNvSpPr>
          <p:nvPr>
            <p:ph type="title"/>
          </p:nvPr>
        </p:nvSpPr>
        <p:spPr>
          <a:xfrm>
            <a:off x="2328422" y="206685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358" name="Google Shape;358;p65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59" name="Google Shape;359;p65"/>
          <p:cNvSpPr/>
          <p:nvPr/>
        </p:nvSpPr>
        <p:spPr>
          <a:xfrm>
            <a:off x="1689506" y="5564499"/>
            <a:ext cx="10658762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Accessing and Requesting Commercial Smallsat Data FAQ: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https://earthdata.nasa.gov/esds/small-satellite-data-buy-program/faq-commercial-data</a:t>
            </a:r>
            <a:r>
              <a:rPr lang="en-US" sz="2400" b="0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5"/>
          <p:cNvSpPr txBox="1">
            <a:spLocks noGrp="1"/>
          </p:cNvSpPr>
          <p:nvPr>
            <p:ph type="body" idx="1"/>
          </p:nvPr>
        </p:nvSpPr>
        <p:spPr>
          <a:xfrm>
            <a:off x="2017601" y="877084"/>
            <a:ext cx="9251621" cy="35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/>
              <a:t>Commercial </a:t>
            </a:r>
            <a:r>
              <a:rPr lang="en-US" sz="2400" dirty="0" err="1"/>
              <a:t>Smallsat</a:t>
            </a:r>
            <a:r>
              <a:rPr lang="en-US" sz="2400" dirty="0"/>
              <a:t> Data Acquisition Program is a sustained program.</a:t>
            </a: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/>
              <a:t>All data purchased by NASA as well as DESIS are available to funded researchers in accordance with the vendor’s scientific use license.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/>
              <a:t>Onramp procurements for the new vendors are underway.</a:t>
            </a:r>
            <a:endParaRPr sz="1600"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CSDA data holdings will be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coming 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via </a:t>
            </a: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Earthdata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Cloud Search CY2022.</a:t>
            </a:r>
            <a:endParaRPr dirty="0"/>
          </a:p>
        </p:txBody>
      </p:sp>
      <p:pic>
        <p:nvPicPr>
          <p:cNvPr id="361" name="Google Shape;361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9;p59">
            <a:extLst>
              <a:ext uri="{FF2B5EF4-FFF2-40B4-BE49-F238E27FC236}">
                <a16:creationId xmlns:a16="http://schemas.microsoft.com/office/drawing/2014/main" id="{3A5413CE-DCB3-4A06-931B-DD5496A56D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7"/>
          <p:cNvSpPr txBox="1"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Contact Us</a:t>
            </a:r>
            <a:endParaRPr/>
          </a:p>
        </p:txBody>
      </p:sp>
      <p:sp>
        <p:nvSpPr>
          <p:cNvPr id="376" name="Google Shape;376;p67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77" name="Google Shape;377;p67"/>
          <p:cNvSpPr txBox="1">
            <a:spLocks noGrp="1"/>
          </p:cNvSpPr>
          <p:nvPr>
            <p:ph type="body" idx="1"/>
          </p:nvPr>
        </p:nvSpPr>
        <p:spPr>
          <a:xfrm>
            <a:off x="2328863" y="1904259"/>
            <a:ext cx="9251950" cy="456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Program related questions: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Alfreda Hall @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alfreda.a.hall@nasa.gov</a:t>
            </a: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Data Management: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Manil Maskey @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manil.maskey@nasa.gov</a:t>
            </a: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Science related questions: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Frederick Policelli @ 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frederick.s.policelli@nasa.gov</a:t>
            </a:r>
            <a:r>
              <a:rPr lang="en-US" sz="2400" dirty="0"/>
              <a:t> 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Will McCarty @ </a:t>
            </a:r>
            <a:r>
              <a:rPr lang="en-US" sz="2400" u="sng" dirty="0">
                <a:solidFill>
                  <a:schemeClr val="hlink"/>
                </a:solidFill>
                <a:hlinkClick r:id="rId6"/>
              </a:rPr>
              <a:t>will.mccarty@nasa.gov</a:t>
            </a:r>
            <a:endParaRPr sz="2400" dirty="0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u="sng" dirty="0">
                <a:solidFill>
                  <a:schemeClr val="hlink"/>
                </a:solidFill>
                <a:hlinkClick r:id="rId7"/>
              </a:rPr>
              <a:t>https://earthdata.nasa.gov/esds/csdap</a:t>
            </a:r>
            <a:endParaRPr sz="2400" dirty="0"/>
          </a:p>
        </p:txBody>
      </p:sp>
      <p:pic>
        <p:nvPicPr>
          <p:cNvPr id="378" name="Google Shape;378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9;p59">
            <a:extLst>
              <a:ext uri="{FF2B5EF4-FFF2-40B4-BE49-F238E27FC236}">
                <a16:creationId xmlns:a16="http://schemas.microsoft.com/office/drawing/2014/main" id="{797152C5-67B8-4E15-BDB7-50EEBBC3898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41A5-B3FD-4337-8CE4-DF52D46A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5320-FF7F-4F6C-A9B9-ED914A07F8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A8238-C176-4345-9DFC-CA9FB70781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F7FEC-1D50-4170-B8FE-504A8C36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D2B9-84F4-4034-9A05-C953C31003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4"/>
          <p:cNvSpPr txBox="1">
            <a:spLocks noGrp="1"/>
          </p:cNvSpPr>
          <p:nvPr>
            <p:ph type="title"/>
          </p:nvPr>
        </p:nvSpPr>
        <p:spPr>
          <a:xfrm>
            <a:off x="403370" y="135064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dk1"/>
                </a:solidFill>
              </a:rPr>
              <a:t>CSDA Science Results (cont’d)</a:t>
            </a:r>
            <a:endParaRPr/>
          </a:p>
        </p:txBody>
      </p:sp>
      <p:sp>
        <p:nvSpPr>
          <p:cNvPr id="345" name="Google Shape;345;p64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46" name="Google Shape;346;p64"/>
          <p:cNvSpPr txBox="1"/>
          <p:nvPr/>
        </p:nvSpPr>
        <p:spPr>
          <a:xfrm>
            <a:off x="2328422" y="5527462"/>
            <a:ext cx="329930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Pickering et al. (2021) doi:10.3390/rs13112191</a:t>
            </a:r>
            <a:endParaRPr/>
          </a:p>
        </p:txBody>
      </p:sp>
      <p:pic>
        <p:nvPicPr>
          <p:cNvPr id="347" name="Google Shape;34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266" y="748484"/>
            <a:ext cx="11330764" cy="547184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4"/>
          <p:cNvSpPr/>
          <p:nvPr/>
        </p:nvSpPr>
        <p:spPr>
          <a:xfrm>
            <a:off x="665017" y="1581613"/>
            <a:ext cx="672237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Impacts of Spire Radio Occultation Observations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Spire data were seen to cause a substantial improvement on forecasts at NASA GMAO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 of Spire data improved radio occultation observations to be the 3</a:t>
            </a:r>
            <a:r>
              <a:rPr lang="en-US" sz="1600" b="0" i="1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largest reducer of 24-hour forecast error (right)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Spire observations seem to have comparable per-observation impact to other RO observing systems (below)</a:t>
            </a:r>
            <a:endParaRPr/>
          </a:p>
        </p:txBody>
      </p:sp>
      <p:sp>
        <p:nvSpPr>
          <p:cNvPr id="349" name="Google Shape;349;p64"/>
          <p:cNvSpPr txBox="1"/>
          <p:nvPr/>
        </p:nvSpPr>
        <p:spPr>
          <a:xfrm>
            <a:off x="42422" y="6496856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23232"/>
                </a:solidFill>
                <a:latin typeface="Verdana"/>
                <a:ea typeface="Verdana"/>
                <a:cs typeface="Verdana"/>
                <a:sym typeface="Verdana"/>
              </a:rPr>
              <a:t>©  Spire Global Subsidiary, Inc. (2019). All rights reserved.</a:t>
            </a:r>
            <a:endParaRPr sz="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0" name="Google Shape;350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326" y="161591"/>
            <a:ext cx="926574" cy="76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2328422" y="316794"/>
            <a:ext cx="90253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Commercial Smallsat Data Acquisition (CSDA) Program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1297172" y="1600195"/>
            <a:ext cx="7591647" cy="471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000" dirty="0"/>
              <a:t>Pilot initiated in November 2017 to evaluate data from operating commercial small-satellite constellations for research and applied science activities</a:t>
            </a:r>
            <a:endParaRPr sz="2000"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/>
              <a:t>Augment and/or complement NASA Earth observations</a:t>
            </a:r>
            <a:endParaRPr sz="1400"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dirty="0"/>
              <a:t>Cost effective means to advance/extend research and applications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Blanket Purchase Agreements (BPAs) were awarded in September 2018 to Maxar (</a:t>
            </a:r>
            <a:r>
              <a:rPr lang="en-US" sz="2000" dirty="0" err="1"/>
              <a:t>DigitalGlobe</a:t>
            </a:r>
            <a:r>
              <a:rPr lang="en-US" sz="2000" dirty="0"/>
              <a:t>) Inc., Planet Labs Inc., and Spire Global.</a:t>
            </a:r>
            <a:endParaRPr sz="20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000" dirty="0"/>
              <a:t>Pilot successfully ended early 2020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sustained program - CSDA Program</a:t>
            </a:r>
            <a:endParaRPr dirty="0"/>
          </a:p>
          <a:p>
            <a:pPr marL="9715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i="1" dirty="0"/>
              <a:t>Restrictive nature of the </a:t>
            </a:r>
            <a:r>
              <a:rPr lang="en-US" sz="2000" i="1" dirty="0">
                <a:solidFill>
                  <a:schemeClr val="bg1"/>
                </a:solidFill>
              </a:rPr>
              <a:t>End User License Agreements (EULAs) </a:t>
            </a:r>
            <a:r>
              <a:rPr lang="en-US" sz="2000" i="1" dirty="0"/>
              <a:t>made standard scientific collaboration difficult and must be addressed in future data purchases</a:t>
            </a:r>
            <a:r>
              <a:rPr lang="en-US" sz="2000" dirty="0"/>
              <a:t>. </a:t>
            </a:r>
            <a:endParaRPr sz="2400"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915" y="1970466"/>
            <a:ext cx="2743200" cy="354903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 txBox="1">
            <a:spLocks noGrp="1"/>
          </p:cNvSpPr>
          <p:nvPr>
            <p:ph type="title"/>
          </p:nvPr>
        </p:nvSpPr>
        <p:spPr>
          <a:xfrm>
            <a:off x="2328422" y="316794"/>
            <a:ext cx="90253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Commercial Smallsat Data Acquisition (CSDA) Program</a:t>
            </a:r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3" name="Google Shape;9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3"/>
          <p:cNvSpPr txBox="1">
            <a:spLocks noGrp="1"/>
          </p:cNvSpPr>
          <p:nvPr>
            <p:ph type="body" idx="1"/>
          </p:nvPr>
        </p:nvSpPr>
        <p:spPr>
          <a:xfrm>
            <a:off x="1874460" y="1876072"/>
            <a:ext cx="9933302" cy="35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200" dirty="0"/>
              <a:t>Program Objectives:</a:t>
            </a:r>
            <a:endParaRPr sz="20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Establish a continuous and repeatable process to onramp new commercial data vendors.</a:t>
            </a:r>
            <a:endParaRPr sz="20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Enable sustained use of purchased data for broader use and dissemination by Earth scientific community.</a:t>
            </a:r>
            <a:endParaRPr sz="20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Ensure long-term data preservation, access and distribution of purchased data and long-term access for scientific reproducibility.</a:t>
            </a:r>
            <a:endParaRPr sz="2000" dirty="0"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Coordinate with other US Government agencies and international partners on the evaluation and scientific use of commercial data.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95" name="Google Shape;95;p43"/>
          <p:cNvSpPr/>
          <p:nvPr/>
        </p:nvSpPr>
        <p:spPr>
          <a:xfrm>
            <a:off x="1874460" y="6348968"/>
            <a:ext cx="3898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https://earthdata.nasa.gov/csdap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3" name="Google Shape;10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1994" y="1581735"/>
            <a:ext cx="9175275" cy="406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4"/>
          <p:cNvSpPr txBox="1">
            <a:spLocks noGrp="1"/>
          </p:cNvSpPr>
          <p:nvPr>
            <p:ph type="title"/>
          </p:nvPr>
        </p:nvSpPr>
        <p:spPr>
          <a:xfrm>
            <a:off x="2328422" y="189137"/>
            <a:ext cx="90253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End User License Agreements (EULAs) Tiered Approach</a:t>
            </a:r>
            <a:endParaRPr/>
          </a:p>
        </p:txBody>
      </p:sp>
      <p:sp>
        <p:nvSpPr>
          <p:cNvPr id="106" name="Google Shape;106;p44"/>
          <p:cNvSpPr/>
          <p:nvPr/>
        </p:nvSpPr>
        <p:spPr>
          <a:xfrm>
            <a:off x="1839519" y="5795355"/>
            <a:ext cx="33313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Scientific Non-Commercial Use License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4"/>
          <p:cNvSpPr/>
          <p:nvPr/>
        </p:nvSpPr>
        <p:spPr>
          <a:xfrm>
            <a:off x="1811911" y="6271363"/>
            <a:ext cx="10058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Utilize the tiered EULA approach to satisfy other agency commercial data request via </a:t>
            </a:r>
            <a:r>
              <a:rPr lang="en-US" sz="1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SNWG Assessment Process.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Tiered EULA approach is modeled after NRO’s family of EULAs.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 txBox="1">
            <a:spLocks noGrp="1"/>
          </p:cNvSpPr>
          <p:nvPr>
            <p:ph type="title"/>
          </p:nvPr>
        </p:nvSpPr>
        <p:spPr>
          <a:xfrm>
            <a:off x="2253994" y="316819"/>
            <a:ext cx="90253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CSDA Program License Uplifts</a:t>
            </a:r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body" idx="1"/>
          </p:nvPr>
        </p:nvSpPr>
        <p:spPr>
          <a:xfrm>
            <a:off x="1335143" y="1434304"/>
            <a:ext cx="10403775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In 2021, CSDA licensing agreements expanded to broaden the applicability for scientific applications across the US Government</a:t>
            </a:r>
            <a:endParaRPr dirty="0"/>
          </a:p>
          <a:p>
            <a:pPr marL="1027113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Spire Global, Inc.:  Available to Federal/State/Local/Tribal Governments &amp; funded research</a:t>
            </a:r>
            <a:endParaRPr dirty="0"/>
          </a:p>
          <a:p>
            <a:pPr marL="1484313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Full GNSS Science Data Catalog</a:t>
            </a:r>
            <a:endParaRPr dirty="0"/>
          </a:p>
          <a:p>
            <a:pPr marL="1027113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Planet Labs:  Available to Federal Civilian Agencies, NSF, &amp; their funded research </a:t>
            </a:r>
            <a:endParaRPr dirty="0"/>
          </a:p>
          <a:p>
            <a:pPr marL="1484313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Full </a:t>
            </a:r>
            <a:r>
              <a:rPr lang="en-US" sz="2000" dirty="0" err="1"/>
              <a:t>PlanetScope</a:t>
            </a:r>
            <a:r>
              <a:rPr lang="en-US" sz="2000" dirty="0"/>
              <a:t> and </a:t>
            </a:r>
            <a:r>
              <a:rPr lang="en-US" sz="2000" dirty="0" err="1"/>
              <a:t>RapidEye</a:t>
            </a:r>
            <a:r>
              <a:rPr lang="en-US" sz="2000" dirty="0"/>
              <a:t> archive</a:t>
            </a:r>
            <a:endParaRPr dirty="0"/>
          </a:p>
          <a:p>
            <a:pPr marL="1027113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Other licensing details remain similar:</a:t>
            </a:r>
            <a:endParaRPr dirty="0"/>
          </a:p>
          <a:p>
            <a:pPr marL="1484313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30-day latency; scientific use only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Onramp 2 and beyond vendors– utilize the broaden licenses: USG, USG Plus, and Public Release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dirty="0"/>
              <a:t>These licensing uplifts will make the data more readily-available across the government and improve both value and interagency collaboration.</a:t>
            </a:r>
            <a:br>
              <a:rPr lang="en-US" sz="2000" dirty="0"/>
            </a:br>
            <a:endParaRPr sz="2000" dirty="0"/>
          </a:p>
        </p:txBody>
      </p:sp>
      <p:pic>
        <p:nvPicPr>
          <p:cNvPr id="117" name="Google Shape;11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67843"/>
          </a:srgb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8"/>
          <p:cNvSpPr txBox="1">
            <a:spLocks noGrp="1"/>
          </p:cNvSpPr>
          <p:nvPr>
            <p:ph type="title"/>
          </p:nvPr>
        </p:nvSpPr>
        <p:spPr>
          <a:xfrm>
            <a:off x="2269247" y="345574"/>
            <a:ext cx="9025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CSDA Data Holdings</a:t>
            </a:r>
            <a:endParaRPr/>
          </a:p>
        </p:txBody>
      </p:sp>
      <p:sp>
        <p:nvSpPr>
          <p:cNvPr id="158" name="Google Shape;158;p48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9" name="Google Shape;159;p48"/>
          <p:cNvSpPr txBox="1"/>
          <p:nvPr/>
        </p:nvSpPr>
        <p:spPr>
          <a:xfrm>
            <a:off x="2269247" y="6462112"/>
            <a:ext cx="53557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https://earthdata.nasa.gov/esds/csdap/commercial-datasets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8" descr="A picture containing 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5072"/>
          <a:stretch/>
        </p:blipFill>
        <p:spPr>
          <a:xfrm>
            <a:off x="1763920" y="1390621"/>
            <a:ext cx="9936086" cy="4589075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4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body" idx="1"/>
          </p:nvPr>
        </p:nvSpPr>
        <p:spPr>
          <a:xfrm>
            <a:off x="1679132" y="1426552"/>
            <a:ext cx="9251621" cy="475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Onramp #2: Onramp of qualified vendors from second Request for Information (RFI) (October 2019):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 dirty="0"/>
              <a:t>Airbus DS GEO (US) Inc</a:t>
            </a:r>
            <a:r>
              <a:rPr lang="en-US" dirty="0"/>
              <a:t> BPA awarded July 2021</a:t>
            </a:r>
            <a:endParaRPr dirty="0"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Selected PIs started the 1-year evaluation of the SAR data products: </a:t>
            </a:r>
            <a:r>
              <a:rPr lang="en-US" dirty="0" err="1"/>
              <a:t>TeraSAR</a:t>
            </a:r>
            <a:r>
              <a:rPr lang="en-US" dirty="0"/>
              <a:t>-X/</a:t>
            </a:r>
            <a:r>
              <a:rPr lang="en-US" dirty="0" err="1"/>
              <a:t>TanDEM</a:t>
            </a:r>
            <a:r>
              <a:rPr lang="en-US" dirty="0"/>
              <a:t>-X/Paz in January 2022.</a:t>
            </a:r>
            <a:endParaRPr dirty="0"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Mid-Term Evaluation Review – July 12, 19, 2022; 13 PIs presented mid-term results of their evaluations.</a:t>
            </a:r>
            <a:endParaRPr dirty="0"/>
          </a:p>
          <a:p>
            <a:pPr marL="17145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AIRBUS data downloads going well. </a:t>
            </a:r>
            <a:endParaRPr dirty="0"/>
          </a:p>
          <a:p>
            <a:pPr marL="17145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Initial data analysis indicates high geolocation accuracy at high resolution.</a:t>
            </a:r>
            <a:endParaRPr dirty="0"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Final Report – Due December 2022</a:t>
            </a:r>
            <a:endParaRPr dirty="0"/>
          </a:p>
          <a:p>
            <a:pPr marL="12573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Published Report via website - ~April 2023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219" name="Google Shape;219;p54"/>
          <p:cNvSpPr txBox="1">
            <a:spLocks noGrp="1"/>
          </p:cNvSpPr>
          <p:nvPr>
            <p:ph type="title"/>
          </p:nvPr>
        </p:nvSpPr>
        <p:spPr>
          <a:xfrm>
            <a:off x="2254531" y="142601"/>
            <a:ext cx="90253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FY22 Activities &amp; Beyond: On-ramp and Evaluation</a:t>
            </a:r>
            <a:endParaRPr/>
          </a:p>
        </p:txBody>
      </p:sp>
      <p:pic>
        <p:nvPicPr>
          <p:cNvPr id="220" name="Google Shape;22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6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9" name="Google Shape;239;p56"/>
          <p:cNvSpPr txBox="1">
            <a:spLocks noGrp="1"/>
          </p:cNvSpPr>
          <p:nvPr>
            <p:ph type="body" idx="1"/>
          </p:nvPr>
        </p:nvSpPr>
        <p:spPr>
          <a:xfrm>
            <a:off x="1679132" y="1426552"/>
            <a:ext cx="9251621" cy="501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Onramp #2: Onramp of qualified vendors from second Request for Information (RFI) (October 2019):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u="sng" dirty="0" err="1"/>
              <a:t>BlackSky</a:t>
            </a:r>
            <a:r>
              <a:rPr lang="en-US" sz="2000" u="sng" dirty="0"/>
              <a:t> Geospatial Solutions, Inc </a:t>
            </a:r>
            <a:r>
              <a:rPr lang="en-US" sz="2000" dirty="0"/>
              <a:t>BPA awarded Sept. 2021;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Selected PIs started the 1-year evaluation of optical data products June 2022.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Held PI and vendor kick-off meetings early June.; hold monthly tag ups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BlackSky</a:t>
            </a:r>
            <a:r>
              <a:rPr lang="en-US" sz="2000" dirty="0">
                <a:solidFill>
                  <a:schemeClr val="lt1"/>
                </a:solidFill>
              </a:rPr>
              <a:t> conducted an interactive demo and discussion on the ordering/status Portal with PIs.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PIs submitted initial tasking plans and have downloaded 739 products as of 6/16.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Initial reports/project quad charts – Due ~end of July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Mid-term Review - January 2023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Final Report – Due ~June 2023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/>
              <a:t>Published Report via website - ~October 2023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240" name="Google Shape;240;p56"/>
          <p:cNvSpPr txBox="1">
            <a:spLocks noGrp="1"/>
          </p:cNvSpPr>
          <p:nvPr>
            <p:ph type="title"/>
          </p:nvPr>
        </p:nvSpPr>
        <p:spPr>
          <a:xfrm>
            <a:off x="2254531" y="142601"/>
            <a:ext cx="90253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FY22 Activities &amp; Beyond: On-ramp and Evaluation (cont’d)</a:t>
            </a:r>
            <a:endParaRPr/>
          </a:p>
        </p:txBody>
      </p:sp>
      <p:pic>
        <p:nvPicPr>
          <p:cNvPr id="241" name="Google Shape;24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8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7" name="Google Shape;257;p58"/>
          <p:cNvSpPr txBox="1">
            <a:spLocks noGrp="1"/>
          </p:cNvSpPr>
          <p:nvPr>
            <p:ph type="body" idx="1"/>
          </p:nvPr>
        </p:nvSpPr>
        <p:spPr>
          <a:xfrm>
            <a:off x="1679132" y="1426552"/>
            <a:ext cx="9251621" cy="493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300" dirty="0"/>
              <a:t>Onramp #3: Onramp of qualified vendors from third RFI (December 2020) is underway. Sole source synopsis posted for Capella Space, ICEYE US, Inc, </a:t>
            </a:r>
            <a:r>
              <a:rPr lang="en-US" sz="2300" dirty="0" err="1"/>
              <a:t>GeoOptics</a:t>
            </a:r>
            <a:r>
              <a:rPr lang="en-US" sz="2300" dirty="0"/>
              <a:t>, Inc, and </a:t>
            </a:r>
            <a:r>
              <a:rPr lang="en-US" sz="2300" dirty="0" err="1"/>
              <a:t>GHGSat</a:t>
            </a:r>
            <a:r>
              <a:rPr lang="en-US" sz="2300" dirty="0"/>
              <a:t>, Inc. in November 2021.</a:t>
            </a:r>
            <a:endParaRPr sz="2300"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300" dirty="0"/>
              <a:t>Selection of PIs for evaluation via ROSES 2022 (A. 43); Proposals received: July 21; Review panels being assembled</a:t>
            </a:r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300" dirty="0" err="1"/>
              <a:t>GHGSat</a:t>
            </a:r>
            <a:r>
              <a:rPr lang="en-US" sz="2300" dirty="0"/>
              <a:t>, Inc. BPA awarded September 27, 2022, to provide methane data products to be evaluated under the CSDA program. 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lang="en-US" sz="2300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300" dirty="0"/>
              <a:t>2</a:t>
            </a:r>
            <a:r>
              <a:rPr lang="en-US" sz="2300" baseline="30000" dirty="0"/>
              <a:t>nd</a:t>
            </a:r>
            <a:r>
              <a:rPr lang="en-US" sz="2300" dirty="0"/>
              <a:t> Commercial </a:t>
            </a:r>
            <a:r>
              <a:rPr lang="en-US" sz="2300" dirty="0" err="1"/>
              <a:t>SmallSat</a:t>
            </a:r>
            <a:r>
              <a:rPr lang="en-US" sz="2300" dirty="0"/>
              <a:t> Data Analysis solicitation will be released (ROSES 2022 A.44) to promote scientific use of purchased data by the scientific and applied science communities.</a:t>
            </a:r>
            <a:endParaRPr sz="2300" dirty="0"/>
          </a:p>
        </p:txBody>
      </p:sp>
      <p:sp>
        <p:nvSpPr>
          <p:cNvPr id="258" name="Google Shape;258;p58"/>
          <p:cNvSpPr txBox="1">
            <a:spLocks noGrp="1"/>
          </p:cNvSpPr>
          <p:nvPr>
            <p:ph type="title"/>
          </p:nvPr>
        </p:nvSpPr>
        <p:spPr>
          <a:xfrm>
            <a:off x="2254531" y="142601"/>
            <a:ext cx="90253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r>
              <a:rPr lang="en-US"/>
              <a:t>FY22 Activities &amp; Beyond: On-ramp and Evaluation (cont’d)</a:t>
            </a:r>
            <a:endParaRPr/>
          </a:p>
        </p:txBody>
      </p:sp>
      <p:pic>
        <p:nvPicPr>
          <p:cNvPr id="259" name="Google Shape;25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79" y="5949244"/>
            <a:ext cx="926574" cy="76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9725" y="77601"/>
            <a:ext cx="769050" cy="7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earth 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lcan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1619</Words>
  <Application>Microsoft Office PowerPoint</Application>
  <PresentationFormat>Widescreen</PresentationFormat>
  <Paragraphs>163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Open Sans</vt:lpstr>
      <vt:lpstr>Calibri</vt:lpstr>
      <vt:lpstr>Arial</vt:lpstr>
      <vt:lpstr>Verdana</vt:lpstr>
      <vt:lpstr>earth title</vt:lpstr>
      <vt:lpstr>volcano</vt:lpstr>
      <vt:lpstr>PowerPoint Presentation</vt:lpstr>
      <vt:lpstr>Commercial Smallsat Data Acquisition (CSDA) Program</vt:lpstr>
      <vt:lpstr>Commercial Smallsat Data Acquisition (CSDA) Program</vt:lpstr>
      <vt:lpstr>End User License Agreements (EULAs) Tiered Approach</vt:lpstr>
      <vt:lpstr>CSDA Program License Uplifts</vt:lpstr>
      <vt:lpstr>CSDA Data Holdings</vt:lpstr>
      <vt:lpstr>FY22 Activities &amp; Beyond: On-ramp and Evaluation</vt:lpstr>
      <vt:lpstr>FY22 Activities &amp; Beyond: On-ramp and Evaluation (cont’d)</vt:lpstr>
      <vt:lpstr>FY22 Activities &amp; Beyond: On-ramp and Evaluation (cont’d)</vt:lpstr>
      <vt:lpstr>Future On-ramp Plans</vt:lpstr>
      <vt:lpstr>Data Search via EOSDIS</vt:lpstr>
      <vt:lpstr>Landslide Detection using Commercially-Purchased Imagery</vt:lpstr>
      <vt:lpstr>CSDA Science Results (cont’d)</vt:lpstr>
      <vt:lpstr>Summary</vt:lpstr>
      <vt:lpstr>Contact Us</vt:lpstr>
      <vt:lpstr>PowerPoint Presentation</vt:lpstr>
      <vt:lpstr>CSDA Science Results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William Mccarty</cp:lastModifiedBy>
  <cp:revision>17</cp:revision>
  <dcterms:created xsi:type="dcterms:W3CDTF">2018-07-16T01:24:17Z</dcterms:created>
  <dcterms:modified xsi:type="dcterms:W3CDTF">2022-10-20T13:31:06Z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0x0101002BD1E2BB92CBC144967077C2021A537D</vt:lpwstr>
  </property>
</Properties>
</file>