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728" r:id="rId2"/>
    <p:sldMasterId id="2147483660" r:id="rId3"/>
    <p:sldMasterId id="2147483762" r:id="rId4"/>
    <p:sldMasterId id="2147483813" r:id="rId5"/>
    <p:sldMasterId id="2147483826" r:id="rId6"/>
  </p:sldMasterIdLst>
  <p:notesMasterIdLst>
    <p:notesMasterId r:id="rId16"/>
  </p:notesMasterIdLst>
  <p:sldIdLst>
    <p:sldId id="263" r:id="rId7"/>
    <p:sldId id="271" r:id="rId8"/>
    <p:sldId id="475" r:id="rId9"/>
    <p:sldId id="259" r:id="rId10"/>
    <p:sldId id="437" r:id="rId11"/>
    <p:sldId id="272" r:id="rId12"/>
    <p:sldId id="984" r:id="rId13"/>
    <p:sldId id="266" r:id="rId14"/>
    <p:sldId id="9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39E196-ACA8-1F2A-63B4-7E4236A1D4E4}" name="Esther Makabe" initials="EM" userId="S::emakabe@geosec.org::257c4fdc-33c5-4030-bb4a-a1b7c03ad450" providerId="AD"/>
  <p188:author id="{579661BE-E326-CB95-C458-1F1A4FF9AA80}" name="Sara Venturini" initials="SV" userId="S::sventurini@geosec.org::d6fff57b-1c4e-4548-804f-4673bd1c7a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1717"/>
    <a:srgbClr val="C4C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8"/>
    <p:restoredTop sz="96327" autoAdjust="0"/>
  </p:normalViewPr>
  <p:slideViewPr>
    <p:cSldViewPr snapToGrid="0">
      <p:cViewPr varScale="1">
        <p:scale>
          <a:sx n="128" d="100"/>
          <a:sy n="128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3FB16-6597-4840-AB14-3EAD5D795FFA}" type="datetimeFigureOut">
              <a:t>10/17/22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ED254-7F98-4E0D-9A3D-A03B4C845F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4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96C65-7724-4FF0-B511-414B09B9FF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25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96C65-7724-4FF0-B511-414B09B9FF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4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D43C-0CA3-470F-85BD-F60833F67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392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 have this with a graphic designer, will get you a copy of the results, hopefully it will be more legible in presentation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D254-7F98-4E0D-9A3D-A03B4C845FA7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7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5184557e1_3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85184557e1_3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1905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01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6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61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96C65-7724-4FF0-B511-414B09B9FF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04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6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32" y="1151941"/>
            <a:ext cx="9810751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32" y="3536156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269" algn="ctr">
              <a:spcBef>
                <a:spcPts val="0"/>
              </a:spcBef>
              <a:buSzTx/>
              <a:buNone/>
              <a:defRPr sz="2700"/>
            </a:lvl2pPr>
            <a:lvl3pPr marL="0" indent="382538" algn="ctr">
              <a:spcBef>
                <a:spcPts val="0"/>
              </a:spcBef>
              <a:buSzTx/>
              <a:buNone/>
              <a:defRPr sz="2700"/>
            </a:lvl3pPr>
            <a:lvl4pPr marL="0" indent="573808" algn="ctr">
              <a:spcBef>
                <a:spcPts val="0"/>
              </a:spcBef>
              <a:buSzTx/>
              <a:buNone/>
              <a:defRPr sz="2700"/>
            </a:lvl4pPr>
            <a:lvl5pPr marL="0" indent="765078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5431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52" y="446485"/>
            <a:ext cx="9167813" cy="4161234"/>
          </a:xfrm>
          <a:prstGeom prst="rect">
            <a:avLst/>
          </a:prstGeom>
        </p:spPr>
        <p:txBody>
          <a:bodyPr lIns="76507" tIns="38253" rIns="76507" bIns="38253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32" y="4723817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32" y="575964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269" algn="ctr">
              <a:spcBef>
                <a:spcPts val="0"/>
              </a:spcBef>
              <a:buSzTx/>
              <a:buNone/>
              <a:defRPr sz="2700"/>
            </a:lvl2pPr>
            <a:lvl3pPr marL="0" indent="382538" algn="ctr">
              <a:spcBef>
                <a:spcPts val="0"/>
              </a:spcBef>
              <a:buSzTx/>
              <a:buNone/>
              <a:defRPr sz="2700"/>
            </a:lvl3pPr>
            <a:lvl4pPr marL="0" indent="573808" algn="ctr">
              <a:spcBef>
                <a:spcPts val="0"/>
              </a:spcBef>
              <a:buSzTx/>
              <a:buNone/>
              <a:defRPr sz="2700"/>
            </a:lvl4pPr>
            <a:lvl5pPr marL="0" indent="765078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29291" y="6500825"/>
            <a:ext cx="321482" cy="3166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41529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32" y="2268144"/>
            <a:ext cx="9810751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020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17" y="446484"/>
            <a:ext cx="5000625" cy="5786438"/>
          </a:xfrm>
          <a:prstGeom prst="rect">
            <a:avLst/>
          </a:prstGeom>
        </p:spPr>
        <p:txBody>
          <a:bodyPr lIns="76507" tIns="38253" rIns="76507" bIns="38253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78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78" y="3348645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269" algn="ctr">
              <a:spcBef>
                <a:spcPts val="0"/>
              </a:spcBef>
              <a:buSzTx/>
              <a:buNone/>
              <a:defRPr sz="2700"/>
            </a:lvl2pPr>
            <a:lvl3pPr marL="0" indent="382538" algn="ctr">
              <a:spcBef>
                <a:spcPts val="0"/>
              </a:spcBef>
              <a:buSzTx/>
              <a:buNone/>
              <a:defRPr sz="2700"/>
            </a:lvl3pPr>
            <a:lvl4pPr marL="0" indent="573808" algn="ctr">
              <a:spcBef>
                <a:spcPts val="0"/>
              </a:spcBef>
              <a:buSzTx/>
              <a:buNone/>
              <a:defRPr sz="2700"/>
            </a:lvl4pPr>
            <a:lvl5pPr marL="0" indent="765078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4032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16212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1229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17" y="1830593"/>
            <a:ext cx="5000625" cy="4420195"/>
          </a:xfrm>
          <a:prstGeom prst="rect">
            <a:avLst/>
          </a:prstGeom>
        </p:spPr>
        <p:txBody>
          <a:bodyPr lIns="76507" tIns="38253" rIns="76507" bIns="38253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78" y="1830593"/>
            <a:ext cx="5000625" cy="4420195"/>
          </a:xfrm>
          <a:prstGeom prst="rect">
            <a:avLst/>
          </a:prstGeom>
        </p:spPr>
        <p:txBody>
          <a:bodyPr/>
          <a:lstStyle>
            <a:lvl1pPr marL="286904" indent="-286904">
              <a:spcBef>
                <a:spcPts val="2678"/>
              </a:spcBef>
              <a:defRPr sz="2300"/>
            </a:lvl1pPr>
            <a:lvl2pPr marL="573808" indent="-286904">
              <a:spcBef>
                <a:spcPts val="2678"/>
              </a:spcBef>
              <a:defRPr sz="2300"/>
            </a:lvl2pPr>
            <a:lvl3pPr marL="860713" indent="-286904">
              <a:spcBef>
                <a:spcPts val="2678"/>
              </a:spcBef>
              <a:defRPr sz="2300"/>
            </a:lvl3pPr>
            <a:lvl4pPr marL="1147617" indent="-286904">
              <a:spcBef>
                <a:spcPts val="2678"/>
              </a:spcBef>
              <a:defRPr sz="2300"/>
            </a:lvl4pPr>
            <a:lvl5pPr marL="1434521" indent="-286904">
              <a:spcBef>
                <a:spcPts val="2678"/>
              </a:spcBef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32225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76" y="892981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1407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298417" y="3580817"/>
            <a:ext cx="5000625" cy="2652117"/>
          </a:xfrm>
          <a:prstGeom prst="rect">
            <a:avLst/>
          </a:prstGeom>
        </p:spPr>
        <p:txBody>
          <a:bodyPr lIns="76507" tIns="38253" rIns="76507" bIns="38253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304246" y="625081"/>
            <a:ext cx="5000627" cy="2652117"/>
          </a:xfrm>
          <a:prstGeom prst="rect">
            <a:avLst/>
          </a:prstGeom>
        </p:spPr>
        <p:txBody>
          <a:bodyPr lIns="76507" tIns="38253" rIns="76507" bIns="38253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892978" y="625078"/>
            <a:ext cx="5000625" cy="5607844"/>
          </a:xfrm>
          <a:prstGeom prst="rect">
            <a:avLst/>
          </a:prstGeom>
        </p:spPr>
        <p:txBody>
          <a:bodyPr lIns="76507" tIns="38253" rIns="76507" bIns="38253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34630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32" y="4473787"/>
            <a:ext cx="9810751" cy="3936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32" y="2952348"/>
            <a:ext cx="9810751" cy="57828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784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76507" tIns="38253" rIns="76507" bIns="38253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31750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83839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67366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E83CA-475E-4716-9B64-2F3341BE1731}" type="slidenum">
              <a:rPr lang="en-US"/>
              <a:pPr>
                <a:defRPr/>
              </a:pPr>
              <a:t>‹#›</a:t>
            </a:fld>
            <a:r>
              <a:rPr lang="en-US"/>
              <a:t> / 10</a:t>
            </a:r>
          </a:p>
        </p:txBody>
      </p:sp>
    </p:spTree>
    <p:extLst>
      <p:ext uri="{BB962C8B-B14F-4D97-AF65-F5344CB8AC3E}">
        <p14:creationId xmlns:p14="http://schemas.microsoft.com/office/powerpoint/2010/main" val="2034464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166"/>
            <a:ext cx="10972800" cy="720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14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293B6-B977-4FB7-B2E1-AAC0D66E7AF4}" type="slidenum">
              <a:rPr lang="en-US"/>
              <a:pPr>
                <a:defRPr/>
              </a:pPr>
              <a:t>‹#›</a:t>
            </a:fld>
            <a:r>
              <a:rPr lang="en-US"/>
              <a:t> / 10</a:t>
            </a:r>
          </a:p>
        </p:txBody>
      </p:sp>
    </p:spTree>
    <p:extLst>
      <p:ext uri="{BB962C8B-B14F-4D97-AF65-F5344CB8AC3E}">
        <p14:creationId xmlns:p14="http://schemas.microsoft.com/office/powerpoint/2010/main" val="3566463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Dark" type="twoObj">
  <p:cSld name="Two Column - Dar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97149" y="365126"/>
            <a:ext cx="11239200" cy="7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97149" y="1305017"/>
            <a:ext cx="5522800" cy="487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>
            <a:lvl1pPr marL="548640" lvl="0" indent="-38100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109728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64592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219456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743200" lvl="4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3291840" lvl="5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840480" lvl="6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4389120" lvl="7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937760" lvl="8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6172200" y="1305017"/>
            <a:ext cx="5564000" cy="487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>
            <a:lvl1pPr marL="548640" lvl="0" indent="-38100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109728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64592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219456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743200" lvl="4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3291840" lvl="5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840480" lvl="6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4389120" lvl="7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937760" lvl="8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280639" y="6356351"/>
            <a:ext cx="27432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84675" y="5647324"/>
            <a:ext cx="1207325" cy="108659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>
            <a:off x="0" y="6771190"/>
            <a:ext cx="12192000" cy="86760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85320" tIns="42660" rIns="85320" bIns="4266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8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991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48640" lvl="0" indent="-41148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97280" lvl="1" indent="-381000" rtl="0">
              <a:spcBef>
                <a:spcPts val="1920"/>
              </a:spcBef>
              <a:spcAft>
                <a:spcPts val="0"/>
              </a:spcAft>
              <a:buSzPts val="1400"/>
              <a:buChar char="○"/>
              <a:defRPr/>
            </a:lvl2pPr>
            <a:lvl3pPr marL="1645920" lvl="2" indent="-381000" rtl="0">
              <a:spcBef>
                <a:spcPts val="1920"/>
              </a:spcBef>
              <a:spcAft>
                <a:spcPts val="0"/>
              </a:spcAft>
              <a:buSzPts val="1400"/>
              <a:buChar char="■"/>
              <a:defRPr/>
            </a:lvl3pPr>
            <a:lvl4pPr marL="2194560" lvl="3" indent="-381000" rtl="0">
              <a:spcBef>
                <a:spcPts val="1920"/>
              </a:spcBef>
              <a:spcAft>
                <a:spcPts val="0"/>
              </a:spcAft>
              <a:buSzPts val="1400"/>
              <a:buChar char="●"/>
              <a:defRPr/>
            </a:lvl4pPr>
            <a:lvl5pPr marL="2743200" lvl="4" indent="-381000" rtl="0">
              <a:spcBef>
                <a:spcPts val="1920"/>
              </a:spcBef>
              <a:spcAft>
                <a:spcPts val="0"/>
              </a:spcAft>
              <a:buSzPts val="1400"/>
              <a:buChar char="○"/>
              <a:defRPr/>
            </a:lvl5pPr>
            <a:lvl6pPr marL="3291840" lvl="5" indent="-381000" rtl="0">
              <a:spcBef>
                <a:spcPts val="1920"/>
              </a:spcBef>
              <a:spcAft>
                <a:spcPts val="0"/>
              </a:spcAft>
              <a:buSzPts val="1400"/>
              <a:buChar char="■"/>
              <a:defRPr/>
            </a:lvl6pPr>
            <a:lvl7pPr marL="3840480" lvl="6" indent="-381000" rtl="0">
              <a:spcBef>
                <a:spcPts val="1920"/>
              </a:spcBef>
              <a:spcAft>
                <a:spcPts val="0"/>
              </a:spcAft>
              <a:buSzPts val="1400"/>
              <a:buChar char="●"/>
              <a:defRPr/>
            </a:lvl7pPr>
            <a:lvl8pPr marL="4389120" lvl="7" indent="-381000" rtl="0">
              <a:spcBef>
                <a:spcPts val="1920"/>
              </a:spcBef>
              <a:spcAft>
                <a:spcPts val="0"/>
              </a:spcAft>
              <a:buSzPts val="1400"/>
              <a:buChar char="○"/>
              <a:defRPr/>
            </a:lvl8pPr>
            <a:lvl9pPr marL="4937760" lvl="8" indent="-381000" rtl="0">
              <a:spcBef>
                <a:spcPts val="1920"/>
              </a:spcBef>
              <a:spcAft>
                <a:spcPts val="192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968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588" y="524923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56C65-D16F-4BFB-962E-57E42DB110C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470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95400"/>
            <a:ext cx="508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95401"/>
            <a:ext cx="508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71901"/>
            <a:ext cx="508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3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3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458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39" y="1151946"/>
            <a:ext cx="9810751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39" y="3536168"/>
            <a:ext cx="9810751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207" algn="ctr">
              <a:spcBef>
                <a:spcPts val="0"/>
              </a:spcBef>
              <a:buSzTx/>
              <a:buNone/>
              <a:defRPr sz="2700"/>
            </a:lvl2pPr>
            <a:lvl3pPr marL="0" indent="382409" algn="ctr">
              <a:spcBef>
                <a:spcPts val="0"/>
              </a:spcBef>
              <a:buSzTx/>
              <a:buNone/>
              <a:defRPr sz="2700"/>
            </a:lvl3pPr>
            <a:lvl4pPr marL="0" indent="573614" algn="ctr">
              <a:spcBef>
                <a:spcPts val="0"/>
              </a:spcBef>
              <a:buSzTx/>
              <a:buNone/>
              <a:defRPr sz="2700"/>
            </a:lvl4pPr>
            <a:lvl5pPr marL="0" indent="764818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67126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slide">
  <p:cSld name="Title Content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37160" y="1119008"/>
            <a:ext cx="11521280" cy="68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35360" y="6356351"/>
            <a:ext cx="9217024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0032437" y="6356351"/>
            <a:ext cx="1824203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Slide </a:t>
            </a:r>
            <a:fld id="{00000000-1234-1234-1234-123412341234}" type="slidenum">
              <a:rPr lang="en-GB" smtClean="0"/>
              <a:pPr/>
              <a:t>‹#›</a:t>
            </a:fld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35360" y="1988839"/>
            <a:ext cx="11521280" cy="4187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984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99B21E5-9E32-BA4F-BD26-A90ED230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5152"/>
            <a:ext cx="10972800" cy="1270000"/>
          </a:xfrm>
        </p:spPr>
        <p:txBody>
          <a:bodyPr>
            <a:normAutofit/>
          </a:bodyPr>
          <a:lstStyle>
            <a:lvl1pPr>
              <a:defRPr lang="en-US" sz="4800" b="1" kern="1200" baseline="0" dirty="0">
                <a:solidFill>
                  <a:srgbClr val="004C8A"/>
                </a:solidFill>
                <a:latin typeface="Avenir Book" panose="02000503020000020003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551F20-6F14-3A40-A60A-88606D519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8001"/>
            <a:ext cx="10972800" cy="5028848"/>
          </a:xfrm>
        </p:spPr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lang="en-US" sz="3200" b="0" i="0" u="none" strike="noStrike" kern="1200" cap="none" baseline="0" dirty="0">
                <a:solidFill>
                  <a:srgbClr val="008C7D"/>
                </a:solidFill>
                <a:latin typeface="Avenir Book" panose="02000503020000020003" pitchFamily="2" charset="0"/>
                <a:ea typeface="+mn-ea"/>
                <a:cs typeface="Calibri" panose="020F0502020204030204" pitchFamily="34" charset="0"/>
                <a:sym typeface="Arial"/>
              </a:defRPr>
            </a:lvl1pPr>
            <a:lvl2pPr marL="990575" indent="-380990">
              <a:buFont typeface="Courier New" panose="02070309020205020404" pitchFamily="49" charset="0"/>
              <a:buChar char="o"/>
              <a:defRPr lang="en-US" sz="2667" b="0" i="0" u="none" strike="noStrike" kern="1200" cap="none" baseline="0" dirty="0">
                <a:solidFill>
                  <a:srgbClr val="004C8A"/>
                </a:solidFill>
                <a:latin typeface="Avenir Book" panose="02000503020000020003" pitchFamily="2" charset="0"/>
                <a:ea typeface="+mn-ea"/>
                <a:cs typeface="Calibri" panose="020F0502020204030204" pitchFamily="34" charset="0"/>
                <a:sym typeface="Arial"/>
              </a:defRPr>
            </a:lvl2pPr>
            <a:lvl3pPr marL="1600160" indent="-380990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Calibri" panose="020F0502020204030204" pitchFamily="34" charset="0"/>
              </a:defRPr>
            </a:lvl3pPr>
            <a:lvl4pPr>
              <a:defRPr lang="en-US" sz="3200" kern="1200" baseline="0" dirty="0" smtClean="0">
                <a:solidFill>
                  <a:srgbClr val="004C8A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3200" kern="1200" baseline="0" dirty="0">
                <a:solidFill>
                  <a:srgbClr val="004C8A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3EDE8E7-DD0F-0B45-A882-7C9B5E5E0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5705" y="6858000"/>
            <a:ext cx="1908284" cy="52630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07101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rvest NASA Logo MK3 VF3 3.png" descr="Harvest NASA Logo MK3 VF3 3.png">
            <a:extLst>
              <a:ext uri="{FF2B5EF4-FFF2-40B4-BE49-F238E27FC236}">
                <a16:creationId xmlns:a16="http://schemas.microsoft.com/office/drawing/2014/main" id="{89F3BE67-BF06-C24F-BC43-3FF015C44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43" y="637954"/>
            <a:ext cx="2211572" cy="221157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4A9F72-3735-D542-92F1-BC1F0ED926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701" y="5720427"/>
            <a:ext cx="7123999" cy="5102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dirty="0"/>
              <a:t>Presenter Name / Title / Contact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C20A74-4C4C-A24D-B74A-FD6083A5BC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1915" y="3576670"/>
            <a:ext cx="9144000" cy="989735"/>
          </a:xfrm>
        </p:spPr>
        <p:txBody>
          <a:bodyPr/>
          <a:lstStyle>
            <a:lvl1pPr marL="0" indent="0" algn="l" defTabSz="812820">
              <a:buNone/>
              <a:defRPr sz="2300">
                <a:solidFill>
                  <a:srgbClr val="F5F5F5"/>
                </a:solidFill>
                <a:latin typeface="Futura Std Medium"/>
                <a:sym typeface="Futura Std Medium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indent="0" algn="l" defTabSz="609630">
              <a:buNone/>
              <a:defRPr sz="2300">
                <a:solidFill>
                  <a:srgbClr val="F5F5F5"/>
                </a:solidFill>
                <a:latin typeface="Futura Std Medium"/>
                <a:ea typeface="Futura Std Medium"/>
                <a:cs typeface="Futura Std Medium"/>
                <a:sym typeface="Futura Std Medium"/>
              </a:defRPr>
            </a:pPr>
            <a:r>
              <a:rPr lang="en-US" dirty="0"/>
              <a:t> Earth Data for Informed Agricultural Decisions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703A61-5E98-464F-B87C-F1D83E833A4B}"/>
              </a:ext>
            </a:extLst>
          </p:cNvPr>
          <p:cNvSpPr/>
          <p:nvPr userDrawn="1"/>
        </p:nvSpPr>
        <p:spPr>
          <a:xfrm>
            <a:off x="1514475" y="2457451"/>
            <a:ext cx="8629651" cy="110799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6600" dirty="0">
                <a:latin typeface="Kiona Bold" pitchFamily="2" charset="0"/>
              </a:rPr>
              <a:t>NASA Harvest</a:t>
            </a:r>
          </a:p>
        </p:txBody>
      </p:sp>
    </p:spTree>
    <p:extLst>
      <p:ext uri="{BB962C8B-B14F-4D97-AF65-F5344CB8AC3E}">
        <p14:creationId xmlns:p14="http://schemas.microsoft.com/office/powerpoint/2010/main" val="1212175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rvest NASA Logo MK3 VF3 3.png" descr="Harvest NASA Logo MK3 VF3 3.png">
            <a:extLst>
              <a:ext uri="{FF2B5EF4-FFF2-40B4-BE49-F238E27FC236}">
                <a16:creationId xmlns:a16="http://schemas.microsoft.com/office/drawing/2014/main" id="{89F3BE67-BF06-C24F-BC43-3FF015C44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1" y="5006469"/>
            <a:ext cx="1865180" cy="18651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63DBC2-D83F-4660-A554-6147603788AF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619FF5-B898-4A02-A5E7-E1DB32C7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490540"/>
            <a:ext cx="10515600" cy="2852737"/>
          </a:xfrm>
        </p:spPr>
        <p:txBody>
          <a:bodyPr anchor="b">
            <a:normAutofit/>
          </a:bodyPr>
          <a:lstStyle>
            <a:lvl1pPr>
              <a:defRPr sz="6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A6E3C4-FE7D-47E5-9680-966B7A3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9193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Futura Std Light" panose="020B0402020204020303" pitchFamily="34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Shape 63">
            <a:extLst>
              <a:ext uri="{FF2B5EF4-FFF2-40B4-BE49-F238E27FC236}">
                <a16:creationId xmlns:a16="http://schemas.microsoft.com/office/drawing/2014/main" id="{19184189-518F-4D9A-A8AC-2548F705C274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055137" y="5788917"/>
            <a:ext cx="9292313" cy="52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tx1"/>
                </a:solidFill>
                <a:latin typeface="Futura Std Book" panose="020B0502020204020303" pitchFamily="34" charset="0"/>
                <a:ea typeface="Futura Std Book" panose="020B0502020204020303" pitchFamily="34" charset="0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6000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57B6E6-FA8B-4228-A144-BA2E4DB9B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arvest NASA Logo MK3 VF3 3.png" descr="Harvest NASA Logo MK3 VF3 3.png">
            <a:extLst>
              <a:ext uri="{FF2B5EF4-FFF2-40B4-BE49-F238E27FC236}">
                <a16:creationId xmlns:a16="http://schemas.microsoft.com/office/drawing/2014/main" id="{89F3BE67-BF06-C24F-BC43-3FF015C44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1" y="5006469"/>
            <a:ext cx="1865180" cy="18651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63DBC2-D83F-4660-A554-6147603788AF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619FF5-B898-4A02-A5E7-E1DB32C7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490540"/>
            <a:ext cx="10515600" cy="2852737"/>
          </a:xfrm>
        </p:spPr>
        <p:txBody>
          <a:bodyPr anchor="b">
            <a:normAutofit/>
          </a:bodyPr>
          <a:lstStyle>
            <a:lvl1pPr>
              <a:defRPr sz="6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A6E3C4-FE7D-47E5-9680-966B7A3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9193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Futura Std Light" panose="020B0402020204020303" pitchFamily="34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Shape 63">
            <a:extLst>
              <a:ext uri="{FF2B5EF4-FFF2-40B4-BE49-F238E27FC236}">
                <a16:creationId xmlns:a16="http://schemas.microsoft.com/office/drawing/2014/main" id="{19184189-518F-4D9A-A8AC-2548F705C274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055137" y="5788917"/>
            <a:ext cx="9292313" cy="52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tx1"/>
                </a:solidFill>
                <a:latin typeface="Futura Std Book" panose="020B0502020204020303" pitchFamily="34" charset="0"/>
                <a:ea typeface="Futura Std Book" panose="020B0502020204020303" pitchFamily="34" charset="0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4207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57B6E6-FA8B-4228-A144-BA2E4DB9B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63DBC2-D83F-4660-A554-6147603788AF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1882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A04CA54-0F0C-074F-ADE2-17E3F37E95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7" name="Harvest NASA Logo MK3 VF3 3.png" descr="Harvest NASA Logo MK3 VF3 3.png">
            <a:extLst>
              <a:ext uri="{FF2B5EF4-FFF2-40B4-BE49-F238E27FC236}">
                <a16:creationId xmlns:a16="http://schemas.microsoft.com/office/drawing/2014/main" id="{89F3BE67-BF06-C24F-BC43-3FF015C44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1" y="5006469"/>
            <a:ext cx="1865180" cy="18651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63DBC2-D83F-4660-A554-6147603788AF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619FF5-B898-4A02-A5E7-E1DB32C7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490540"/>
            <a:ext cx="10515600" cy="2852737"/>
          </a:xfrm>
        </p:spPr>
        <p:txBody>
          <a:bodyPr anchor="b">
            <a:normAutofit/>
          </a:bodyPr>
          <a:lstStyle>
            <a:lvl1pPr>
              <a:defRPr sz="6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A6E3C4-FE7D-47E5-9680-966B7A3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9193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Futura Std Light" panose="020B0402020204020303" pitchFamily="34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Shape 63">
            <a:extLst>
              <a:ext uri="{FF2B5EF4-FFF2-40B4-BE49-F238E27FC236}">
                <a16:creationId xmlns:a16="http://schemas.microsoft.com/office/drawing/2014/main" id="{19184189-518F-4D9A-A8AC-2548F705C274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055137" y="5788917"/>
            <a:ext cx="9292313" cy="52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tx1"/>
                </a:solidFill>
                <a:latin typeface="Futura Std Book" panose="020B0502020204020303" pitchFamily="34" charset="0"/>
                <a:ea typeface="Futura Std Book" panose="020B0502020204020303" pitchFamily="34" charset="0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7228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B910EA-B661-4DFA-B65B-3A5FD2C59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92001" cy="6857999"/>
          </a:xfrm>
          <a:prstGeom prst="rect">
            <a:avLst/>
          </a:prstGeom>
        </p:spPr>
      </p:pic>
      <p:pic>
        <p:nvPicPr>
          <p:cNvPr id="7" name="Harvest NASA Logo MK3 VF3 3.png" descr="Harvest NASA Logo MK3 VF3 3.png">
            <a:extLst>
              <a:ext uri="{FF2B5EF4-FFF2-40B4-BE49-F238E27FC236}">
                <a16:creationId xmlns:a16="http://schemas.microsoft.com/office/drawing/2014/main" id="{89F3BE67-BF06-C24F-BC43-3FF015C44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1" y="5006469"/>
            <a:ext cx="1865180" cy="18651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63DBC2-D83F-4660-A554-6147603788AF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619FF5-B898-4A02-A5E7-E1DB32C7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490540"/>
            <a:ext cx="10515600" cy="2852737"/>
          </a:xfrm>
        </p:spPr>
        <p:txBody>
          <a:bodyPr anchor="b">
            <a:normAutofit/>
          </a:bodyPr>
          <a:lstStyle>
            <a:lvl1pPr>
              <a:defRPr sz="6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A6E3C4-FE7D-47E5-9680-966B7A3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9193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Futura Std Light" panose="020B0402020204020303" pitchFamily="34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Shape 63">
            <a:extLst>
              <a:ext uri="{FF2B5EF4-FFF2-40B4-BE49-F238E27FC236}">
                <a16:creationId xmlns:a16="http://schemas.microsoft.com/office/drawing/2014/main" id="{19184189-518F-4D9A-A8AC-2548F705C274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055137" y="5788917"/>
            <a:ext cx="9292313" cy="52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tx1"/>
                </a:solidFill>
                <a:latin typeface="Futura Std Book" panose="020B0502020204020303" pitchFamily="34" charset="0"/>
                <a:ea typeface="Futura Std Book" panose="020B0502020204020303" pitchFamily="34" charset="0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227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EF7966-0700-49AC-9252-756780C95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arvest NASA Logo MK3 VF3 3.png" descr="Harvest NASA Logo MK3 VF3 3.png">
            <a:extLst>
              <a:ext uri="{FF2B5EF4-FFF2-40B4-BE49-F238E27FC236}">
                <a16:creationId xmlns:a16="http://schemas.microsoft.com/office/drawing/2014/main" id="{89F3BE67-BF06-C24F-BC43-3FF015C44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1" y="5006469"/>
            <a:ext cx="1865180" cy="18651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63DBC2-D83F-4660-A554-6147603788AF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619FF5-B898-4A02-A5E7-E1DB32C7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490540"/>
            <a:ext cx="10515600" cy="2852737"/>
          </a:xfrm>
        </p:spPr>
        <p:txBody>
          <a:bodyPr anchor="b">
            <a:normAutofit/>
          </a:bodyPr>
          <a:lstStyle>
            <a:lvl1pPr>
              <a:defRPr sz="6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A6E3C4-FE7D-47E5-9680-966B7A3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59193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Futura Std Light" panose="020B0402020204020303" pitchFamily="34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Shape 63">
            <a:extLst>
              <a:ext uri="{FF2B5EF4-FFF2-40B4-BE49-F238E27FC236}">
                <a16:creationId xmlns:a16="http://schemas.microsoft.com/office/drawing/2014/main" id="{19184189-518F-4D9A-A8AC-2548F705C274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055137" y="5788917"/>
            <a:ext cx="9292313" cy="52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tx1"/>
                </a:solidFill>
                <a:latin typeface="Futura Std Book" panose="020B0502020204020303" pitchFamily="34" charset="0"/>
                <a:ea typeface="Futura Std Book" panose="020B0502020204020303" pitchFamily="34" charset="0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3582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EF7966-0700-49AC-9252-756780C95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63DBC2-D83F-4660-A554-6147603788AF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8742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97F4F-160E-DD47-9F52-D5643C32B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4400" dirty="0"/>
              <a:t>Table of contents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able of contents">
            <a:extLst>
              <a:ext uri="{FF2B5EF4-FFF2-40B4-BE49-F238E27FC236}">
                <a16:creationId xmlns:a16="http://schemas.microsoft.com/office/drawing/2014/main" id="{3B023F06-C32F-354B-B17B-3ECD5490D94A}"/>
              </a:ext>
            </a:extLst>
          </p:cNvPr>
          <p:cNvSpPr txBox="1"/>
          <p:nvPr userDrawn="1"/>
        </p:nvSpPr>
        <p:spPr>
          <a:xfrm>
            <a:off x="1501999" y="1311191"/>
            <a:ext cx="13953492" cy="8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5" tIns="67735" rIns="67735" bIns="67735">
            <a:normAutofit/>
          </a:bodyPr>
          <a:lstStyle>
            <a:lvl1pPr algn="l">
              <a:lnSpc>
                <a:spcPct val="70000"/>
              </a:lnSpc>
              <a:defRPr sz="3400" b="0">
                <a:latin typeface="Kiona Bold"/>
                <a:ea typeface="Kiona Bold"/>
                <a:cs typeface="Kiona Bold"/>
                <a:sym typeface="Kiona Bold"/>
              </a:defRPr>
            </a:lvl1pPr>
          </a:lstStyle>
          <a:p>
            <a:endParaRPr sz="4535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DC7B23-D49E-B140-8AA4-DF140734E268}"/>
              </a:ext>
            </a:extLst>
          </p:cNvPr>
          <p:cNvSpPr/>
          <p:nvPr userDrawn="1"/>
        </p:nvSpPr>
        <p:spPr>
          <a:xfrm>
            <a:off x="889344" y="1979060"/>
            <a:ext cx="397866" cy="2350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375000"/>
              </a:lnSpc>
            </a:pPr>
            <a:r>
              <a:rPr lang="en-US" sz="1400" dirty="0">
                <a:latin typeface="Kiona Bold" panose="00000800000000000000" pitchFamily="2" charset="0"/>
              </a:rPr>
              <a:t>01</a:t>
            </a:r>
          </a:p>
          <a:p>
            <a:pPr>
              <a:lnSpc>
                <a:spcPct val="375000"/>
              </a:lnSpc>
            </a:pPr>
            <a:r>
              <a:rPr lang="en-US" sz="1400" dirty="0">
                <a:latin typeface="Kiona Bold" panose="00000800000000000000" pitchFamily="2" charset="0"/>
              </a:rPr>
              <a:t>02</a:t>
            </a:r>
          </a:p>
          <a:p>
            <a:pPr>
              <a:lnSpc>
                <a:spcPct val="375000"/>
              </a:lnSpc>
            </a:pPr>
            <a:r>
              <a:rPr lang="en-US" sz="1400" dirty="0">
                <a:latin typeface="Kiona Bold" panose="00000800000000000000" pitchFamily="2" charset="0"/>
              </a:rPr>
              <a:t>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672F4-43E3-A24E-AB9E-7DC7BF77E759}"/>
              </a:ext>
            </a:extLst>
          </p:cNvPr>
          <p:cNvSpPr txBox="1"/>
          <p:nvPr userDrawn="1"/>
        </p:nvSpPr>
        <p:spPr>
          <a:xfrm>
            <a:off x="11525694" y="550766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ED7593-C38D-2B43-A11A-DA08E45A4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451" y="2028824"/>
            <a:ext cx="10086975" cy="42862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6600">
                <a:latin typeface="Kiona Bold" pitchFamily="2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5516E1-D3B2-0944-ABA2-BE022F61C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9069" y="5648077"/>
            <a:ext cx="1207327" cy="12073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31B949-9DCE-4A8C-B9F4-9AD196C9276A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3410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90540"/>
            <a:ext cx="10515600" cy="2852737"/>
          </a:xfrm>
        </p:spPr>
        <p:txBody>
          <a:bodyPr anchor="b">
            <a:normAutofit/>
          </a:bodyPr>
          <a:lstStyle>
            <a:lvl1pPr>
              <a:defRPr sz="6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EE32E-4B34-466C-BE83-22D9460D8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28823" r="16970" b="22371"/>
          <a:stretch/>
        </p:blipFill>
        <p:spPr>
          <a:xfrm>
            <a:off x="0" y="1651379"/>
            <a:ext cx="12192000" cy="520662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59193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Futura Std Light" panose="020B0402020204020303" pitchFamily="34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D946D7-A2C8-4663-B2E0-594712833681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2AF68-B9D5-BC46-ADE5-719841BA4F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9738" y="5646011"/>
            <a:ext cx="1207327" cy="120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70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0CC2C-CA98-6C48-9A23-B74FE7A4B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28823" r="16970" b="22371"/>
          <a:stretch/>
        </p:blipFill>
        <p:spPr>
          <a:xfrm>
            <a:off x="0" y="1651379"/>
            <a:ext cx="12192000" cy="52066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940601-D75B-4EA4-89CF-6F8A06727D1F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FAD922-8B8A-475B-930A-0BD1E93593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9738" y="5646011"/>
            <a:ext cx="1207327" cy="120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15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8A5A1-4B3F-A048-93E7-114D2EC11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28823" r="16970" b="22371"/>
          <a:stretch/>
        </p:blipFill>
        <p:spPr>
          <a:xfrm>
            <a:off x="0" y="1651379"/>
            <a:ext cx="12192000" cy="52066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2E48C2-6FD1-4235-A73C-25FEB3B79E32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FB25B7-4BE9-43AE-8CC4-B39BD0843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9738" y="5646011"/>
            <a:ext cx="1207327" cy="120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9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7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4BEC0-C827-1543-8ED1-0816C4D4E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113" y="1653518"/>
            <a:ext cx="10446760" cy="416978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58847F-E07E-4ADF-92EE-08CBAE3DE6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9738" y="5646011"/>
            <a:ext cx="1207327" cy="1207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67D37-3E6A-4A1D-B31B-4F04795D8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</a:blip>
          <a:srcRect l="28823" r="16970" b="22371"/>
          <a:stretch/>
        </p:blipFill>
        <p:spPr>
          <a:xfrm>
            <a:off x="0" y="1651379"/>
            <a:ext cx="12192000" cy="52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B711F6-309B-BE4B-8A4A-4228AFA372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0"/>
            <a:ext cx="7008812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5EB26-A3AC-0645-BB6F-348F67A15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420" t="10964" r="19126" b="26291"/>
          <a:stretch/>
        </p:blipFill>
        <p:spPr>
          <a:xfrm>
            <a:off x="76691" y="5970648"/>
            <a:ext cx="763097" cy="7545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43A8E2-CD9A-4D33-8902-FB2A6A0208D0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8977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B711F6-309B-BE4B-8A4A-4228AFA372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5EB26-A3AC-0645-BB6F-348F67A15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420" t="10964" r="19126" b="26291"/>
          <a:stretch/>
        </p:blipFill>
        <p:spPr>
          <a:xfrm>
            <a:off x="76691" y="5970648"/>
            <a:ext cx="763097" cy="7545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43A8E2-CD9A-4D33-8902-FB2A6A0208D0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A8D86-AF20-4C5B-BFF4-71EAAA0212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663701"/>
            <a:ext cx="12179300" cy="51943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0"/>
            <a:ext cx="7008812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32517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CCE5FA-55EE-5A44-9B0F-44E76AB49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917" y="457200"/>
            <a:ext cx="5796539" cy="1600200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4917" y="2057401"/>
            <a:ext cx="5810393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Std Book" panose="020B0502020204020303" pitchFamily="34" charset="77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13DD7-560C-4E03-BB40-55C75A4F1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420" t="10964" r="19126" b="26291"/>
          <a:stretch/>
        </p:blipFill>
        <p:spPr>
          <a:xfrm>
            <a:off x="11188556" y="5943051"/>
            <a:ext cx="787221" cy="7784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1E8D42-EE94-418C-870C-4A6B3189F6A2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BD30AE-CE41-4E4A-88DB-E92217F9D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663701"/>
            <a:ext cx="12179300" cy="51943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4779819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4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CCE5FA-55EE-5A44-9B0F-44E76AB49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4779819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917" y="457200"/>
            <a:ext cx="5796539" cy="1600200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4917" y="2057401"/>
            <a:ext cx="5810393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Std Book" panose="020B0502020204020303" pitchFamily="34" charset="77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13DD7-560C-4E03-BB40-55C75A4F1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420" t="10964" r="19126" b="26291"/>
          <a:stretch/>
        </p:blipFill>
        <p:spPr>
          <a:xfrm>
            <a:off x="11188556" y="5943051"/>
            <a:ext cx="787221" cy="7784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1E8D42-EE94-418C-870C-4A6B3189F6A2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6845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What is </a:t>
            </a:r>
            <a:r>
              <a:rPr lang="en-US" dirty="0" err="1"/>
              <a:t>nasa</a:t>
            </a:r>
            <a:r>
              <a:rPr lang="en-US" dirty="0"/>
              <a:t> harvest?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E0489-954E-1F4E-886A-A13A2A205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663701"/>
            <a:ext cx="12179300" cy="519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9278B-12B8-E04A-AFFA-DAAAFD3FA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420" t="10964" r="19126" b="26291"/>
          <a:stretch/>
        </p:blipFill>
        <p:spPr>
          <a:xfrm>
            <a:off x="11188556" y="5943051"/>
            <a:ext cx="787221" cy="7784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D5BDAD-FFE7-47B1-A457-662DCCADB528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148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Body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3C970C-6DD0-E241-A049-8B12BE435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671525"/>
            <a:ext cx="12179300" cy="519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What is </a:t>
            </a:r>
            <a:r>
              <a:rPr lang="en-US" dirty="0" err="1"/>
              <a:t>nasa</a:t>
            </a:r>
            <a:r>
              <a:rPr lang="en-US" dirty="0"/>
              <a:t> harvest?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BA7F1FB-76F7-7E4B-A9EC-31E0B0232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43089"/>
            <a:ext cx="10508673" cy="4169785"/>
          </a:xfrm>
        </p:spPr>
        <p:txBody>
          <a:bodyPr/>
          <a:lstStyle>
            <a:lvl1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1pPr>
            <a:lvl2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2pPr>
            <a:lvl3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3pPr>
            <a:lvl4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4pPr>
            <a:lvl5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C7B928-73D1-E546-B8E3-A0904CCFC773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7A565-24B7-4FDD-B63D-37A58599F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420" t="10964" r="19126" b="26291"/>
          <a:stretch/>
        </p:blipFill>
        <p:spPr>
          <a:xfrm>
            <a:off x="11188556" y="5943051"/>
            <a:ext cx="787221" cy="7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52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9442" y="2467155"/>
            <a:ext cx="5879501" cy="1531728"/>
          </a:xfrm>
        </p:spPr>
        <p:txBody>
          <a:bodyPr anchor="b">
            <a:normAutofit/>
          </a:bodyPr>
          <a:lstStyle>
            <a:lvl1pPr>
              <a:defRPr sz="6600" spc="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Harvest NASA Logo MK3 VF3 3.png" descr="Harvest NASA Logo MK3 VF3 3.png">
            <a:extLst>
              <a:ext uri="{FF2B5EF4-FFF2-40B4-BE49-F238E27FC236}">
                <a16:creationId xmlns:a16="http://schemas.microsoft.com/office/drawing/2014/main" id="{4712FB0B-5FDE-4845-BF09-67781D3F5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19" y="2345985"/>
            <a:ext cx="2211572" cy="221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1D842-F226-47E3-AAEC-963A96EF4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</a:blip>
          <a:srcRect l="28823" r="16970" b="22371"/>
          <a:stretch/>
        </p:blipFill>
        <p:spPr>
          <a:xfrm>
            <a:off x="0" y="1651379"/>
            <a:ext cx="12192000" cy="52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7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tx1">
                    <a:lumMod val="95000"/>
                  </a:schemeClr>
                </a:solidFill>
                <a:latin typeface="Kiona Bold" panose="00000800000000000000" pitchFamily="2" charset="0"/>
                <a:ea typeface="Kiona Bold" panose="000008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dirty="0"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tx1">
                    <a:lumMod val="95000"/>
                  </a:schemeClr>
                </a:solidFill>
                <a:latin typeface="Futura Std Light" panose="020B0402020204020303" pitchFamily="34" charset="0"/>
                <a:ea typeface="Futura Std Light" panose="020B0402020204020303" pitchFamily="34" charset="0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803903-306F-4E11-8823-76522B009E10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9720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Body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What is </a:t>
            </a:r>
            <a:r>
              <a:rPr lang="en-US" dirty="0" err="1"/>
              <a:t>nasa</a:t>
            </a:r>
            <a:r>
              <a:rPr lang="en-US" dirty="0"/>
              <a:t> harvest?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EBB-D390-3647-A644-4B5F3EE4E5F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BA7F1FB-76F7-7E4B-A9EC-31E0B0232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113" y="1843089"/>
            <a:ext cx="10446760" cy="4169785"/>
          </a:xfrm>
        </p:spPr>
        <p:txBody>
          <a:bodyPr/>
          <a:lstStyle>
            <a:lvl1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1pPr>
            <a:lvl2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2pPr>
            <a:lvl3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3pPr>
            <a:lvl4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4pPr>
            <a:lvl5pPr>
              <a:defRPr b="0" i="0">
                <a:solidFill>
                  <a:schemeClr val="bg1">
                    <a:lumMod val="65000"/>
                    <a:lumOff val="35000"/>
                  </a:schemeClr>
                </a:solidFill>
                <a:latin typeface="Futura Std Light" panose="020B04020202040203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C7B928-73D1-E546-B8E3-A0904CCFC773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29F10-632A-5E41-9564-90BC76E21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420" t="10964" r="19126" b="26291"/>
          <a:stretch/>
        </p:blipFill>
        <p:spPr>
          <a:xfrm>
            <a:off x="10998637" y="5593363"/>
            <a:ext cx="763097" cy="754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C970C-6DD0-E241-A049-8B12BE435B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313" y="1659693"/>
            <a:ext cx="121793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23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9D95-7854-48E6-99EE-E5653110D425}" type="datetime1">
              <a:rPr lang="en-US" smtClean="0"/>
              <a:t>10/17/22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7200" y="6492876"/>
            <a:ext cx="924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b="0" i="0" smtClean="0">
                <a:effectLst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39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67" y="1219200"/>
            <a:ext cx="11841933" cy="5257800"/>
          </a:xfrm>
        </p:spPr>
        <p:txBody>
          <a:bodyPr/>
          <a:lstStyle>
            <a:lvl3pPr>
              <a:buClr>
                <a:schemeClr val="accent1">
                  <a:lumMod val="50000"/>
                </a:schemeClr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928D-F132-4E1D-83B8-D948C008E623}" type="datetime1">
              <a:rPr lang="en-US" smtClean="0"/>
              <a:t>10/17/22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777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2180-4BC6-4C01-832B-4EFB5E704B81}" type="datetime1">
              <a:rPr lang="en-US" smtClean="0"/>
              <a:t>10/17/22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79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36A15-C0A1-4AA5-8A66-99408E01B2FE}" type="datetime1">
              <a:rPr lang="en-US" smtClean="0"/>
              <a:t>10/17/22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5B50-6D4B-4568-9EB6-F98CEC2880D0}" type="datetime1">
              <a:rPr lang="en-US" smtClean="0"/>
              <a:t>10/17/22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566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A8A7-447B-4AC6-8EE4-5AD2733358F0}" type="datetime1">
              <a:rPr lang="en-US" smtClean="0"/>
              <a:t>10/17/22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92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4DF8B-3BA3-45BC-A811-C0BEB48A10F4}" type="datetime1">
              <a:rPr lang="en-US" smtClean="0"/>
              <a:t>10/17/22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947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5847-F599-4692-9E0E-7BA42C23177C}" type="datetime1">
              <a:rPr lang="en-US" smtClean="0"/>
              <a:t>10/17/22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823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D3F8-8631-435E-AFEE-D7B5536E52A8}" type="datetime1">
              <a:rPr lang="en-US" smtClean="0"/>
              <a:t>10/17/22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641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921B2-1073-4CE9-A02A-23B29162ED9F}" type="datetime1">
              <a:rPr lang="en-US" smtClean="0"/>
              <a:t>10/17/22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34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633A0-701B-4E78-94C2-A97C1493BF65}" type="datetime1">
              <a:rPr lang="en-US" smtClean="0"/>
              <a:t>10/17/22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9200" y="6492876"/>
            <a:ext cx="477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86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721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388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26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756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642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575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51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5410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8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0405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8094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May 14th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1840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5450"/>
            <a:ext cx="10972800" cy="8151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7093"/>
            <a:ext cx="10972800" cy="4905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49"/>
            <a:ext cx="12192000" cy="6016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3-04-22 at 12.47.49 PM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9"/>
            <a:ext cx="12192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54" r:id="rId3"/>
    <p:sldLayoutId id="2147483664" r:id="rId4"/>
    <p:sldLayoutId id="2147483755" r:id="rId5"/>
    <p:sldLayoutId id="214748375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76" y="312552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2505" tIns="42505" rIns="42505" bIns="4250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76" y="1830593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2505" tIns="42505" rIns="42505" bIns="42505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29315" y="6505291"/>
            <a:ext cx="321481" cy="316673"/>
          </a:xfrm>
          <a:prstGeom prst="rect">
            <a:avLst/>
          </a:prstGeom>
          <a:ln w="12700">
            <a:miter lim="400000"/>
          </a:ln>
        </p:spPr>
        <p:txBody>
          <a:bodyPr wrap="none" lIns="42505" tIns="42505" rIns="42505" bIns="42505">
            <a:spAutoFit/>
          </a:bodyPr>
          <a:lstStyle>
            <a:lvl1pPr>
              <a:defRPr sz="1500"/>
            </a:lvl1pPr>
          </a:lstStyle>
          <a:p>
            <a:pPr algn="ctr" defTabSz="488800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88800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872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ransition spd="med"/>
  <p:hf sldNum="0" hdr="0" ftr="0" dt="0"/>
  <p:txStyles>
    <p:titleStyle>
      <a:lvl1pPr marL="0" marR="0" indent="0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269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538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808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5078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6348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7617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8887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30156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71913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43825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115739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487651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859565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231475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03390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975302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347216" marR="0" indent="-371913" algn="l" defTabSz="488800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269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538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808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5078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6348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7617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8887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30156" algn="ctr" defTabSz="48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92166"/>
            <a:ext cx="10972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5" tIns="45688" rIns="91365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5" tIns="45688" rIns="91365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  <a:endParaRPr lang="en-US" alt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40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5" tIns="45688" rIns="91365" bIns="4568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 alt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6" y="6245240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5" tIns="45688" rIns="91365" bIns="4568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 alt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93919" y="6400823"/>
            <a:ext cx="13589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5" tIns="45688" rIns="91365" bIns="4568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56B1F2A-0B60-492F-97EE-C2C94E5CC621}" type="slidenum">
              <a:rPr lang="en-US"/>
              <a:pPr>
                <a:defRPr/>
              </a:pPr>
              <a:t>‹#›</a:t>
            </a:fld>
            <a:r>
              <a:rPr lang="en-US"/>
              <a:t> / 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338" y="22078"/>
            <a:ext cx="2855317" cy="656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47040"/>
            <a:ext cx="2304256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8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751" r:id="rId5"/>
    <p:sldLayoutId id="2147483752" r:id="rId6"/>
    <p:sldLayoutId id="2147483753" r:id="rId7"/>
    <p:sldLayoutId id="2147483750" r:id="rId8"/>
    <p:sldLayoutId id="2147483825" r:id="rId9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 Narrow" pitchFamily="34" charset="0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 Narrow" pitchFamily="34" charset="0"/>
          <a:ea typeface="MS PGothic" pitchFamily="3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 Narrow" pitchFamily="34" charset="0"/>
          <a:ea typeface="MS PGothic" pitchFamily="3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 Narrow" pitchFamily="34" charset="0"/>
          <a:ea typeface="MS PGothic" pitchFamily="3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 Narrow" pitchFamily="34" charset="0"/>
          <a:ea typeface="MS PGothic" pitchFamily="34" charset="-128"/>
          <a:cs typeface="Arial" charset="0"/>
        </a:defRPr>
      </a:lvl5pPr>
      <a:lvl6pPr marL="456825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" charset="0"/>
          <a:cs typeface="Arial" charset="0"/>
        </a:defRPr>
      </a:lvl6pPr>
      <a:lvl7pPr marL="913652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" charset="0"/>
          <a:cs typeface="Arial" charset="0"/>
        </a:defRPr>
      </a:lvl7pPr>
      <a:lvl8pPr marL="1370478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" charset="0"/>
          <a:cs typeface="Arial" charset="0"/>
        </a:defRPr>
      </a:lvl8pPr>
      <a:lvl9pPr marL="1827305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FAA"/>
          </a:solidFill>
          <a:latin typeface="Arial" charset="0"/>
          <a:cs typeface="Arial" charset="0"/>
        </a:defRPr>
      </a:lvl9pPr>
    </p:titleStyle>
    <p:bodyStyle>
      <a:lvl1pPr marL="342621" indent="-342621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005FAA"/>
          </a:solidFill>
          <a:latin typeface="Arial Narrow" panose="020B0606020202030204" pitchFamily="34" charset="0"/>
          <a:ea typeface="MS PGothic" pitchFamily="34" charset="-128"/>
          <a:cs typeface="+mn-cs"/>
        </a:defRPr>
      </a:lvl1pPr>
      <a:lvl2pPr marL="742342" indent="-285517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005FAA"/>
          </a:solidFill>
          <a:latin typeface="Arial Narrow" panose="020B0606020202030204" pitchFamily="34" charset="0"/>
          <a:ea typeface="Arial" charset="0"/>
          <a:cs typeface="+mn-cs"/>
        </a:defRPr>
      </a:lvl2pPr>
      <a:lvl3pPr marL="1142066" indent="-228415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rgbClr val="005FAA"/>
          </a:solidFill>
          <a:latin typeface="Arial Narrow" panose="020B0606020202030204" pitchFamily="34" charset="0"/>
          <a:ea typeface="Arial" charset="0"/>
          <a:cs typeface="+mn-cs"/>
        </a:defRPr>
      </a:lvl3pPr>
      <a:lvl4pPr marL="1598890" indent="-228415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5FAA"/>
          </a:solidFill>
          <a:latin typeface="Arial Narrow" panose="020B0606020202030204" pitchFamily="34" charset="0"/>
          <a:ea typeface="Arial" charset="0"/>
          <a:cs typeface="+mn-cs"/>
        </a:defRPr>
      </a:lvl4pPr>
      <a:lvl5pPr marL="2055716" indent="-2284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5FAA"/>
          </a:solidFill>
          <a:latin typeface="Arial Narrow" panose="020B0606020202030204" pitchFamily="34" charset="0"/>
          <a:ea typeface="Arial" charset="0"/>
          <a:cs typeface="+mn-cs"/>
        </a:defRPr>
      </a:lvl5pPr>
      <a:lvl6pPr marL="2512543" indent="-2284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5FAA"/>
          </a:solidFill>
          <a:latin typeface="+mn-lt"/>
          <a:cs typeface="+mn-cs"/>
        </a:defRPr>
      </a:lvl6pPr>
      <a:lvl7pPr marL="2969369" indent="-2284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5FAA"/>
          </a:solidFill>
          <a:latin typeface="+mn-lt"/>
          <a:cs typeface="+mn-cs"/>
        </a:defRPr>
      </a:lvl7pPr>
      <a:lvl8pPr marL="3426193" indent="-2284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5FAA"/>
          </a:solidFill>
          <a:latin typeface="+mn-lt"/>
          <a:cs typeface="+mn-cs"/>
        </a:defRPr>
      </a:lvl8pPr>
      <a:lvl9pPr marL="3883022" indent="-228415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5FAA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5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2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5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4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7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1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5" algn="l" defTabSz="9136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063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Futura Std Light" panose="020B0402020204020303" pitchFamily="34" charset="0"/>
              </a:defRPr>
            </a:lvl1pPr>
          </a:lstStyle>
          <a:p>
            <a:fld id="{202E5EBB-D390-3647-A644-4B5F3EE4E5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1C0AA-F721-4B8B-A678-4D632472E239}"/>
              </a:ext>
            </a:extLst>
          </p:cNvPr>
          <p:cNvSpPr/>
          <p:nvPr userDrawn="1"/>
        </p:nvSpPr>
        <p:spPr>
          <a:xfrm>
            <a:off x="0" y="6784837"/>
            <a:ext cx="12192000" cy="868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1124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Kiona Bold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utura Std Book" panose="020B05020202040203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utura Std Book" panose="020B05020202040203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utura Std Book" panose="020B05020202040203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utura Std Book" panose="020B05020202040203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utura Std Book" panose="020B05020202040203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18448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467" y="1219200"/>
            <a:ext cx="11841933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14873-4F43-42D9-9240-07338A487ACF}" type="datetime1">
              <a:rPr lang="en-US" smtClean="0"/>
              <a:t>10/17/22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5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53EE-24BA-4BAF-86A3-9961D54C9AA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4" descr="https://brand.umd.edu/img/New_UMD_Globe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5085" y="37724"/>
            <a:ext cx="98284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83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38989"/>
            <a:ext cx="10515600" cy="1177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16333"/>
            <a:ext cx="10515600" cy="386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May 14th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EEEE-D4DF-4965-BEBA-AA83CB993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254"/>
            <a:ext cx="12192000" cy="806979"/>
            <a:chOff x="0" y="0"/>
            <a:chExt cx="12192000" cy="806979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12192000" cy="7986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 descr="Screen Shot 2013-04-22 at 12.47.49 PM.png"/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2649" y="0"/>
              <a:ext cx="8795848" cy="806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25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agriculture-2841777.jpg"/>
          <p:cNvPicPr>
            <a:picLocks noChangeAspect="1"/>
          </p:cNvPicPr>
          <p:nvPr/>
        </p:nvPicPr>
        <p:blipFill>
          <a:blip r:embed="rId3"/>
          <a:srcRect l="2930" t="6085" r="2930"/>
          <a:stretch>
            <a:fillRect/>
          </a:stretch>
        </p:blipFill>
        <p:spPr>
          <a:xfrm>
            <a:off x="-19528" y="-9839"/>
            <a:ext cx="12231100" cy="6084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eoglam-ppt-bg.jpg"/>
          <p:cNvPicPr>
            <a:picLocks noChangeAspect="1"/>
          </p:cNvPicPr>
          <p:nvPr/>
        </p:nvPicPr>
        <p:blipFill>
          <a:blip r:embed="rId4"/>
          <a:srcRect t="87996"/>
          <a:stretch>
            <a:fillRect/>
          </a:stretch>
        </p:blipFill>
        <p:spPr>
          <a:xfrm>
            <a:off x="7" y="6034826"/>
            <a:ext cx="12192001" cy="8231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47D980-D8F3-4E92-8254-FB9E857B27BB}"/>
              </a:ext>
            </a:extLst>
          </p:cNvPr>
          <p:cNvSpPr txBox="1"/>
          <p:nvPr/>
        </p:nvSpPr>
        <p:spPr>
          <a:xfrm>
            <a:off x="3921380" y="4036963"/>
            <a:ext cx="434924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Helvetica Light"/>
              </a:rPr>
              <a:t>Chris Justice</a:t>
            </a:r>
          </a:p>
          <a:p>
            <a:pPr algn="ctr" defTabSz="584200" hangingPunct="0"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  <a:sym typeface="Helvetica Light"/>
            </a:endParaRPr>
          </a:p>
          <a:p>
            <a:pPr algn="ctr" defTabSz="584200" hangingPunct="0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Helvetica Light"/>
              </a:rPr>
              <a:t>LCLUC  25</a:t>
            </a:r>
            <a:r>
              <a:rPr lang="en-US" sz="20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Helvetica Light"/>
              </a:rPr>
              <a:t>th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Helvetica Light"/>
              </a:rPr>
              <a:t> Science Team Meeting 2022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  <a:sym typeface="Helvetica Light"/>
            </a:endParaRPr>
          </a:p>
        </p:txBody>
      </p:sp>
      <p:sp>
        <p:nvSpPr>
          <p:cNvPr id="2" name="Shape 128">
            <a:extLst>
              <a:ext uri="{FF2B5EF4-FFF2-40B4-BE49-F238E27FC236}">
                <a16:creationId xmlns:a16="http://schemas.microsoft.com/office/drawing/2014/main" id="{9C730C93-23C0-46E4-4FA6-10D2E2373763}"/>
              </a:ext>
            </a:extLst>
          </p:cNvPr>
          <p:cNvSpPr/>
          <p:nvPr/>
        </p:nvSpPr>
        <p:spPr>
          <a:xfrm>
            <a:off x="500744" y="1727567"/>
            <a:ext cx="10842171" cy="1870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42500" tIns="42500" rIns="42500" bIns="4250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8874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GEOGLAM </a:t>
            </a:r>
            <a:endParaRPr kumimoji="0" lang="en-GB" sz="8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488741" hangingPunct="0">
              <a:defRPr/>
            </a:pPr>
            <a:endParaRPr 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4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wheat-3075767.jpg">
            <a:extLst>
              <a:ext uri="{FF2B5EF4-FFF2-40B4-BE49-F238E27FC236}">
                <a16:creationId xmlns:a16="http://schemas.microsoft.com/office/drawing/2014/main" id="{ADC17616-19A3-B268-BCF1-1BEC0FFFBE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8" r="1778"/>
          <a:stretch>
            <a:fillRect/>
          </a:stretch>
        </p:blipFill>
        <p:spPr>
          <a:xfrm>
            <a:off x="34119" y="-61919"/>
            <a:ext cx="12192000" cy="680100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F6720ED-803B-4B45-9ACC-94C0E351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65" y="247554"/>
            <a:ext cx="5616988" cy="1626875"/>
          </a:xfrm>
          <a:solidFill>
            <a:srgbClr val="000000">
              <a:alpha val="34118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GEOGLAM Launched by the G20 Agriculture Ministers</a:t>
            </a:r>
          </a:p>
        </p:txBody>
      </p:sp>
      <p:pic>
        <p:nvPicPr>
          <p:cNvPr id="9" name="geoglam-ppt-bg.jpg">
            <a:extLst>
              <a:ext uri="{FF2B5EF4-FFF2-40B4-BE49-F238E27FC236}">
                <a16:creationId xmlns:a16="http://schemas.microsoft.com/office/drawing/2014/main" id="{21DF7A7B-731B-EC44-822C-18C7526EF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996"/>
          <a:stretch>
            <a:fillRect/>
          </a:stretch>
        </p:blipFill>
        <p:spPr>
          <a:xfrm>
            <a:off x="2" y="8046436"/>
            <a:ext cx="16256001" cy="109756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C2D72F7-E630-D842-AFD2-EC15F2D65E39}"/>
              </a:ext>
            </a:extLst>
          </p:cNvPr>
          <p:cNvSpPr txBox="1">
            <a:spLocks/>
          </p:cNvSpPr>
          <p:nvPr/>
        </p:nvSpPr>
        <p:spPr>
          <a:xfrm>
            <a:off x="7993001" y="8673704"/>
            <a:ext cx="257656" cy="4222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86CB4B4D-7CA3-9044-876B-883B54F8677D}" type="slidenum">
              <a:rPr lang="en-US" sz="1867" kern="0"/>
              <a:pPr defTabSz="1219170"/>
              <a:t>2</a:t>
            </a:fld>
            <a:endParaRPr lang="en-US" sz="1867" kern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E723DAD-C840-0C45-99E9-54B52BC4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948" y="3529791"/>
            <a:ext cx="4082473" cy="2389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20_-_Cumbre_de_Cannes_-_20111103.jpg">
            <a:extLst>
              <a:ext uri="{FF2B5EF4-FFF2-40B4-BE49-F238E27FC236}">
                <a16:creationId xmlns:a16="http://schemas.microsoft.com/office/drawing/2014/main" id="{20EEB8BE-7B92-B14F-9B66-3491580F8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1558" y="41287"/>
            <a:ext cx="6265129" cy="266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15C677-435B-6824-3E41-5FFDE9E99CDC}"/>
              </a:ext>
            </a:extLst>
          </p:cNvPr>
          <p:cNvGrpSpPr/>
          <p:nvPr/>
        </p:nvGrpSpPr>
        <p:grpSpPr>
          <a:xfrm>
            <a:off x="61557" y="2480610"/>
            <a:ext cx="8922786" cy="3805575"/>
            <a:chOff x="442418" y="940105"/>
            <a:chExt cx="10911618" cy="52101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D7FA76-9DE1-4D8C-7B58-995B2843F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418" y="940105"/>
              <a:ext cx="10911618" cy="5210105"/>
            </a:xfrm>
            <a:prstGeom prst="rect">
              <a:avLst/>
            </a:prstGeom>
          </p:spPr>
        </p:pic>
        <p:sp>
          <p:nvSpPr>
            <p:cNvPr id="17" name="Rectangular Callout 21">
              <a:extLst>
                <a:ext uri="{FF2B5EF4-FFF2-40B4-BE49-F238E27FC236}">
                  <a16:creationId xmlns:a16="http://schemas.microsoft.com/office/drawing/2014/main" id="{CFD25297-758E-D98A-1EE9-7A7FA861F7C3}"/>
                </a:ext>
              </a:extLst>
            </p:cNvPr>
            <p:cNvSpPr/>
            <p:nvPr/>
          </p:nvSpPr>
          <p:spPr>
            <a:xfrm>
              <a:off x="5156444" y="5014165"/>
              <a:ext cx="1970236" cy="536447"/>
            </a:xfrm>
            <a:prstGeom prst="wedgeRectCallout">
              <a:avLst>
                <a:gd name="adj1" fmla="val 16184"/>
                <a:gd name="adj2" fmla="val -183938"/>
              </a:avLst>
            </a:prstGeom>
            <a:solidFill>
              <a:schemeClr val="accent6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5" tIns="45688" rIns="91365" bIns="45688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G20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GEOGLAM Start </a:t>
              </a:r>
            </a:p>
          </p:txBody>
        </p:sp>
        <p:sp>
          <p:nvSpPr>
            <p:cNvPr id="26" name="Rectangular Callout 16">
              <a:extLst>
                <a:ext uri="{FF2B5EF4-FFF2-40B4-BE49-F238E27FC236}">
                  <a16:creationId xmlns:a16="http://schemas.microsoft.com/office/drawing/2014/main" id="{A8285167-8A21-7E6F-3BB9-ED7405001003}"/>
                </a:ext>
              </a:extLst>
            </p:cNvPr>
            <p:cNvSpPr/>
            <p:nvPr/>
          </p:nvSpPr>
          <p:spPr>
            <a:xfrm>
              <a:off x="1439949" y="3124200"/>
              <a:ext cx="2549718" cy="609600"/>
            </a:xfrm>
            <a:prstGeom prst="wedgeRectCallout">
              <a:avLst>
                <a:gd name="adj1" fmla="val 121752"/>
                <a:gd name="adj2" fmla="val 24133"/>
              </a:avLst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2010/11 Price hikes</a:t>
              </a:r>
            </a:p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Drought Russia USA</a:t>
              </a:r>
            </a:p>
          </p:txBody>
        </p:sp>
        <p:sp>
          <p:nvSpPr>
            <p:cNvPr id="27" name="Rectangular Callout 15">
              <a:extLst>
                <a:ext uri="{FF2B5EF4-FFF2-40B4-BE49-F238E27FC236}">
                  <a16:creationId xmlns:a16="http://schemas.microsoft.com/office/drawing/2014/main" id="{3DCA7B5D-6E0B-3592-9B69-E8B8694591E9}"/>
                </a:ext>
              </a:extLst>
            </p:cNvPr>
            <p:cNvSpPr/>
            <p:nvPr/>
          </p:nvSpPr>
          <p:spPr>
            <a:xfrm>
              <a:off x="1603468" y="1545078"/>
              <a:ext cx="2780806" cy="952116"/>
            </a:xfrm>
            <a:prstGeom prst="wedgeRectCallout">
              <a:avLst>
                <a:gd name="adj1" fmla="val 74087"/>
                <a:gd name="adj2" fmla="val 73351"/>
              </a:avLst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2008 Price hikes</a:t>
              </a:r>
            </a:p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Droughts: </a:t>
              </a:r>
            </a:p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Australia &amp; Ukraine</a:t>
              </a:r>
            </a:p>
          </p:txBody>
        </p:sp>
        <p:sp>
          <p:nvSpPr>
            <p:cNvPr id="28" name="Rectangular Callout 15">
              <a:extLst>
                <a:ext uri="{FF2B5EF4-FFF2-40B4-BE49-F238E27FC236}">
                  <a16:creationId xmlns:a16="http://schemas.microsoft.com/office/drawing/2014/main" id="{E31F30FB-2A8B-5D47-CCB7-9C41D22F2DD1}"/>
                </a:ext>
              </a:extLst>
            </p:cNvPr>
            <p:cNvSpPr/>
            <p:nvPr/>
          </p:nvSpPr>
          <p:spPr>
            <a:xfrm>
              <a:off x="7763651" y="2497320"/>
              <a:ext cx="1970236" cy="950315"/>
            </a:xfrm>
            <a:prstGeom prst="wedgeRectCallout">
              <a:avLst>
                <a:gd name="adj1" fmla="val 74087"/>
                <a:gd name="adj2" fmla="val 73351"/>
              </a:avLst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COVID 19, Ukraine War, Persistent Drought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6BE3B370-F34D-4856-996B-B58B6857D5C0}"/>
                </a:ext>
              </a:extLst>
            </p:cNvPr>
            <p:cNvSpPr txBox="1">
              <a:spLocks/>
            </p:cNvSpPr>
            <p:nvPr/>
          </p:nvSpPr>
          <p:spPr>
            <a:xfrm>
              <a:off x="4468501" y="986167"/>
              <a:ext cx="6193972" cy="950317"/>
            </a:xfrm>
            <a:prstGeom prst="rect">
              <a:avLst/>
            </a:prstGeom>
            <a:solidFill>
              <a:srgbClr val="7F7F7F">
                <a:alpha val="50196"/>
              </a:srgbClr>
            </a:solidFill>
          </p:spPr>
          <p:txBody>
            <a:bodyPr vert="horz" lIns="91365" tIns="45688" rIns="91365" bIns="45688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Context For GEOGLAM </a:t>
              </a:r>
            </a:p>
            <a:p>
              <a:r>
                <a: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Monthly Wheat Prices 1997-2022($/Metric Ton)</a:t>
              </a:r>
              <a:br>
                <a: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</a:br>
              <a:r>
                <a:rPr lang="en-US" sz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Source: World Bank</a:t>
              </a:r>
              <a:endPara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70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616" y="670377"/>
            <a:ext cx="7886700" cy="11773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GEOGLAM: a GEO Flagship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87" y="1688695"/>
            <a:ext cx="10446026" cy="487483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Vision: </a:t>
            </a:r>
            <a:r>
              <a:rPr kumimoji="1" lang="fr-CH" dirty="0">
                <a:solidFill>
                  <a:schemeClr val="bg1"/>
                </a:solidFill>
                <a:cs typeface="Arial" charset="0"/>
                <a:sym typeface="Wingdings" charset="0"/>
              </a:rPr>
              <a:t>the use of coordinated, comprehensive and sustained Earth Observations to inform decisions and actions in agriculture… through a system of agricultural monitoring systems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Aim: </a:t>
            </a:r>
            <a:r>
              <a:rPr lang="en-US" dirty="0">
                <a:solidFill>
                  <a:srgbClr val="FFFFFF"/>
                </a:solidFill>
              </a:rPr>
              <a:t>strengthen the international community’s capacity to  utilize Earth Observations to produce and disseminate relevant information on agricultural production at national, regional and global scales</a:t>
            </a:r>
          </a:p>
          <a:p>
            <a:r>
              <a:rPr lang="en-US" b="1" dirty="0">
                <a:solidFill>
                  <a:srgbClr val="FFFFFF"/>
                </a:solidFill>
              </a:rPr>
              <a:t>Approach: </a:t>
            </a:r>
            <a:r>
              <a:rPr lang="en-US" dirty="0">
                <a:solidFill>
                  <a:srgbClr val="FFFFFF"/>
                </a:solidFill>
              </a:rPr>
              <a:t>Identifying information gaps, building on existing monitoring systems – strengthening international and national capacity -  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Emphasis on: producer countries (G20+), countries-at-risk and national capacity building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Fostering  international cooperation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82616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he-house-3007499.jpg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F98A865C-4A42-2E83-E2C8-41929F3204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1"/>
          <a:stretch>
            <a:fillRect/>
          </a:stretch>
        </p:blipFill>
        <p:spPr>
          <a:xfrm>
            <a:off x="0" y="-15839"/>
            <a:ext cx="12192000" cy="609674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4EE7FC-3386-76A1-9EF6-A43E89CC77A9}"/>
              </a:ext>
            </a:extLst>
          </p:cNvPr>
          <p:cNvSpPr txBox="1"/>
          <p:nvPr/>
        </p:nvSpPr>
        <p:spPr>
          <a:xfrm>
            <a:off x="19709" y="-16703"/>
            <a:ext cx="4967392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and Measuring Agriculture Land Use &amp; Trends Using 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Observations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information means better decisions across the  value chain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Improving information from the international to national and farm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Driven by Open Science and Open Data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eoglam-ppt-bg.jpg">
            <a:extLst>
              <a:ext uri="{FF2B5EF4-FFF2-40B4-BE49-F238E27FC236}">
                <a16:creationId xmlns:a16="http://schemas.microsoft.com/office/drawing/2014/main" id="{6F9D1EC5-6F84-8B51-0C6F-38A4241087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996"/>
          <a:stretch>
            <a:fillRect/>
          </a:stretch>
        </p:blipFill>
        <p:spPr>
          <a:xfrm>
            <a:off x="7" y="6034826"/>
            <a:ext cx="12192001" cy="823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BB2836-2953-11D6-7433-A79CE08DD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106" y="-66590"/>
            <a:ext cx="7204899" cy="6845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8ADFA-78FF-56CF-B9FC-49DC17D50F74}"/>
              </a:ext>
            </a:extLst>
          </p:cNvPr>
          <p:cNvSpPr txBox="1"/>
          <p:nvPr/>
        </p:nvSpPr>
        <p:spPr>
          <a:xfrm>
            <a:off x="9608841" y="79513"/>
            <a:ext cx="234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Observation Focus</a:t>
            </a:r>
          </a:p>
        </p:txBody>
      </p:sp>
    </p:spTree>
    <p:extLst>
      <p:ext uri="{BB962C8B-B14F-4D97-AF65-F5344CB8AC3E}">
        <p14:creationId xmlns:p14="http://schemas.microsoft.com/office/powerpoint/2010/main" val="387572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 txBox="1">
            <a:spLocks noGrp="1"/>
          </p:cNvSpPr>
          <p:nvPr>
            <p:ph type="sldNum" sz="quarter" idx="12"/>
          </p:nvPr>
        </p:nvSpPr>
        <p:spPr>
          <a:xfrm>
            <a:off x="9980065" y="6480513"/>
            <a:ext cx="13589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5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187" name="Google Shape;187;p39"/>
          <p:cNvSpPr/>
          <p:nvPr/>
        </p:nvSpPr>
        <p:spPr>
          <a:xfrm>
            <a:off x="84840" y="311865"/>
            <a:ext cx="12262501" cy="50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233" tIns="38233" rIns="38233" bIns="38233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CA" sz="28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4043A38-8C50-EA7C-ECC2-CAC447505303}"/>
              </a:ext>
            </a:extLst>
          </p:cNvPr>
          <p:cNvSpPr/>
          <p:nvPr/>
        </p:nvSpPr>
        <p:spPr>
          <a:xfrm>
            <a:off x="4973298" y="2468388"/>
            <a:ext cx="203981" cy="3656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7F599-6CC9-3176-897D-8341420831DA}"/>
              </a:ext>
            </a:extLst>
          </p:cNvPr>
          <p:cNvSpPr/>
          <p:nvPr/>
        </p:nvSpPr>
        <p:spPr>
          <a:xfrm>
            <a:off x="1208544" y="4427312"/>
            <a:ext cx="7937470" cy="1026228"/>
          </a:xfrm>
          <a:prstGeom prst="rect">
            <a:avLst/>
          </a:prstGeom>
          <a:solidFill>
            <a:srgbClr val="DEEBF7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E67986-246C-C12C-3B96-C385AE32B9A2}"/>
              </a:ext>
            </a:extLst>
          </p:cNvPr>
          <p:cNvSpPr/>
          <p:nvPr/>
        </p:nvSpPr>
        <p:spPr>
          <a:xfrm>
            <a:off x="2211813" y="1133573"/>
            <a:ext cx="3469924" cy="207976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A0A94E-50BA-6457-C2F0-C26335A47915}"/>
              </a:ext>
            </a:extLst>
          </p:cNvPr>
          <p:cNvSpPr/>
          <p:nvPr/>
        </p:nvSpPr>
        <p:spPr>
          <a:xfrm>
            <a:off x="4375395" y="1106357"/>
            <a:ext cx="3479092" cy="2079760"/>
          </a:xfrm>
          <a:prstGeom prst="ellipse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D85BE2-F96C-BA84-E2FE-54525C6A5084}"/>
              </a:ext>
            </a:extLst>
          </p:cNvPr>
          <p:cNvSpPr/>
          <p:nvPr/>
        </p:nvSpPr>
        <p:spPr>
          <a:xfrm rot="16200000">
            <a:off x="3628111" y="412230"/>
            <a:ext cx="2810080" cy="2366437"/>
          </a:xfrm>
          <a:prstGeom prst="ellipse">
            <a:avLst/>
          </a:prstGeom>
          <a:solidFill>
            <a:schemeClr val="accent4">
              <a:lumMod val="20000"/>
              <a:lumOff val="8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DFE9F-DEE2-985D-102B-F8BCB5168FF9}"/>
              </a:ext>
            </a:extLst>
          </p:cNvPr>
          <p:cNvSpPr txBox="1"/>
          <p:nvPr/>
        </p:nvSpPr>
        <p:spPr>
          <a:xfrm>
            <a:off x="4117880" y="333281"/>
            <a:ext cx="189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Source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Analytical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1F295-7B90-AB29-924A-F81A52446C9C}"/>
              </a:ext>
            </a:extLst>
          </p:cNvPr>
          <p:cNvSpPr txBox="1"/>
          <p:nvPr/>
        </p:nvSpPr>
        <p:spPr>
          <a:xfrm>
            <a:off x="2468215" y="1476768"/>
            <a:ext cx="1425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Essential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Variables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49D6DB-DE29-6094-2DE8-A4EF5DDFC8CD}"/>
              </a:ext>
            </a:extLst>
          </p:cNvPr>
          <p:cNvSpPr txBox="1"/>
          <p:nvPr/>
        </p:nvSpPr>
        <p:spPr>
          <a:xfrm>
            <a:off x="6095875" y="1476768"/>
            <a:ext cx="1573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Situ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4F8A89-55DE-54E6-BF40-2B26CC64A6ED}"/>
              </a:ext>
            </a:extLst>
          </p:cNvPr>
          <p:cNvSpPr/>
          <p:nvPr/>
        </p:nvSpPr>
        <p:spPr>
          <a:xfrm>
            <a:off x="2438174" y="3454535"/>
            <a:ext cx="5642673" cy="868483"/>
          </a:xfrm>
          <a:prstGeom prst="rect">
            <a:avLst/>
          </a:prstGeom>
          <a:solidFill>
            <a:srgbClr val="E7E6E6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9A83B0-94AE-6F2B-262F-56439314B6A7}"/>
              </a:ext>
            </a:extLst>
          </p:cNvPr>
          <p:cNvSpPr txBox="1"/>
          <p:nvPr/>
        </p:nvSpPr>
        <p:spPr>
          <a:xfrm>
            <a:off x="2211813" y="3494671"/>
            <a:ext cx="564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(co) Development Guidance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(National and International)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41FA19-D1CD-BA88-E465-4C78A906C266}"/>
              </a:ext>
            </a:extLst>
          </p:cNvPr>
          <p:cNvSpPr txBox="1"/>
          <p:nvPr/>
        </p:nvSpPr>
        <p:spPr>
          <a:xfrm>
            <a:off x="4463721" y="1789963"/>
            <a:ext cx="1218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E4B66-A01E-0B8D-98B4-F488BDAFBA69}"/>
              </a:ext>
            </a:extLst>
          </p:cNvPr>
          <p:cNvSpPr txBox="1"/>
          <p:nvPr/>
        </p:nvSpPr>
        <p:spPr>
          <a:xfrm>
            <a:off x="1744234" y="4383845"/>
            <a:ext cx="287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Adaptation Plans (NAP)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UNFCCC Supplemental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 Guidance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0575E2-0B1B-96A7-B4F5-71B3A66C0385}"/>
              </a:ext>
            </a:extLst>
          </p:cNvPr>
          <p:cNvSpPr txBox="1"/>
          <p:nvPr/>
        </p:nvSpPr>
        <p:spPr>
          <a:xfrm>
            <a:off x="5315066" y="4354781"/>
            <a:ext cx="38580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AFOLU Roadmap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Stocktake (GST)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Nationally Determined Contributions (NDCs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ED778-98D6-EDA9-E1C5-260131BCF799}"/>
              </a:ext>
            </a:extLst>
          </p:cNvPr>
          <p:cNvSpPr txBox="1"/>
          <p:nvPr/>
        </p:nvSpPr>
        <p:spPr>
          <a:xfrm>
            <a:off x="3805653" y="1217904"/>
            <a:ext cx="735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R&amp;D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4A4A1A-BCB8-FD3F-0520-38C460213817}"/>
              </a:ext>
            </a:extLst>
          </p:cNvPr>
          <p:cNvSpPr txBox="1"/>
          <p:nvPr/>
        </p:nvSpPr>
        <p:spPr>
          <a:xfrm>
            <a:off x="5117383" y="1219999"/>
            <a:ext cx="1132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BEBC859B-43AD-EB31-0022-A0484C39D594}"/>
              </a:ext>
            </a:extLst>
          </p:cNvPr>
          <p:cNvCxnSpPr>
            <a:cxnSpLocks/>
            <a:stCxn id="8" idx="1"/>
            <a:endCxn id="9" idx="2"/>
          </p:cNvCxnSpPr>
          <p:nvPr/>
        </p:nvCxnSpPr>
        <p:spPr>
          <a:xfrm rot="10800000" flipH="1">
            <a:off x="1208543" y="2173454"/>
            <a:ext cx="1003269" cy="2766973"/>
          </a:xfrm>
          <a:prstGeom prst="bentConnector3">
            <a:avLst>
              <a:gd name="adj1" fmla="val -22786"/>
            </a:avLst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616A888-6437-E071-0F7D-2867D41C615C}"/>
              </a:ext>
            </a:extLst>
          </p:cNvPr>
          <p:cNvSpPr txBox="1"/>
          <p:nvPr/>
        </p:nvSpPr>
        <p:spPr>
          <a:xfrm>
            <a:off x="84840" y="3567882"/>
            <a:ext cx="1132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Needs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159D4F-2EA5-D513-07A5-3C572DB6C623}"/>
              </a:ext>
            </a:extLst>
          </p:cNvPr>
          <p:cNvSpPr/>
          <p:nvPr/>
        </p:nvSpPr>
        <p:spPr>
          <a:xfrm>
            <a:off x="504691" y="5587042"/>
            <a:ext cx="9402403" cy="1110754"/>
          </a:xfrm>
          <a:prstGeom prst="rect">
            <a:avLst/>
          </a:prstGeom>
          <a:solidFill>
            <a:srgbClr val="C5E0B4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E79632-99DC-17E4-2AA7-B00682CE499D}"/>
              </a:ext>
            </a:extLst>
          </p:cNvPr>
          <p:cNvSpPr txBox="1"/>
          <p:nvPr/>
        </p:nvSpPr>
        <p:spPr>
          <a:xfrm>
            <a:off x="9204303" y="4745453"/>
            <a:ext cx="15305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Climate</a:t>
            </a:r>
            <a:endParaRPr lang="en-US" sz="28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2BD47C-2F86-75BD-08FA-478CBDA3AA22}"/>
              </a:ext>
            </a:extLst>
          </p:cNvPr>
          <p:cNvSpPr txBox="1"/>
          <p:nvPr/>
        </p:nvSpPr>
        <p:spPr>
          <a:xfrm>
            <a:off x="9968697" y="5641003"/>
            <a:ext cx="161837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Food</a:t>
            </a:r>
          </a:p>
          <a:p>
            <a:pPr algn="ctr"/>
            <a:r>
              <a:rPr lang="en-GB" sz="2800" b="1" dirty="0"/>
              <a:t>Security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AFADC1-CE9B-2515-5DE4-4C8BFD10927F}"/>
              </a:ext>
            </a:extLst>
          </p:cNvPr>
          <p:cNvSpPr txBox="1"/>
          <p:nvPr/>
        </p:nvSpPr>
        <p:spPr>
          <a:xfrm>
            <a:off x="1037395" y="5533415"/>
            <a:ext cx="34101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 dirty="0">
                <a:solidFill>
                  <a:prstClr val="black"/>
                </a:solidFill>
                <a:latin typeface="Calibri" panose="020F0502020204030204"/>
              </a:rPr>
              <a:t>Early Warning &amp; Food Security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Crop monitor for early warning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Seasonal Forecasts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Special Reports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EE4BEC-BB5C-9F18-E18D-D4A576899869}"/>
              </a:ext>
            </a:extLst>
          </p:cNvPr>
          <p:cNvSpPr txBox="1"/>
          <p:nvPr/>
        </p:nvSpPr>
        <p:spPr>
          <a:xfrm>
            <a:off x="4997086" y="5541260"/>
            <a:ext cx="49100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 Information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Markets Information System (AMIS)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Commodity Crop Conditions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Seasonal Forecasts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79DC7C8-E29D-C53E-45AB-28D0CBE34D44}"/>
              </a:ext>
            </a:extLst>
          </p:cNvPr>
          <p:cNvCxnSpPr>
            <a:stCxn id="24" idx="1"/>
          </p:cNvCxnSpPr>
          <p:nvPr/>
        </p:nvCxnSpPr>
        <p:spPr>
          <a:xfrm rot="10800000">
            <a:off x="84841" y="3404345"/>
            <a:ext cx="419851" cy="2738074"/>
          </a:xfrm>
          <a:prstGeom prst="bentConnector2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358BC1-8CBE-187B-9E5C-8F477D1249BA}"/>
              </a:ext>
            </a:extLst>
          </p:cNvPr>
          <p:cNvCxnSpPr>
            <a:cxnSpLocks/>
          </p:cNvCxnSpPr>
          <p:nvPr/>
        </p:nvCxnSpPr>
        <p:spPr>
          <a:xfrm>
            <a:off x="84839" y="3377702"/>
            <a:ext cx="897342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05D73B-936E-E6CA-9E5A-1D9AD370E7BD}"/>
              </a:ext>
            </a:extLst>
          </p:cNvPr>
          <p:cNvSpPr txBox="1"/>
          <p:nvPr/>
        </p:nvSpPr>
        <p:spPr>
          <a:xfrm>
            <a:off x="294766" y="163522"/>
            <a:ext cx="34345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Current GEOGLAM </a:t>
            </a:r>
          </a:p>
          <a:p>
            <a:r>
              <a:rPr lang="en-GB" sz="3200" b="1" dirty="0"/>
              <a:t>Thematic </a:t>
            </a:r>
          </a:p>
          <a:p>
            <a:r>
              <a:rPr lang="en-GB" sz="3200" b="1" dirty="0"/>
              <a:t>Structure </a:t>
            </a:r>
            <a:endParaRPr lang="en-US" sz="2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81AE3F-5161-16F2-C017-443C28649F4C}"/>
              </a:ext>
            </a:extLst>
          </p:cNvPr>
          <p:cNvSpPr txBox="1"/>
          <p:nvPr/>
        </p:nvSpPr>
        <p:spPr>
          <a:xfrm>
            <a:off x="8867405" y="1334827"/>
            <a:ext cx="30298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 UI" panose="020B0503020204020204" pitchFamily="34" charset="-122"/>
              </a:rPr>
              <a:t>Ongoing Operations – 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 UI" panose="020B0503020204020204" pitchFamily="34" charset="-122"/>
              </a:rPr>
              <a:t>Continue and Enhance: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fontAlgn="base"/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 UI" panose="020B0503020204020204" pitchFamily="34" charset="-122"/>
              </a:rPr>
              <a:t>- AMIS Crop Monitor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fontAlgn="base"/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 UI" panose="020B0503020204020204" pitchFamily="34" charset="-122"/>
              </a:rPr>
              <a:t>- CM4 Early Warning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fontAlgn="base"/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 UI" panose="020B0503020204020204" pitchFamily="34" charset="-122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 UI" panose="020B0503020204020204" pitchFamily="34" charset="-122"/>
              </a:rPr>
              <a:t>Geogl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am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 UI" panose="020B0503020204020204" pitchFamily="34" charset="-122"/>
              </a:rPr>
              <a:t>Knowledge Hub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fontAlgn="base"/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 UI" panose="020B0503020204020204" pitchFamily="34" charset="-122"/>
              </a:rPr>
              <a:t>- JECAM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71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landscape-2389023.jpg">
            <a:extLst>
              <a:ext uri="{FF2B5EF4-FFF2-40B4-BE49-F238E27FC236}">
                <a16:creationId xmlns:a16="http://schemas.microsoft.com/office/drawing/2014/main" id="{C884F3FB-09C0-C017-5DB9-54B2FF8FC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4" r="12504"/>
          <a:stretch>
            <a:fillRect/>
          </a:stretch>
        </p:blipFill>
        <p:spPr>
          <a:xfrm>
            <a:off x="0" y="-61903"/>
            <a:ext cx="12192000" cy="60967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198"/>
          <p:cNvGrpSpPr/>
          <p:nvPr/>
        </p:nvGrpSpPr>
        <p:grpSpPr>
          <a:xfrm>
            <a:off x="269198" y="112513"/>
            <a:ext cx="6199674" cy="2922865"/>
            <a:chOff x="0" y="-2484452"/>
            <a:chExt cx="8408303" cy="4156960"/>
          </a:xfrm>
          <a:noFill/>
        </p:grpSpPr>
        <p:sp>
          <p:nvSpPr>
            <p:cNvPr id="8" name="Shape 196"/>
            <p:cNvSpPr/>
            <p:nvPr/>
          </p:nvSpPr>
          <p:spPr>
            <a:xfrm>
              <a:off x="0" y="20513"/>
              <a:ext cx="8408303" cy="165199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175506" marR="0" lvl="0" indent="-175506" algn="ctr" defTabSz="5377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Shape 197"/>
            <p:cNvSpPr/>
            <p:nvPr/>
          </p:nvSpPr>
          <p:spPr>
            <a:xfrm>
              <a:off x="163283" y="-2484452"/>
              <a:ext cx="6836958" cy="167417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26415" indent="-701675" defTabSz="537719" hangingPunct="0">
                <a:defRPr sz="33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lang="en-US" sz="3300" dirty="0">
                <a:latin typeface="Avenir"/>
                <a:cs typeface="Calibri"/>
              </a:endParaRPr>
            </a:p>
            <a:p>
              <a:pPr marL="526415" indent="-701675" defTabSz="537719">
                <a:defRPr sz="33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lang="en-US" sz="36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…. with Expanding Policy Relevance</a:t>
              </a:r>
              <a:endParaRPr lang="en-US" dirty="0"/>
            </a:p>
          </p:txBody>
        </p:sp>
      </p:grpSp>
      <p:sp>
        <p:nvSpPr>
          <p:cNvPr id="10" name="Shape 139"/>
          <p:cNvSpPr/>
          <p:nvPr/>
        </p:nvSpPr>
        <p:spPr>
          <a:xfrm>
            <a:off x="389591" y="2996463"/>
            <a:ext cx="7420802" cy="2547272"/>
          </a:xfrm>
          <a:prstGeom prst="rect">
            <a:avLst/>
          </a:prstGeom>
          <a:solidFill>
            <a:srgbClr val="000000">
              <a:alpha val="4443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5" tIns="42505" rIns="42505" bIns="42505" anchor="ctr"/>
          <a:lstStyle/>
          <a:p>
            <a:pPr marL="0" marR="0" lvl="0" indent="0" algn="l" defTabSz="4889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Helvetica Light"/>
              </a:rPr>
              <a:t>Supporting 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Helvetica Light"/>
              </a:rPr>
              <a:t>policy priorities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Helvetica Light"/>
              </a:rPr>
              <a:t>:</a:t>
            </a:r>
          </a:p>
          <a:p>
            <a:pPr marL="342900" indent="-342900" defTabSz="488924" hangingPunct="0">
              <a:buFont typeface="Arial"/>
              <a:buChar char="•"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Helvetica Light"/>
              </a:rPr>
              <a:t>Climate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Helvetica Light"/>
              </a:rPr>
              <a:t> Change Adaptation and Mitigation</a:t>
            </a:r>
            <a:endParaRPr lang="en-US" sz="28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342900" indent="-342900" defTabSz="488924">
              <a:buFont typeface="Arial"/>
              <a:buChar char="•"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Helvetica Light"/>
              </a:rPr>
              <a:t>Sustainable Development Goals</a:t>
            </a:r>
            <a:endParaRPr lang="en-US" sz="28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342900" indent="-342900" defTabSz="488924">
              <a:buFont typeface="Arial"/>
              <a:buChar char="•"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Helvetica Light"/>
              </a:rPr>
              <a:t>Disaster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Helvetica Light"/>
              </a:rPr>
              <a:t> Risk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Helvetica Light"/>
              </a:rPr>
              <a:t> 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Helvetica Light"/>
              </a:rPr>
              <a:t>Reduction/Early Warning</a:t>
            </a:r>
            <a:endParaRPr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NDRR Logo">
            <a:extLst>
              <a:ext uri="{FF2B5EF4-FFF2-40B4-BE49-F238E27FC236}">
                <a16:creationId xmlns:a16="http://schemas.microsoft.com/office/drawing/2014/main" id="{2C477477-9B5C-D8D5-32E0-116D65E90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8" y="1997102"/>
            <a:ext cx="4800600" cy="6572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C5A4C4-B718-1DAB-8B85-B9C921953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858" y="956157"/>
            <a:ext cx="2595801" cy="8976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3A0FE2-9AF1-1635-DC63-3BCB09E28C19}"/>
              </a:ext>
            </a:extLst>
          </p:cNvPr>
          <p:cNvGrpSpPr/>
          <p:nvPr/>
        </p:nvGrpSpPr>
        <p:grpSpPr>
          <a:xfrm>
            <a:off x="9474200" y="127317"/>
            <a:ext cx="2169544" cy="5498783"/>
            <a:chOff x="9336074" y="127317"/>
            <a:chExt cx="2307670" cy="67097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5941AD-2821-010C-7ABD-71347AC72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31868" y="127317"/>
              <a:ext cx="1095371" cy="1095371"/>
            </a:xfrm>
            <a:prstGeom prst="rect">
              <a:avLst/>
            </a:prstGeom>
          </p:spPr>
        </p:pic>
        <p:pic>
          <p:nvPicPr>
            <p:cNvPr id="14" name="Picture 2" descr="Zero Hunger">
              <a:extLst>
                <a:ext uri="{FF2B5EF4-FFF2-40B4-BE49-F238E27FC236}">
                  <a16:creationId xmlns:a16="http://schemas.microsoft.com/office/drawing/2014/main" id="{22901354-23F8-A4A6-734A-4ABB64C92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8241" y="990447"/>
              <a:ext cx="1095371" cy="1095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Good Health and Well-Being">
              <a:extLst>
                <a:ext uri="{FF2B5EF4-FFF2-40B4-BE49-F238E27FC236}">
                  <a16:creationId xmlns:a16="http://schemas.microsoft.com/office/drawing/2014/main" id="{650E42BB-7D0E-D320-D50E-2491A202E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4840" y="1737941"/>
              <a:ext cx="1095371" cy="1095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Clean water and sanitation">
              <a:extLst>
                <a:ext uri="{FF2B5EF4-FFF2-40B4-BE49-F238E27FC236}">
                  <a16:creationId xmlns:a16="http://schemas.microsoft.com/office/drawing/2014/main" id="{FFFEC303-F7B9-E328-FDC6-30B628977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2452" y="2535755"/>
              <a:ext cx="1092549" cy="1092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Responsible consumption and production">
              <a:extLst>
                <a:ext uri="{FF2B5EF4-FFF2-40B4-BE49-F238E27FC236}">
                  <a16:creationId xmlns:a16="http://schemas.microsoft.com/office/drawing/2014/main" id="{BBC72C0B-4DD7-7CDD-36E4-0A1661C48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8376" y="3350769"/>
              <a:ext cx="1095368" cy="109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Climate Action">
              <a:extLst>
                <a:ext uri="{FF2B5EF4-FFF2-40B4-BE49-F238E27FC236}">
                  <a16:creationId xmlns:a16="http://schemas.microsoft.com/office/drawing/2014/main" id="{E400CD85-0CF3-D16F-015F-C0451D24C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6074" y="4093968"/>
              <a:ext cx="1108341" cy="1108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Life on land">
              <a:extLst>
                <a:ext uri="{FF2B5EF4-FFF2-40B4-BE49-F238E27FC236}">
                  <a16:creationId xmlns:a16="http://schemas.microsoft.com/office/drawing/2014/main" id="{9B9A9CC7-BDD2-8B7C-6A18-0DCD56CB7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1869" y="4983406"/>
              <a:ext cx="1108343" cy="110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Image result for sdg 17">
              <a:extLst>
                <a:ext uri="{FF2B5EF4-FFF2-40B4-BE49-F238E27FC236}">
                  <a16:creationId xmlns:a16="http://schemas.microsoft.com/office/drawing/2014/main" id="{A855F8B0-0890-CB6D-0C06-2E3097D20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2452" y="5728695"/>
              <a:ext cx="1108341" cy="1108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geoglam-ppt-bg.jpg">
            <a:extLst>
              <a:ext uri="{FF2B5EF4-FFF2-40B4-BE49-F238E27FC236}">
                <a16:creationId xmlns:a16="http://schemas.microsoft.com/office/drawing/2014/main" id="{7468CFCE-A2AB-A773-974C-E6CBA433886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" y="6034842"/>
            <a:ext cx="12192001" cy="8231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911501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andscape-2389023.jpg">
            <a:extLst>
              <a:ext uri="{FF2B5EF4-FFF2-40B4-BE49-F238E27FC236}">
                <a16:creationId xmlns:a16="http://schemas.microsoft.com/office/drawing/2014/main" id="{D561D77A-8E12-C6B3-9C1C-B72B468E49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4" r="12504"/>
          <a:stretch>
            <a:fillRect/>
          </a:stretch>
        </p:blipFill>
        <p:spPr>
          <a:xfrm>
            <a:off x="-14" y="1"/>
            <a:ext cx="12192000" cy="6096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eoglam-ppt-bg.jpg">
            <a:extLst>
              <a:ext uri="{FF2B5EF4-FFF2-40B4-BE49-F238E27FC236}">
                <a16:creationId xmlns:a16="http://schemas.microsoft.com/office/drawing/2014/main" id="{44649508-910F-476F-BDB7-DC35678B5D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" y="6034842"/>
            <a:ext cx="12192001" cy="8231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198"/>
          <p:cNvGrpSpPr/>
          <p:nvPr/>
        </p:nvGrpSpPr>
        <p:grpSpPr>
          <a:xfrm>
            <a:off x="-179651" y="-56167"/>
            <a:ext cx="6747483" cy="2903519"/>
            <a:chOff x="-742968" y="-2456938"/>
            <a:chExt cx="9151271" cy="4129446"/>
          </a:xfrm>
          <a:noFill/>
        </p:grpSpPr>
        <p:sp>
          <p:nvSpPr>
            <p:cNvPr id="8" name="Shape 196"/>
            <p:cNvSpPr/>
            <p:nvPr/>
          </p:nvSpPr>
          <p:spPr>
            <a:xfrm>
              <a:off x="0" y="20513"/>
              <a:ext cx="8408303" cy="165199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175506" marR="0" lvl="0" indent="-175506" algn="ctr" defTabSz="5377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Shape 197"/>
            <p:cNvSpPr/>
            <p:nvPr/>
          </p:nvSpPr>
          <p:spPr>
            <a:xfrm>
              <a:off x="-742968" y="-2456938"/>
              <a:ext cx="6555913" cy="2727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26518" marR="0" lvl="0" indent="-702025" algn="l" defTabSz="5377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venir Roman"/>
                </a:rPr>
                <a:t>	Responding to the Challenge:</a:t>
              </a:r>
            </a:p>
          </p:txBody>
        </p:sp>
      </p:grpSp>
      <p:sp>
        <p:nvSpPr>
          <p:cNvPr id="10" name="Shape 139"/>
          <p:cNvSpPr/>
          <p:nvPr/>
        </p:nvSpPr>
        <p:spPr>
          <a:xfrm>
            <a:off x="142674" y="1677078"/>
            <a:ext cx="5606794" cy="3075706"/>
          </a:xfrm>
          <a:prstGeom prst="rect">
            <a:avLst/>
          </a:prstGeom>
          <a:solidFill>
            <a:srgbClr val="000000">
              <a:alpha val="4443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5" tIns="42505" rIns="42505" bIns="42505" anchor="ctr"/>
          <a:lstStyle/>
          <a:p>
            <a:pPr marL="0" marR="0" lvl="0" indent="0" algn="l" defTabSz="4889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Essential Agricultural Variables</a:t>
            </a:r>
          </a:p>
          <a:p>
            <a:pPr marL="0" marR="0" lvl="0" indent="0" algn="l" defTabSz="4889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4889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Defining </a:t>
            </a: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and Developing EAV’s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  <a:p>
            <a:pPr marL="342900" marR="0" lvl="0" indent="-342900" algn="l" defTabSz="4889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EO data needs</a:t>
            </a:r>
          </a:p>
          <a:p>
            <a:pPr marL="342900" marR="0" lvl="0" indent="-342900" algn="l" defTabSz="4889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In-situ data requirements</a:t>
            </a:r>
          </a:p>
          <a:p>
            <a:pPr marL="342900" marR="0" lvl="0" indent="-342900" algn="l" defTabSz="4889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Research gaps</a:t>
            </a:r>
          </a:p>
          <a:p>
            <a:pPr marL="342900" marR="0" lvl="0" indent="-342900" algn="l" defTabSz="4889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Operational 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4DF3C-771D-7B82-6FAC-D854954C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522" y="99392"/>
            <a:ext cx="5766614" cy="24276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C93A3D-FF69-1A98-DF52-08F73FC819E5}"/>
              </a:ext>
            </a:extLst>
          </p:cNvPr>
          <p:cNvSpPr txBox="1"/>
          <p:nvPr/>
        </p:nvSpPr>
        <p:spPr>
          <a:xfrm>
            <a:off x="7989737" y="1010773"/>
            <a:ext cx="20485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New EAV Website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A9E4F4-3EC9-6ABC-8D0B-FFC31DCBFB24}"/>
              </a:ext>
            </a:extLst>
          </p:cNvPr>
          <p:cNvSpPr txBox="1"/>
          <p:nvPr/>
        </p:nvSpPr>
        <p:spPr>
          <a:xfrm>
            <a:off x="8180052" y="1492412"/>
            <a:ext cx="18090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AgVariables.org</a:t>
            </a:r>
            <a:endParaRPr lang="en-US" dirty="0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5105DA6C-1DD0-39B7-5C80-83E8F4BE5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2" y="2482642"/>
            <a:ext cx="6963396" cy="38725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343083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1A7AFEDD-52B6-80DF-8224-AB303A10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03" y="12332"/>
            <a:ext cx="12203501" cy="6057547"/>
          </a:xfrm>
          <a:prstGeom prst="rect">
            <a:avLst/>
          </a:prstGeom>
        </p:spPr>
      </p:pic>
      <p:pic>
        <p:nvPicPr>
          <p:cNvPr id="130" name="geoglam-ppt-bg.jpg"/>
          <p:cNvPicPr>
            <a:picLocks noChangeAspect="1"/>
          </p:cNvPicPr>
          <p:nvPr/>
        </p:nvPicPr>
        <p:blipFill>
          <a:blip r:embed="rId4"/>
          <a:srcRect t="87996"/>
          <a:stretch>
            <a:fillRect/>
          </a:stretch>
        </p:blipFill>
        <p:spPr>
          <a:xfrm>
            <a:off x="7" y="6034826"/>
            <a:ext cx="12192001" cy="8231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9C529-4712-8E8B-00DD-0C0FA31B5A9E}"/>
              </a:ext>
            </a:extLst>
          </p:cNvPr>
          <p:cNvSpPr txBox="1"/>
          <p:nvPr/>
        </p:nvSpPr>
        <p:spPr>
          <a:xfrm>
            <a:off x="-85414" y="1918670"/>
            <a:ext cx="6450496" cy="3795911"/>
          </a:xfrm>
          <a:prstGeom prst="rect">
            <a:avLst/>
          </a:prstGeom>
          <a:solidFill>
            <a:schemeClr val="bg2">
              <a:lumMod val="10000"/>
              <a:alpha val="4392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1" defTabSz="584200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  <a:p>
            <a:pPr marL="1485900" lvl="2" indent="-571500" defTabSz="5842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Essential EO Variables for Climate Action</a:t>
            </a:r>
          </a:p>
          <a:p>
            <a:pPr marL="1485900" lvl="2" indent="-571500" defTabSz="5842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Institutional &amp; Technical requirements</a:t>
            </a:r>
          </a:p>
          <a:p>
            <a:pPr marL="1485900" lvl="2" indent="-571500" defTabSz="5842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Essential Agriculture Variables (EAVs)</a:t>
            </a:r>
          </a:p>
          <a:p>
            <a:pPr marL="1485900" lvl="2" indent="-571500" defTabSz="5842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National Crop monitoring systems</a:t>
            </a:r>
          </a:p>
          <a:p>
            <a:pPr marL="1714500" lvl="3" indent="-342900" defTabSz="5842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Capacity co-development</a:t>
            </a:r>
          </a:p>
          <a:p>
            <a:pPr marL="2171700" lvl="4" indent="-342900" defTabSz="5842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Technical Capacity</a:t>
            </a:r>
          </a:p>
          <a:p>
            <a:pPr marL="2171700" lvl="4" indent="-342900" defTabSz="5842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Institutional Capacity</a:t>
            </a:r>
          </a:p>
          <a:p>
            <a:pPr marL="2171700" lvl="4" indent="-342900" defTabSz="5842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Data, tools and analytics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868B98C-113E-C7F1-247F-D0D40C382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336" y="12332"/>
            <a:ext cx="5679582" cy="6022494"/>
          </a:xfrm>
          <a:prstGeom prst="rect">
            <a:avLst/>
          </a:prstGeom>
        </p:spPr>
      </p:pic>
      <p:sp>
        <p:nvSpPr>
          <p:cNvPr id="7" name="Shape 197">
            <a:extLst>
              <a:ext uri="{FF2B5EF4-FFF2-40B4-BE49-F238E27FC236}">
                <a16:creationId xmlns:a16="http://schemas.microsoft.com/office/drawing/2014/main" id="{CE27AB27-5D83-13ED-E246-C91926A8C96A}"/>
              </a:ext>
            </a:extLst>
          </p:cNvPr>
          <p:cNvSpPr/>
          <p:nvPr/>
        </p:nvSpPr>
        <p:spPr>
          <a:xfrm>
            <a:off x="24068" y="505546"/>
            <a:ext cx="7784908" cy="4814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marL="526415" indent="-701675" defTabSz="537719" hangingPunct="0">
              <a:defRPr sz="330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Climate Action:</a:t>
            </a:r>
          </a:p>
          <a:p>
            <a:pPr marL="526415" indent="-701675" defTabSz="537719" hangingPunct="0">
              <a:defRPr sz="330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National Adaptation Plans (NAPs)</a:t>
            </a:r>
          </a:p>
          <a:p>
            <a:pPr marL="526415" indent="-701675" defTabSz="537719" hangingPunct="0">
              <a:defRPr sz="330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Earth Observations for Agriculture &amp; Food Security</a:t>
            </a:r>
            <a:endParaRPr lang="en-US" sz="2400" dirty="0">
              <a:latin typeface="Avenir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2389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landscape-2389023.jpg">
            <a:extLst>
              <a:ext uri="{FF2B5EF4-FFF2-40B4-BE49-F238E27FC236}">
                <a16:creationId xmlns:a16="http://schemas.microsoft.com/office/drawing/2014/main" id="{C884F3FB-09C0-C017-5DB9-54B2FF8FC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4" r="12504"/>
          <a:stretch>
            <a:fillRect/>
          </a:stretch>
        </p:blipFill>
        <p:spPr>
          <a:xfrm>
            <a:off x="0" y="0"/>
            <a:ext cx="12192000" cy="609674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</p:pic>
      <p:grpSp>
        <p:nvGrpSpPr>
          <p:cNvPr id="7" name="Group 198"/>
          <p:cNvGrpSpPr/>
          <p:nvPr/>
        </p:nvGrpSpPr>
        <p:grpSpPr>
          <a:xfrm>
            <a:off x="0" y="-139148"/>
            <a:ext cx="12192000" cy="3260035"/>
            <a:chOff x="-499315" y="-2131912"/>
            <a:chExt cx="16535394" cy="3804420"/>
          </a:xfrm>
          <a:noFill/>
        </p:grpSpPr>
        <p:sp>
          <p:nvSpPr>
            <p:cNvPr id="8" name="Shape 196"/>
            <p:cNvSpPr/>
            <p:nvPr/>
          </p:nvSpPr>
          <p:spPr>
            <a:xfrm>
              <a:off x="0" y="20513"/>
              <a:ext cx="8408303" cy="165199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175506" marR="0" lvl="0" indent="-175506" algn="ctr" defTabSz="5377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Shape 197"/>
            <p:cNvSpPr/>
            <p:nvPr/>
          </p:nvSpPr>
          <p:spPr>
            <a:xfrm>
              <a:off x="-499315" y="-2131912"/>
              <a:ext cx="16535394" cy="105283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26518" marR="0" lvl="0" indent="-702025" algn="ctr" defTabSz="5377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r>
                <a:rPr kumimoji="0" lang="en-US" sz="3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venir Roman"/>
                </a:rPr>
                <a:t>	</a:t>
              </a:r>
              <a:r>
                <a:rPr lang="en-US" sz="3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venir Roman"/>
                </a:rPr>
                <a:t>GEOGLAM: the way forward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venir Roman"/>
              </a:endParaRPr>
            </a:p>
          </p:txBody>
        </p:sp>
      </p:grpSp>
      <p:pic>
        <p:nvPicPr>
          <p:cNvPr id="24" name="geoglam-ppt-bg.jpg">
            <a:extLst>
              <a:ext uri="{FF2B5EF4-FFF2-40B4-BE49-F238E27FC236}">
                <a16:creationId xmlns:a16="http://schemas.microsoft.com/office/drawing/2014/main" id="{7468CFCE-A2AB-A773-974C-E6CBA43388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897771"/>
            <a:ext cx="12192001" cy="82317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B719CDB-C885-BE31-2873-16D79D40930A}"/>
              </a:ext>
            </a:extLst>
          </p:cNvPr>
          <p:cNvSpPr txBox="1"/>
          <p:nvPr/>
        </p:nvSpPr>
        <p:spPr>
          <a:xfrm>
            <a:off x="189672" y="562977"/>
            <a:ext cx="11634169" cy="5334794"/>
          </a:xfrm>
          <a:prstGeom prst="rect">
            <a:avLst/>
          </a:prstGeom>
          <a:solidFill>
            <a:schemeClr val="tx1">
              <a:alpha val="5019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Factors influencing international food insecurity can be expected to increase</a:t>
            </a: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Climate extremes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Pest and disease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Conflict</a:t>
            </a: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Nationally focused policy responses - to the above</a:t>
            </a: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57200" indent="-457200" defTabSz="584200" hangingPunct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Earth Observation will play an ever increasing role to help inform policies and programs with an increasing number of space assets</a:t>
            </a: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Exploring how to establish partnerships with commercial data providers  </a:t>
            </a:r>
          </a:p>
          <a:p>
            <a:pPr marL="457200" indent="-457200" defTabSz="584200" hangingPunct="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457200" indent="-457200" defTabSz="584200" hangingPunct="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Key actions to rise to the challenge</a:t>
            </a: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Greater international cooperation and collaboration – funding mechanisms needed to enable that</a:t>
            </a: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Need to continue the evolution towards open data – Transparency, Innovation, Efficiency</a:t>
            </a: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Need for sustained operational solutions ensuring long term continuity </a:t>
            </a:r>
          </a:p>
          <a:p>
            <a:pPr marL="914400" lvl="1" indent="-457200" defTabSz="58420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Scale up co-development efforts to less developed nations – Public Private Partnerships</a:t>
            </a:r>
          </a:p>
        </p:txBody>
      </p:sp>
    </p:spTree>
    <p:extLst>
      <p:ext uri="{BB962C8B-B14F-4D97-AF65-F5344CB8AC3E}">
        <p14:creationId xmlns:p14="http://schemas.microsoft.com/office/powerpoint/2010/main" val="2761172920"/>
      </p:ext>
    </p:extLst>
  </p:cSld>
  <p:clrMapOvr>
    <a:masterClrMapping/>
  </p:clrMapOvr>
  <p:transition spd="slow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Geoglam_Template_ppt">
  <a:themeElements>
    <a:clrScheme name="GEOPowerpointPresentation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OPowerpointPresentation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OPowerpointPresentation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PowerpointPresentation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PowerpointPresentation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PowerpointPresentation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PowerpointPresentation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PowerpointPresentation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PowerpointPresentation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PowerpointPresentation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PowerpointPresentation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PowerpointPresentation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PowerpointPresentation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PowerpointPresentation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549</Words>
  <Application>Microsoft Macintosh PowerPoint</Application>
  <PresentationFormat>Widescreen</PresentationFormat>
  <Paragraphs>125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1" baseType="lpstr">
      <vt:lpstr>Arial</vt:lpstr>
      <vt:lpstr>Arial Narrow</vt:lpstr>
      <vt:lpstr>Avenir</vt:lpstr>
      <vt:lpstr>Avenir Book</vt:lpstr>
      <vt:lpstr>Calibri</vt:lpstr>
      <vt:lpstr>Calibri Light</vt:lpstr>
      <vt:lpstr>Courier New</vt:lpstr>
      <vt:lpstr>Futura Std Book</vt:lpstr>
      <vt:lpstr>Futura Std Light</vt:lpstr>
      <vt:lpstr>Futura Std Medium</vt:lpstr>
      <vt:lpstr>Helvetica Light</vt:lpstr>
      <vt:lpstr>Kiona Bold</vt:lpstr>
      <vt:lpstr>Times</vt:lpstr>
      <vt:lpstr>Times New Roman</vt:lpstr>
      <vt:lpstr>Twentieth Century</vt:lpstr>
      <vt:lpstr>Wingdings</vt:lpstr>
      <vt:lpstr>office theme</vt:lpstr>
      <vt:lpstr>2_White</vt:lpstr>
      <vt:lpstr>1_Geoglam_Template_ppt</vt:lpstr>
      <vt:lpstr>2_Office Theme</vt:lpstr>
      <vt:lpstr>3_Office Theme</vt:lpstr>
      <vt:lpstr>1_Office Theme</vt:lpstr>
      <vt:lpstr>PowerPoint Presentation</vt:lpstr>
      <vt:lpstr>GEOGLAM Launched by the G20 Agriculture Ministers</vt:lpstr>
      <vt:lpstr>GEOGLAM: a GEO Flagship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Jarvis</dc:creator>
  <cp:lastModifiedBy>Microsoft Office User</cp:lastModifiedBy>
  <cp:revision>24</cp:revision>
  <dcterms:created xsi:type="dcterms:W3CDTF">2022-07-18T14:14:49Z</dcterms:created>
  <dcterms:modified xsi:type="dcterms:W3CDTF">2022-10-17T20:30:55Z</dcterms:modified>
</cp:coreProperties>
</file>