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8372" r:id="rId3"/>
    <p:sldId id="38371" r:id="rId4"/>
    <p:sldId id="38373" r:id="rId5"/>
    <p:sldId id="38374" r:id="rId6"/>
    <p:sldId id="38375" r:id="rId7"/>
    <p:sldId id="1439" r:id="rId8"/>
    <p:sldId id="38377" r:id="rId9"/>
    <p:sldId id="38378" r:id="rId10"/>
    <p:sldId id="38380" r:id="rId11"/>
    <p:sldId id="334" r:id="rId12"/>
    <p:sldId id="304" r:id="rId13"/>
    <p:sldId id="364" r:id="rId14"/>
    <p:sldId id="383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A510"/>
    <a:srgbClr val="F79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37239-F37F-465D-A908-36EA17536542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39969-EC47-49CE-804C-334937396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3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9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BCDD9-0AC0-4B65-BF10-2DEBB7F93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7C54E-FBF3-4022-9B0E-B1BE601BA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D5549-1A87-4383-A3F9-C837871FE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D1F78-44B7-4155-8A48-BE1F28BF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2B407-A81C-4888-8E42-B2457DFC7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5DA99-ECB5-4AC3-B3C9-1396D6C2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7DD2-839C-4C83-A6A6-ABA64414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B76CC4-A721-4814-ADCC-6F4C1A26C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4B5EF-1B85-4629-AF1B-38AAEE7F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C31BA-341A-4766-8551-82EC6F92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90231-5978-484B-B116-C08F7C50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5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CF2611-5829-4DD3-AA7B-9DFB07A8B6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AA158-2F57-4845-BD22-ADFF1F7DD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5B847-C517-450F-8C05-3AFDDC41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AA62-C9EC-4A24-9A22-C18ACD02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3518-233B-44A7-A279-3EF0BA708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80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4" y="149738"/>
            <a:ext cx="109728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70" indent="0">
              <a:buNone/>
              <a:defRPr sz="1000"/>
            </a:lvl2pPr>
            <a:lvl3pPr marL="777221" indent="0">
              <a:buNone/>
              <a:defRPr sz="1000"/>
            </a:lvl3pPr>
            <a:lvl4pPr marL="1051534" indent="0">
              <a:buNone/>
              <a:defRPr sz="1000"/>
            </a:lvl4pPr>
            <a:lvl5pPr marL="1325847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2" y="890176"/>
            <a:ext cx="109728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+mj-lt"/>
              </a:defRPr>
            </a:lvl1pPr>
            <a:lvl2pPr marL="457189" indent="0">
              <a:buFontTx/>
              <a:buNone/>
              <a:defRPr sz="2000"/>
            </a:lvl2pPr>
            <a:lvl3pPr marL="914377" indent="0">
              <a:buFontTx/>
              <a:buNone/>
              <a:defRPr sz="2000"/>
            </a:lvl3pPr>
            <a:lvl4pPr marL="1371566" indent="0">
              <a:buFontTx/>
              <a:buNone/>
              <a:defRPr sz="2000"/>
            </a:lvl4pPr>
            <a:lvl5pPr marL="1828754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48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7CD6EA-22D0-4CBD-A7E3-D3A4BBC69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5B78D-BBFA-4944-BBD5-E07BE4D896B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3A2E0DF-B496-4DF0-9B97-23E85090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931" y="61747"/>
            <a:ext cx="9182037" cy="701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319E395E-3F08-405D-9CC1-310D4D056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1"/>
            <a:ext cx="1418208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12-14 October 2022</a:t>
            </a:r>
          </a:p>
        </p:txBody>
      </p:sp>
    </p:spTree>
    <p:extLst>
      <p:ext uri="{BB962C8B-B14F-4D97-AF65-F5344CB8AC3E}">
        <p14:creationId xmlns:p14="http://schemas.microsoft.com/office/powerpoint/2010/main" val="299126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2BE277-59AD-5247-A959-23AE08CD7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7BA1CF-A3DD-D04E-BF57-3DAFC98237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709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56D54-AFA1-4E72-9725-FA610EE6C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5026106"/>
            <a:ext cx="6145161" cy="1030288"/>
          </a:xfrm>
        </p:spPr>
        <p:txBody>
          <a:bodyPr anchor="b">
            <a:noAutofit/>
          </a:bodyPr>
          <a:lstStyle>
            <a:lvl1pPr algn="l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B9D80-2B31-4EA5-9D21-8CDE07854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6148469"/>
            <a:ext cx="6145161" cy="3651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DE77-23E0-49FB-9828-5FA3088F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139" y="618578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</a:lstStyle>
          <a:p>
            <a:fld id="{AC9A6FC3-8F56-4157-ABDC-B4F43D71E4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8F9EA-97AB-4B4F-8467-E9E09EA65D97}"/>
              </a:ext>
            </a:extLst>
          </p:cNvPr>
          <p:cNvSpPr txBox="1"/>
          <p:nvPr userDrawn="1"/>
        </p:nvSpPr>
        <p:spPr>
          <a:xfrm>
            <a:off x="9537882" y="611755"/>
            <a:ext cx="153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908D8D-313C-7841-BB71-382DFB1B80BD}"/>
              </a:ext>
            </a:extLst>
          </p:cNvPr>
          <p:cNvCxnSpPr>
            <a:cxnSpLocks/>
          </p:cNvCxnSpPr>
          <p:nvPr userDrawn="1"/>
        </p:nvCxnSpPr>
        <p:spPr>
          <a:xfrm>
            <a:off x="11077863" y="425450"/>
            <a:ext cx="0" cy="6477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A0FA3D-1915-F74E-9649-910160F9ED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956" y="453675"/>
            <a:ext cx="708459" cy="587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7B3951-4E10-EB4F-94C2-7785F855A9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845" y="500756"/>
            <a:ext cx="4976310" cy="497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76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Heade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410" y="259254"/>
            <a:ext cx="9592449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961" y="1371600"/>
            <a:ext cx="9578898" cy="4805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4316" y="6356350"/>
            <a:ext cx="2743200" cy="365125"/>
          </a:xfrm>
        </p:spPr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09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410" y="259254"/>
            <a:ext cx="9592449" cy="5787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50B89-1EB0-4B41-8AF8-9D4C3D13B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9166DA-EA81-D14A-B70F-2E85591A7F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26" y="5566626"/>
            <a:ext cx="1220674" cy="12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76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410" y="259254"/>
            <a:ext cx="9592449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71961" y="1371600"/>
            <a:ext cx="9578898" cy="4805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64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409" y="259254"/>
            <a:ext cx="9592449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961" y="1371600"/>
            <a:ext cx="9578898" cy="4805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24EE9-E6CC-2F45-AAD2-8F2B1AD18879}"/>
              </a:ext>
            </a:extLst>
          </p:cNvPr>
          <p:cNvSpPr/>
          <p:nvPr userDrawn="1"/>
        </p:nvSpPr>
        <p:spPr>
          <a:xfrm>
            <a:off x="11172092" y="0"/>
            <a:ext cx="1019908" cy="2046514"/>
          </a:xfrm>
          <a:prstGeom prst="rect">
            <a:avLst/>
          </a:prstGeom>
          <a:gradFill flip="none" rotWithShape="1">
            <a:gsLst>
              <a:gs pos="15000">
                <a:schemeClr val="tx1"/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62A6D-94B1-5A43-9B66-ED165FEE7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ACF26-4BD1-3A46-A600-6A9773D584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26" y="5566626"/>
            <a:ext cx="1220674" cy="12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3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-up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2465D0-0F68-F949-ABD0-95DA6A998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393950"/>
            <a:ext cx="11430000" cy="2070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944570-E704-4A47-8EB6-6760A7BE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409" y="3139614"/>
            <a:ext cx="9592449" cy="5787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57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0D705C-972F-4D72-BB0D-B3BEFA33B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165EA-9E1B-4F17-9732-3D2B8D1EB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D4A78-A291-428F-BFED-5491608AD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8F99D-80AB-4FC6-AB4D-885F99AA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85331-A893-4A75-B132-E836E44E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B666F-3B37-4730-83DB-8F56F43E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28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99DBC7-E2FF-9C4D-A5A4-A3F34CEC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56D54-AFA1-4E72-9725-FA610EE6C1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23419" y="5095554"/>
            <a:ext cx="6145161" cy="1030288"/>
          </a:xfrm>
        </p:spPr>
        <p:txBody>
          <a:bodyPr anchor="b">
            <a:noAutofit/>
          </a:bodyPr>
          <a:lstStyle>
            <a:lvl1pPr algn="ctr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HEO PPT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B9D80-2B31-4EA5-9D21-8CDE078541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23419" y="6217917"/>
            <a:ext cx="6145161" cy="3651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HUMAN EXPLORATION AND OPERATIONS </a:t>
            </a:r>
          </a:p>
        </p:txBody>
      </p:sp>
    </p:spTree>
    <p:extLst>
      <p:ext uri="{BB962C8B-B14F-4D97-AF65-F5344CB8AC3E}">
        <p14:creationId xmlns:p14="http://schemas.microsoft.com/office/powerpoint/2010/main" val="1451820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12EC3-70A3-4579-8A87-322309A3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A7203-487F-4000-9CAC-F0E1BA23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01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6173-4484-1B4E-BBF8-CAC4E598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8A228-E0A0-ED44-BE84-9BCA48F9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2531" y="6393421"/>
            <a:ext cx="2743200" cy="365125"/>
          </a:xfrm>
          <a:prstGeom prst="rect">
            <a:avLst/>
          </a:prstGeom>
        </p:spPr>
        <p:txBody>
          <a:bodyPr/>
          <a:lstStyle/>
          <a:p>
            <a:fld id="{A4BE8E4D-DBA3-BA46-99D0-4742288CED60}" type="datetimeFigureOut">
              <a:rPr lang="en-US" smtClean="0"/>
              <a:pPr/>
              <a:t>10/18/22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CEF7-1800-FD4D-A9E1-10A03EF5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342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05D9A-6F84-854F-A822-3F6A08E6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10E1-AC07-EB4F-8B72-16B61D414E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9D315-795C-7542-999D-52A4D789E8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58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84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CDCDCF-DDB5-8D48-8316-E6F2C874F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4A6F3A82-B138-1845-A6B8-F32CD161D6BB}" type="datetime1">
              <a:rPr lang="en-US" smtClean="0"/>
              <a:t>10/18/22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8BB85E7-842B-2742-80E5-7AFD3990C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>
                <a:solidFill>
                  <a:srgbClr val="F85A5A"/>
                </a:solidFill>
                <a:latin typeface="Helvetica" pitchFamily="2" charset="0"/>
              </a:defRPr>
            </a:lvl1pPr>
          </a:lstStyle>
          <a:p>
            <a:r>
              <a:rPr lang="en-US"/>
              <a:t>Embargoed until 10am EDT June 7, 2019</a:t>
            </a:r>
          </a:p>
        </p:txBody>
      </p:sp>
    </p:spTree>
    <p:extLst>
      <p:ext uri="{BB962C8B-B14F-4D97-AF65-F5344CB8AC3E}">
        <p14:creationId xmlns:p14="http://schemas.microsoft.com/office/powerpoint/2010/main" val="2551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66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E488-F753-417C-A9B1-FECC0427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1433-3231-482C-AE98-420B0D73C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58ED9-26CE-4C52-9EEC-DEEE189B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7040-0CE8-421E-8D82-5E60A590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60F77-A379-4F35-8C9B-6CA02D32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2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756D-3F8B-4A0F-ABB9-AC113C5F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9329-F00D-43CC-B30B-2760D07BB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AD746-056F-46B8-B8D7-55D7E094D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EC709-D206-421B-978D-175B1CC5A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F01AC-7050-4C65-982F-FA3B2D4C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AB132-39D2-4F5B-AE5B-C9A95904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3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580C-0C48-474D-80DD-A95F7E0B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0277B-1F20-41C4-B61D-3D3828C83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E0B08-D20D-4447-B01D-E249CA197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BAF9A-8D24-4DAD-ACE4-9D01D1006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80B927-4007-4095-8B31-30F472E7B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5F2039-A00D-47F4-8ABC-A8F8A805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76805E-B094-40F6-BB3D-93DDA55D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2D4D9F-D85D-446A-8542-36083B49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1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85B8-1A5A-400E-A5BB-905476A2B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EFAA2-09D7-47C1-A1FE-FD525D2B8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CE62BB-ABCD-4102-8419-A6E8C7C1B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49659-8A46-4359-9FDD-B1BDB27B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7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6B0AC4-26B1-4DEE-91D3-4D9F5793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A608F-9E37-44C5-8D3B-9C87B2D7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7BA9D-0A01-4688-AC50-CC7A8996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2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AFC7-6C0F-4891-A628-18EA585B2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307A0-006C-4BEF-A6AF-5C193871D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684D4-9713-4E3A-87F4-ACC3612D6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9289F-F122-4872-80C2-96F00E6E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E4ED8-5BE5-47E5-A9F7-5128101A2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8C91D-92E1-4227-B85D-C1617E58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6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78FB1-5166-4A3E-AD45-5C372E3AD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E74DD-BDC2-49BE-9302-B8BB729E9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AF90D-2E92-481D-B9C4-4803B4E82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A63DF-F8D0-476F-80C3-C14BE0E0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C0BFA-23A7-4DDA-B3C0-DF719E0A7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A5D07-17D1-4FCE-89DA-0487C8C2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5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5231EB-83BB-4C64-80EA-5A9DF61B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F7F88-28C7-49CB-B4D7-5F2540703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31ED2-BF99-4C19-BB1C-F3AFF4CDD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88FDE-82C7-4916-AFD1-CC2A23B91DB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50A5A-C5EB-44A5-A122-EF32BC9DF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C8D21-E994-4E95-BB4F-CA689240E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A8922-5FDB-4823-AF4B-09A08377A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2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5AC2F9-CD41-F944-8315-419FBB176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789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7C4B4-03B9-4910-88A6-839EC5E3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410" y="259254"/>
            <a:ext cx="9592450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C3FB8-0F5E-42F6-9F7E-0EDBD33FA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0810" y="1371600"/>
            <a:ext cx="9590049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C78B9-661F-4DAB-89D2-DF2D88898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9A6FC3-8F56-4157-ABDC-B4F43D71E4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CF2CDB-9D4D-6A41-9443-B7B07FEE5FC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C8061-EF97-7042-B986-5DC941808F4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26" y="5566626"/>
            <a:ext cx="1220674" cy="12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984">
          <p15:clr>
            <a:srgbClr val="F26B43"/>
          </p15:clr>
        </p15:guide>
        <p15:guide id="3" orient="horz" pos="3912">
          <p15:clr>
            <a:srgbClr val="F26B43"/>
          </p15:clr>
        </p15:guide>
        <p15:guide id="4" pos="912">
          <p15:clr>
            <a:srgbClr val="F26B43"/>
          </p15:clr>
        </p15:guide>
        <p15:guide id="5" orient="horz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EDADB48-573A-4E90-BBDC-11411AD98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1500187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Simon J. Hook, </a:t>
            </a:r>
            <a:r>
              <a:rPr lang="en-US" u="sng" dirty="0">
                <a:solidFill>
                  <a:schemeClr val="bg1"/>
                </a:solidFill>
              </a:rPr>
              <a:t>Kerry Cawse-Nicholson</a:t>
            </a:r>
            <a:r>
              <a:rPr lang="en-US" dirty="0">
                <a:solidFill>
                  <a:schemeClr val="bg1"/>
                </a:solidFill>
              </a:rPr>
              <a:t>, and the ECOSTRESS Science and Applications Team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NASA Jet Propulsion Laboratory, California Institute of Technology, USA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B350E4-BE78-4030-9AF6-BFC7BBCE73ED}"/>
              </a:ext>
            </a:extLst>
          </p:cNvPr>
          <p:cNvSpPr/>
          <p:nvPr/>
        </p:nvSpPr>
        <p:spPr>
          <a:xfrm>
            <a:off x="2455888" y="1747537"/>
            <a:ext cx="71116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ECOSTRESS Science and Applications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Highlights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43F98-F1C7-4093-A3D2-E2D5E9625A68}"/>
              </a:ext>
            </a:extLst>
          </p:cNvPr>
          <p:cNvSpPr txBox="1"/>
          <p:nvPr/>
        </p:nvSpPr>
        <p:spPr>
          <a:xfrm>
            <a:off x="6011733" y="6319936"/>
            <a:ext cx="6237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 2022 California Institute of Technology. Government sponsorship acknowledged.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284A78-5F51-7FBF-8B71-1716C56B86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1081"/>
            <a:ext cx="4671753" cy="12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59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833" y="69316"/>
            <a:ext cx="10333264" cy="82187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ECOSTRESS Watches Cities “Breathe”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08E9F-A240-4C46-AF11-38ED63C634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091" y="974856"/>
            <a:ext cx="6142845" cy="5224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8EF1CA-2AFB-4F73-AB5B-A44EC651A361}"/>
              </a:ext>
            </a:extLst>
          </p:cNvPr>
          <p:cNvSpPr txBox="1"/>
          <p:nvPr/>
        </p:nvSpPr>
        <p:spPr>
          <a:xfrm>
            <a:off x="198408" y="1907089"/>
            <a:ext cx="2777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Land Surface Temperature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Diurnal 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4353DD-38AA-4C72-AAB0-2B3AEAC9DC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36" y="3354404"/>
            <a:ext cx="2757128" cy="2324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7F2B3-A68C-4451-B7A8-D6D35EFAB0C6}"/>
              </a:ext>
            </a:extLst>
          </p:cNvPr>
          <p:cNvSpPr txBox="1"/>
          <p:nvPr/>
        </p:nvSpPr>
        <p:spPr>
          <a:xfrm>
            <a:off x="9782355" y="273808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03:01 pm July 31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16B7C-6B04-49CF-BA15-F1DE5B2EE2EF}"/>
              </a:ext>
            </a:extLst>
          </p:cNvPr>
          <p:cNvSpPr txBox="1"/>
          <p:nvPr/>
        </p:nvSpPr>
        <p:spPr>
          <a:xfrm>
            <a:off x="9782355" y="3354405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09:26 pm Aug 8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250CE-5EF3-49DA-BCA9-05BACD1AC082}"/>
              </a:ext>
            </a:extLst>
          </p:cNvPr>
          <p:cNvSpPr txBox="1"/>
          <p:nvPr/>
        </p:nvSpPr>
        <p:spPr>
          <a:xfrm>
            <a:off x="9780942" y="4119281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11:43 pm Aug 14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59D40-AEE7-4291-9D3C-C903AB4422E1}"/>
              </a:ext>
            </a:extLst>
          </p:cNvPr>
          <p:cNvSpPr txBox="1"/>
          <p:nvPr/>
        </p:nvSpPr>
        <p:spPr>
          <a:xfrm>
            <a:off x="9723845" y="481598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04:07 am Aug 22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B66BC-EEB4-3EDC-00F7-4CEF0D53E23D}"/>
              </a:ext>
            </a:extLst>
          </p:cNvPr>
          <p:cNvSpPr txBox="1"/>
          <p:nvPr/>
        </p:nvSpPr>
        <p:spPr>
          <a:xfrm>
            <a:off x="10022675" y="6419352"/>
            <a:ext cx="205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Glynn Hulley</a:t>
            </a:r>
          </a:p>
        </p:txBody>
      </p:sp>
    </p:spTree>
    <p:extLst>
      <p:ext uri="{BB962C8B-B14F-4D97-AF65-F5344CB8AC3E}">
        <p14:creationId xmlns:p14="http://schemas.microsoft.com/office/powerpoint/2010/main" val="183658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9DDB43-6EB4-4369-9829-AF78B9D145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5B78D-BBFA-4944-BBD5-E07BE4D896B9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58C0C-580A-4D3E-A161-343AFE72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Google Shape;165;p1">
            <a:extLst>
              <a:ext uri="{FF2B5EF4-FFF2-40B4-BE49-F238E27FC236}">
                <a16:creationId xmlns:a16="http://schemas.microsoft.com/office/drawing/2014/main" id="{2D18A9C4-0B86-46E8-A8BC-6340DCB04C9E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SzPts val="1200"/>
            </a:pPr>
            <a:fld id="{00000000-1234-1234-1234-123412341234}" type="slidenum">
              <a:rPr lang="en-US" smtClean="0"/>
              <a:pPr algn="r">
                <a:buSzPts val="1200"/>
              </a:pPr>
              <a:t>11</a:t>
            </a:fld>
            <a:endParaRPr lang="en-US"/>
          </a:p>
        </p:txBody>
      </p:sp>
      <p:pic>
        <p:nvPicPr>
          <p:cNvPr id="6" name="Google Shape;166;p1">
            <a:extLst>
              <a:ext uri="{FF2B5EF4-FFF2-40B4-BE49-F238E27FC236}">
                <a16:creationId xmlns:a16="http://schemas.microsoft.com/office/drawing/2014/main" id="{A67ED676-EC7C-476E-A697-6268EA22D06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1"/>
            <a:ext cx="12285481" cy="68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7" name="Google Shape;167;p1">
            <a:extLst>
              <a:ext uri="{FF2B5EF4-FFF2-40B4-BE49-F238E27FC236}">
                <a16:creationId xmlns:a16="http://schemas.microsoft.com/office/drawing/2014/main" id="{BAB7DF11-2949-4DAC-AF96-1E7106324326}"/>
              </a:ext>
            </a:extLst>
          </p:cNvPr>
          <p:cNvGrpSpPr/>
          <p:nvPr/>
        </p:nvGrpSpPr>
        <p:grpSpPr>
          <a:xfrm>
            <a:off x="2967132" y="890026"/>
            <a:ext cx="3327317" cy="2293600"/>
            <a:chOff x="1549526" y="433044"/>
            <a:chExt cx="9092947" cy="6424956"/>
          </a:xfrm>
        </p:grpSpPr>
        <p:pic>
          <p:nvPicPr>
            <p:cNvPr id="8" name="Google Shape;168;p1">
              <a:extLst>
                <a:ext uri="{FF2B5EF4-FFF2-40B4-BE49-F238E27FC236}">
                  <a16:creationId xmlns:a16="http://schemas.microsoft.com/office/drawing/2014/main" id="{EC2E4E5C-20C8-4C2F-BB0E-43C5B86C5253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9526" y="433044"/>
              <a:ext cx="9092947" cy="642495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9" name="Google Shape;169;p1">
              <a:extLst>
                <a:ext uri="{FF2B5EF4-FFF2-40B4-BE49-F238E27FC236}">
                  <a16:creationId xmlns:a16="http://schemas.microsoft.com/office/drawing/2014/main" id="{EE8F1F95-040A-45EE-8B3A-B25245133303}"/>
                </a:ext>
              </a:extLst>
            </p:cNvPr>
            <p:cNvSpPr txBox="1"/>
            <p:nvPr/>
          </p:nvSpPr>
          <p:spPr>
            <a:xfrm rot="-1410139">
              <a:off x="5261038" y="1305144"/>
              <a:ext cx="2742592" cy="646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Stephanie Dr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0;p1">
              <a:extLst>
                <a:ext uri="{FF2B5EF4-FFF2-40B4-BE49-F238E27FC236}">
                  <a16:creationId xmlns:a16="http://schemas.microsoft.com/office/drawing/2014/main" id="{3960E33B-3043-40AF-A328-AF7BA7ED15BF}"/>
                </a:ext>
              </a:extLst>
            </p:cNvPr>
            <p:cNvSpPr/>
            <p:nvPr/>
          </p:nvSpPr>
          <p:spPr>
            <a:xfrm>
              <a:off x="4726112" y="585627"/>
              <a:ext cx="4448710" cy="3215811"/>
            </a:xfrm>
            <a:custGeom>
              <a:avLst/>
              <a:gdLst/>
              <a:ahLst/>
              <a:cxnLst/>
              <a:rect l="l" t="t" r="r" b="b"/>
              <a:pathLst>
                <a:path w="4448710" h="3215811" extrusionOk="0">
                  <a:moveTo>
                    <a:pt x="0" y="2167847"/>
                  </a:moveTo>
                  <a:lnTo>
                    <a:pt x="482886" y="1068512"/>
                  </a:lnTo>
                  <a:lnTo>
                    <a:pt x="1613043" y="328773"/>
                  </a:lnTo>
                  <a:lnTo>
                    <a:pt x="1941816" y="0"/>
                  </a:lnTo>
                  <a:lnTo>
                    <a:pt x="3400746" y="154112"/>
                  </a:lnTo>
                  <a:lnTo>
                    <a:pt x="4448710" y="811658"/>
                  </a:lnTo>
                  <a:lnTo>
                    <a:pt x="4335695" y="2167847"/>
                  </a:lnTo>
                  <a:lnTo>
                    <a:pt x="3030877" y="2147299"/>
                  </a:lnTo>
                  <a:lnTo>
                    <a:pt x="2280863" y="1541124"/>
                  </a:lnTo>
                  <a:lnTo>
                    <a:pt x="1356189" y="1684962"/>
                  </a:lnTo>
                  <a:lnTo>
                    <a:pt x="1037690" y="2619910"/>
                  </a:lnTo>
                  <a:lnTo>
                    <a:pt x="811659" y="3215811"/>
                  </a:lnTo>
                  <a:lnTo>
                    <a:pt x="71919" y="2958957"/>
                  </a:lnTo>
                  <a:lnTo>
                    <a:pt x="0" y="2167847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171;p1">
            <a:extLst>
              <a:ext uri="{FF2B5EF4-FFF2-40B4-BE49-F238E27FC236}">
                <a16:creationId xmlns:a16="http://schemas.microsoft.com/office/drawing/2014/main" id="{3A304FDC-4685-4791-9ECA-76605FB1D0F7}"/>
              </a:ext>
            </a:extLst>
          </p:cNvPr>
          <p:cNvSpPr/>
          <p:nvPr/>
        </p:nvSpPr>
        <p:spPr>
          <a:xfrm>
            <a:off x="2163702" y="1893199"/>
            <a:ext cx="202814" cy="13031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Google Shape;172;p1">
            <a:extLst>
              <a:ext uri="{FF2B5EF4-FFF2-40B4-BE49-F238E27FC236}">
                <a16:creationId xmlns:a16="http://schemas.microsoft.com/office/drawing/2014/main" id="{EED55F00-F045-4C70-9974-F75C6EA41554}"/>
              </a:ext>
            </a:extLst>
          </p:cNvPr>
          <p:cNvCxnSpPr/>
          <p:nvPr/>
        </p:nvCxnSpPr>
        <p:spPr>
          <a:xfrm rot="10800000" flipH="1">
            <a:off x="2368272" y="890026"/>
            <a:ext cx="570923" cy="100337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73;p1">
            <a:extLst>
              <a:ext uri="{FF2B5EF4-FFF2-40B4-BE49-F238E27FC236}">
                <a16:creationId xmlns:a16="http://schemas.microsoft.com/office/drawing/2014/main" id="{BF07B8EF-D02A-4D86-9435-CB8593EBEACF}"/>
              </a:ext>
            </a:extLst>
          </p:cNvPr>
          <p:cNvCxnSpPr/>
          <p:nvPr/>
        </p:nvCxnSpPr>
        <p:spPr>
          <a:xfrm>
            <a:off x="2366516" y="2023516"/>
            <a:ext cx="600616" cy="116011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74;p1">
            <a:extLst>
              <a:ext uri="{FF2B5EF4-FFF2-40B4-BE49-F238E27FC236}">
                <a16:creationId xmlns:a16="http://schemas.microsoft.com/office/drawing/2014/main" id="{6CF57222-927A-4FB5-8583-A9503F0C79B0}"/>
              </a:ext>
            </a:extLst>
          </p:cNvPr>
          <p:cNvSpPr/>
          <p:nvPr/>
        </p:nvSpPr>
        <p:spPr>
          <a:xfrm>
            <a:off x="73178" y="6015843"/>
            <a:ext cx="12118820" cy="70784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“I call this the 4 million dollar image”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Greg Spotts, City of Los Angeles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ECOSTRESS imagery used by City of LA to secure funding for urban heat mitigation solutions for heat-vulnerable neighborhoods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75;p1">
            <a:extLst>
              <a:ext uri="{FF2B5EF4-FFF2-40B4-BE49-F238E27FC236}">
                <a16:creationId xmlns:a16="http://schemas.microsoft.com/office/drawing/2014/main" id="{23E745B1-2A90-469A-9CA9-730F94E86BB3}"/>
              </a:ext>
            </a:extLst>
          </p:cNvPr>
          <p:cNvSpPr txBox="1"/>
          <p:nvPr/>
        </p:nvSpPr>
        <p:spPr>
          <a:xfrm>
            <a:off x="3293451" y="4209975"/>
            <a:ext cx="2677500" cy="1169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 of Los Angeles is testing road surface coatings to minimize urban heat. ECOSTRESS shows cooling effect on local streets.</a:t>
            </a:r>
            <a:endParaRPr/>
          </a:p>
        </p:txBody>
      </p:sp>
      <p:pic>
        <p:nvPicPr>
          <p:cNvPr id="16" name="Google Shape;176;p1">
            <a:extLst>
              <a:ext uri="{FF2B5EF4-FFF2-40B4-BE49-F238E27FC236}">
                <a16:creationId xmlns:a16="http://schemas.microsoft.com/office/drawing/2014/main" id="{1DC293AF-A135-4775-AC88-87CE4EA998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152" y="3630915"/>
            <a:ext cx="2997519" cy="229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" name="Google Shape;177;p1">
            <a:extLst>
              <a:ext uri="{FF2B5EF4-FFF2-40B4-BE49-F238E27FC236}">
                <a16:creationId xmlns:a16="http://schemas.microsoft.com/office/drawing/2014/main" id="{DE9E350F-E8B5-46FB-8339-86BE35A4F6EB}"/>
              </a:ext>
            </a:extLst>
          </p:cNvPr>
          <p:cNvCxnSpPr/>
          <p:nvPr/>
        </p:nvCxnSpPr>
        <p:spPr>
          <a:xfrm rot="10800000" flipH="1">
            <a:off x="4630790" y="1743727"/>
            <a:ext cx="188562" cy="2477237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" name="Google Shape;178;p1">
            <a:extLst>
              <a:ext uri="{FF2B5EF4-FFF2-40B4-BE49-F238E27FC236}">
                <a16:creationId xmlns:a16="http://schemas.microsoft.com/office/drawing/2014/main" id="{B5C5FBFD-E2DC-43A6-B82E-A2728620BF65}"/>
              </a:ext>
            </a:extLst>
          </p:cNvPr>
          <p:cNvSpPr txBox="1"/>
          <p:nvPr/>
        </p:nvSpPr>
        <p:spPr>
          <a:xfrm>
            <a:off x="-10152" y="-17742"/>
            <a:ext cx="12285480" cy="75710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City of Los Angeles is using ECOSTRESS to identify hotspots and quantify the effects of heat mitigation strategies such as cool roads</a:t>
            </a:r>
            <a:endParaRPr dirty="0"/>
          </a:p>
        </p:txBody>
      </p:sp>
      <p:cxnSp>
        <p:nvCxnSpPr>
          <p:cNvPr id="19" name="Google Shape;179;p1">
            <a:extLst>
              <a:ext uri="{FF2B5EF4-FFF2-40B4-BE49-F238E27FC236}">
                <a16:creationId xmlns:a16="http://schemas.microsoft.com/office/drawing/2014/main" id="{010CFA4E-4C02-48B9-9E04-5C45703613D8}"/>
              </a:ext>
            </a:extLst>
          </p:cNvPr>
          <p:cNvCxnSpPr/>
          <p:nvPr/>
        </p:nvCxnSpPr>
        <p:spPr>
          <a:xfrm rot="10800000">
            <a:off x="2265109" y="4438436"/>
            <a:ext cx="1028026" cy="295783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6433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6FFE20-4678-4145-A534-D65949505A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4"/>
            <a:ext cx="12197356" cy="6851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544C8-AF84-4FBF-8D08-1CC41850D9B1}"/>
              </a:ext>
            </a:extLst>
          </p:cNvPr>
          <p:cNvSpPr txBox="1"/>
          <p:nvPr/>
        </p:nvSpPr>
        <p:spPr>
          <a:xfrm>
            <a:off x="4392253" y="6518444"/>
            <a:ext cx="6237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 2022 California Institute of Technology. Government sponsorship acknowledged.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A6EF06-E588-4DE4-90D1-ED61CA351B31}"/>
              </a:ext>
            </a:extLst>
          </p:cNvPr>
          <p:cNvSpPr txBox="1"/>
          <p:nvPr/>
        </p:nvSpPr>
        <p:spPr>
          <a:xfrm>
            <a:off x="621978" y="1239314"/>
            <a:ext cx="362975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ECOSTRESS Science and Applications Team Meeting</a:t>
            </a:r>
          </a:p>
          <a:p>
            <a:endParaRPr lang="en-US" sz="3200" dirty="0"/>
          </a:p>
          <a:p>
            <a:r>
              <a:rPr lang="en-US" sz="3200" dirty="0"/>
              <a:t>November 15-17</a:t>
            </a:r>
          </a:p>
          <a:p>
            <a:endParaRPr lang="en-US" sz="3200" dirty="0"/>
          </a:p>
          <a:p>
            <a:r>
              <a:rPr lang="en-US" sz="3200" dirty="0"/>
              <a:t>Ventura, CA</a:t>
            </a:r>
          </a:p>
        </p:txBody>
      </p:sp>
    </p:spTree>
    <p:extLst>
      <p:ext uri="{BB962C8B-B14F-4D97-AF65-F5344CB8AC3E}">
        <p14:creationId xmlns:p14="http://schemas.microsoft.com/office/powerpoint/2010/main" val="188269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E7C587-83FF-4317-BDAA-4F11F62EF4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852" y="374458"/>
            <a:ext cx="9163617" cy="6109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FCF01-A3FC-4D19-A2D0-674FC230C79F}"/>
              </a:ext>
            </a:extLst>
          </p:cNvPr>
          <p:cNvSpPr txBox="1"/>
          <p:nvPr/>
        </p:nvSpPr>
        <p:spPr>
          <a:xfrm>
            <a:off x="2833735" y="2921168"/>
            <a:ext cx="3612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3690F6-47EA-43F8-A96E-08650CA764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2" y="488886"/>
            <a:ext cx="3598676" cy="20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32CDBE-369B-44C5-BC4B-58ECA5BE5A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453" y="312372"/>
            <a:ext cx="8235936" cy="6107353"/>
          </a:xfrm>
          <a:prstGeom prst="rect">
            <a:avLst/>
          </a:prstGeom>
        </p:spPr>
      </p:pic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3E0324BC-8F2C-4BBC-8180-5F05803784D1}"/>
              </a:ext>
            </a:extLst>
          </p:cNvPr>
          <p:cNvSpPr/>
          <p:nvPr/>
        </p:nvSpPr>
        <p:spPr>
          <a:xfrm>
            <a:off x="2777626" y="2404946"/>
            <a:ext cx="7137284" cy="3606748"/>
          </a:xfrm>
          <a:prstGeom prst="roundRect">
            <a:avLst/>
          </a:prstGeom>
          <a:solidFill>
            <a:srgbClr val="78A51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CC494-1583-4D03-B35A-8ECEF9C11939}"/>
              </a:ext>
            </a:extLst>
          </p:cNvPr>
          <p:cNvSpPr txBox="1"/>
          <p:nvPr/>
        </p:nvSpPr>
        <p:spPr>
          <a:xfrm>
            <a:off x="3059650" y="2404946"/>
            <a:ext cx="65732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ECOSTRESS measures temperature from the ISS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This can be used to detect and monitor wildfires, volcanic eruptions, urban heat, and even subtle changes in temperature that indicate plant stress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ECOSTRESS is unique because it makes measurements both frequently (sub-daily to sub-weekly) and at high resolution (agricultural field scale or urban block scale; 70 m)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ECOSTRESS helps guide decision making for water resource managers, urban planners, fire resource allocations and others</a:t>
            </a:r>
          </a:p>
        </p:txBody>
      </p:sp>
    </p:spTree>
    <p:extLst>
      <p:ext uri="{BB962C8B-B14F-4D97-AF65-F5344CB8AC3E}">
        <p14:creationId xmlns:p14="http://schemas.microsoft.com/office/powerpoint/2010/main" val="7769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6;g116ff027ceb_0_0">
            <a:extLst>
              <a:ext uri="{FF2B5EF4-FFF2-40B4-BE49-F238E27FC236}">
                <a16:creationId xmlns:a16="http://schemas.microsoft.com/office/drawing/2014/main" id="{F1AD15EC-1A96-4932-9AA3-8C96566070F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945" y="370115"/>
            <a:ext cx="10392229" cy="58456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0F83F6-C88F-47D6-B030-A47E732E2C08}"/>
              </a:ext>
            </a:extLst>
          </p:cNvPr>
          <p:cNvSpPr txBox="1"/>
          <p:nvPr/>
        </p:nvSpPr>
        <p:spPr>
          <a:xfrm>
            <a:off x="7039902" y="1169505"/>
            <a:ext cx="3857172" cy="22751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25" dirty="0"/>
              <a:t>ECOSTRESS measures plant stress in agricultural regions</a:t>
            </a:r>
          </a:p>
          <a:p>
            <a:pPr algn="ctr"/>
            <a:endParaRPr lang="en-US" sz="2025" dirty="0"/>
          </a:p>
          <a:p>
            <a:pPr algn="ctr"/>
            <a:r>
              <a:rPr lang="en-US" sz="2025" dirty="0"/>
              <a:t>Fields in blue and green have sufficient water and fields in brown are dormant or have insufficient water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C54DB-C8CB-0C6B-C438-C82593FA23F8}"/>
              </a:ext>
            </a:extLst>
          </p:cNvPr>
          <p:cNvSpPr txBox="1"/>
          <p:nvPr/>
        </p:nvSpPr>
        <p:spPr>
          <a:xfrm>
            <a:off x="8472791" y="5846412"/>
            <a:ext cx="260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Gregory Halverson</a:t>
            </a:r>
          </a:p>
        </p:txBody>
      </p:sp>
    </p:spTree>
    <p:extLst>
      <p:ext uri="{BB962C8B-B14F-4D97-AF65-F5344CB8AC3E}">
        <p14:creationId xmlns:p14="http://schemas.microsoft.com/office/powerpoint/2010/main" val="49861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E9B16-6079-4AAA-820A-E7BA8CAC15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76" y="425963"/>
            <a:ext cx="10294253" cy="5790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451FAE-C4CE-4598-A648-B0F54AF2841F}"/>
              </a:ext>
            </a:extLst>
          </p:cNvPr>
          <p:cNvSpPr txBox="1"/>
          <p:nvPr/>
        </p:nvSpPr>
        <p:spPr>
          <a:xfrm>
            <a:off x="3817415" y="4190526"/>
            <a:ext cx="566057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ISS orbit provides data at different times of day allowing us to look over the diurnal cycle</a:t>
            </a:r>
          </a:p>
        </p:txBody>
      </p:sp>
    </p:spTree>
    <p:extLst>
      <p:ext uri="{BB962C8B-B14F-4D97-AF65-F5344CB8AC3E}">
        <p14:creationId xmlns:p14="http://schemas.microsoft.com/office/powerpoint/2010/main" val="165403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5;g10903f78e71_0_29">
            <a:extLst>
              <a:ext uri="{FF2B5EF4-FFF2-40B4-BE49-F238E27FC236}">
                <a16:creationId xmlns:a16="http://schemas.microsoft.com/office/drawing/2014/main" id="{ECEFF8F3-FA58-4174-8064-2EDD81FFE1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404" y="318052"/>
            <a:ext cx="8432818" cy="60851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0;g10903f78e71_0_29">
            <a:extLst>
              <a:ext uri="{FF2B5EF4-FFF2-40B4-BE49-F238E27FC236}">
                <a16:creationId xmlns:a16="http://schemas.microsoft.com/office/drawing/2014/main" id="{B182748B-37DB-4BF9-B4BE-DF82AF5F7993}"/>
              </a:ext>
            </a:extLst>
          </p:cNvPr>
          <p:cNvSpPr/>
          <p:nvPr/>
        </p:nvSpPr>
        <p:spPr>
          <a:xfrm>
            <a:off x="8022668" y="741825"/>
            <a:ext cx="3796378" cy="436972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32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“Bringing ECOSTRESS Information to farmers” - </a:t>
            </a:r>
            <a:r>
              <a:rPr lang="en-US" sz="32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IrriWatch</a:t>
            </a:r>
            <a:r>
              <a:rPr lang="en-US" sz="32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CEO Wim </a:t>
            </a:r>
            <a:r>
              <a:rPr lang="en-US" sz="32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Bastiaanssen</a:t>
            </a:r>
            <a:endParaRPr sz="2000" dirty="0"/>
          </a:p>
          <a:p>
            <a:pPr algn="ctr"/>
            <a:endParaRPr sz="2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0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IrriWatch</a:t>
            </a:r>
            <a:r>
              <a:rPr lang="en-US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integrates ECOSTRESS data into high quality estimates of water use and delivers irrigation advisories to over 18,000 fields in 25 countries around the world.</a:t>
            </a:r>
            <a:endParaRPr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8E495-2195-4DA8-9D46-9C48D5C55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62" y="1080562"/>
            <a:ext cx="2737284" cy="3037454"/>
          </a:xfrm>
          <a:prstGeom prst="ellipse">
            <a:avLst/>
          </a:prstGeom>
          <a:ln w="28575" cap="rnd">
            <a:solidFill>
              <a:srgbClr val="1E429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4F795E-5B45-469F-AE20-6D5CA43AFD98}"/>
              </a:ext>
            </a:extLst>
          </p:cNvPr>
          <p:cNvSpPr txBox="1"/>
          <p:nvPr/>
        </p:nvSpPr>
        <p:spPr>
          <a:xfrm>
            <a:off x="3565264" y="454834"/>
            <a:ext cx="3614057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ECOSTRESS Data are already used in commercial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63697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9D8A-C343-914A-8483-08E22EB2D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386" y="324654"/>
            <a:ext cx="9120614" cy="4934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Pre-Fire Season Plant Stress Reveals Patterns of Burn Severity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1A292C-3F30-B0DD-3F84-F8ACAC6F6381}"/>
              </a:ext>
            </a:extLst>
          </p:cNvPr>
          <p:cNvSpPr txBox="1"/>
          <p:nvPr/>
        </p:nvSpPr>
        <p:spPr>
          <a:xfrm>
            <a:off x="209990" y="6461422"/>
            <a:ext cx="3837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Pascolini</a:t>
            </a:r>
            <a:r>
              <a:rPr lang="en-US" sz="1400" dirty="0">
                <a:solidFill>
                  <a:schemeClr val="bg1"/>
                </a:solidFill>
              </a:rPr>
              <a:t>-Campbell et al., 2022, GEB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6F1B6B-1C41-B4C7-D694-4A77B0D4531D}"/>
              </a:ext>
            </a:extLst>
          </p:cNvPr>
          <p:cNvSpPr txBox="1"/>
          <p:nvPr/>
        </p:nvSpPr>
        <p:spPr>
          <a:xfrm>
            <a:off x="4626429" y="421824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en-US" dirty="0" err="1">
              <a:solidFill>
                <a:srgbClr val="FFFFF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234D1A-D561-4D24-F491-311D5D32C294}"/>
              </a:ext>
            </a:extLst>
          </p:cNvPr>
          <p:cNvSpPr txBox="1"/>
          <p:nvPr/>
        </p:nvSpPr>
        <p:spPr>
          <a:xfrm>
            <a:off x="7173686" y="435160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en-US" dirty="0" err="1">
              <a:solidFill>
                <a:srgbClr val="FFFFFF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83239B-437A-A8BF-9F95-3FEA3EC9A3F9}"/>
              </a:ext>
            </a:extLst>
          </p:cNvPr>
          <p:cNvGrpSpPr/>
          <p:nvPr/>
        </p:nvGrpSpPr>
        <p:grpSpPr>
          <a:xfrm>
            <a:off x="2257403" y="2422755"/>
            <a:ext cx="7700580" cy="4012622"/>
            <a:chOff x="2947749" y="521008"/>
            <a:chExt cx="7700580" cy="401262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57DA4BF-C0E4-6499-0541-23B1B74D9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955" y="539261"/>
              <a:ext cx="2412186" cy="325570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A5090E-9D86-E937-4FDB-5B63DFF67C0F}"/>
                </a:ext>
              </a:extLst>
            </p:cNvPr>
            <p:cNvSpPr txBox="1"/>
            <p:nvPr/>
          </p:nvSpPr>
          <p:spPr>
            <a:xfrm>
              <a:off x="3098849" y="3794966"/>
              <a:ext cx="20203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Burn severity calculated from Sentinel-2 is highly spatially heterogeneous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AA233-A8B9-2315-251D-BC3807C4F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2"/>
            <a:stretch/>
          </p:blipFill>
          <p:spPr>
            <a:xfrm>
              <a:off x="2947749" y="521008"/>
              <a:ext cx="2374355" cy="324791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F0C6A1D-1D9C-38B7-EFC1-3523CA623247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79" r="5495" b="1342"/>
            <a:stretch/>
          </p:blipFill>
          <p:spPr>
            <a:xfrm>
              <a:off x="8349946" y="531468"/>
              <a:ext cx="2298383" cy="326349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33CB86-4712-7767-410C-77E750B1FCD3}"/>
                </a:ext>
              </a:extLst>
            </p:cNvPr>
            <p:cNvSpPr txBox="1"/>
            <p:nvPr/>
          </p:nvSpPr>
          <p:spPr>
            <a:xfrm>
              <a:off x="6013110" y="3902688"/>
              <a:ext cx="1766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70m ECOSTRESS  Evapotranspiration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7A8973-9444-6E69-E327-9E0A2270843A}"/>
                </a:ext>
              </a:extLst>
            </p:cNvPr>
            <p:cNvSpPr txBox="1"/>
            <p:nvPr/>
          </p:nvSpPr>
          <p:spPr>
            <a:xfrm>
              <a:off x="8673976" y="3902688"/>
              <a:ext cx="19224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Predicted Burn Severity based on ECOSTRESS ET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940947-4C29-F7A8-732C-74E577C7F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9266" y="3337585"/>
              <a:ext cx="937044" cy="29861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4BDB3B0-D8BC-F0C4-BB39-E2D32A24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5660" y="3303924"/>
              <a:ext cx="1042669" cy="33227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367DD1-6066-7696-0A59-A162CD9D4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2030" y="1989172"/>
              <a:ext cx="376113" cy="167038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476FCF6-0BE7-2DBD-634E-9B43EEBC06B4}"/>
              </a:ext>
            </a:extLst>
          </p:cNvPr>
          <p:cNvSpPr txBox="1"/>
          <p:nvPr/>
        </p:nvSpPr>
        <p:spPr>
          <a:xfrm>
            <a:off x="209991" y="1320050"/>
            <a:ext cx="3837451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stress represents fuel load and flammability and is an important predictor of burn severity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40ECD1-9CEB-2201-C1D8-29B69B3ABD26}"/>
              </a:ext>
            </a:extLst>
          </p:cNvPr>
          <p:cNvSpPr txBox="1"/>
          <p:nvPr/>
        </p:nvSpPr>
        <p:spPr>
          <a:xfrm>
            <a:off x="8141529" y="1320050"/>
            <a:ext cx="384048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of burn severity and plant stress differs by land cover and topography</a:t>
            </a:r>
          </a:p>
        </p:txBody>
      </p:sp>
    </p:spTree>
    <p:extLst>
      <p:ext uri="{BB962C8B-B14F-4D97-AF65-F5344CB8AC3E}">
        <p14:creationId xmlns:p14="http://schemas.microsoft.com/office/powerpoint/2010/main" val="330352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5;g10903f78e71_0_0" descr="Map&#10;&#10;Description automatically generated">
            <a:extLst>
              <a:ext uri="{FF2B5EF4-FFF2-40B4-BE49-F238E27FC236}">
                <a16:creationId xmlns:a16="http://schemas.microsoft.com/office/drawing/2014/main" id="{1DB2A5EF-E206-4278-A6A2-596970B948D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7324"/>
            <a:ext cx="7315897" cy="60089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4;g10903f78e71_0_0">
            <a:extLst>
              <a:ext uri="{FF2B5EF4-FFF2-40B4-BE49-F238E27FC236}">
                <a16:creationId xmlns:a16="http://schemas.microsoft.com/office/drawing/2014/main" id="{23235FDC-7B64-4AE4-ADBB-9FE71EEE8E4F}"/>
              </a:ext>
            </a:extLst>
          </p:cNvPr>
          <p:cNvSpPr/>
          <p:nvPr/>
        </p:nvSpPr>
        <p:spPr>
          <a:xfrm>
            <a:off x="7315896" y="437324"/>
            <a:ext cx="4767247" cy="26479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2000" b="1" i="1" dirty="0">
                <a:solidFill>
                  <a:schemeClr val="dk1"/>
                </a:solidFill>
              </a:rPr>
              <a:t>“ECOSTRESS allows us to use the [fire maps] from last night in the morning…this is what’s required if you’re going to put data into the hands of incident commanders.”  -- USGS podcast with PNNL and USFS </a:t>
            </a:r>
            <a:endParaRPr lang="en-US" sz="1000" dirty="0"/>
          </a:p>
          <a:p>
            <a:pPr algn="ctr"/>
            <a:endParaRPr lang="en-US" i="1" dirty="0">
              <a:solidFill>
                <a:schemeClr val="dk1"/>
              </a:solidFill>
            </a:endParaRPr>
          </a:p>
          <a:p>
            <a:pPr algn="ctr"/>
            <a:r>
              <a:rPr lang="en-US" i="1" dirty="0">
                <a:solidFill>
                  <a:schemeClr val="dk1"/>
                </a:solidFill>
              </a:rPr>
              <a:t>ECOSTRESS imagery is integrated into an operational active fire response tool by PNNL to support USFS fire operators and responders.  </a:t>
            </a:r>
            <a:endParaRPr sz="1000" dirty="0"/>
          </a:p>
        </p:txBody>
      </p:sp>
      <p:grpSp>
        <p:nvGrpSpPr>
          <p:cNvPr id="7" name="Google Shape;186;g10903f78e71_0_0">
            <a:extLst>
              <a:ext uri="{FF2B5EF4-FFF2-40B4-BE49-F238E27FC236}">
                <a16:creationId xmlns:a16="http://schemas.microsoft.com/office/drawing/2014/main" id="{D82018DB-B424-4E11-95F8-966F1FC5F52C}"/>
              </a:ext>
            </a:extLst>
          </p:cNvPr>
          <p:cNvGrpSpPr>
            <a:grpSpLocks noChangeAspect="1"/>
          </p:cNvGrpSpPr>
          <p:nvPr/>
        </p:nvGrpSpPr>
        <p:grpSpPr>
          <a:xfrm>
            <a:off x="7878567" y="3202295"/>
            <a:ext cx="3963620" cy="3243943"/>
            <a:chOff x="3985076" y="1424844"/>
            <a:chExt cx="5984671" cy="4997405"/>
          </a:xfrm>
        </p:grpSpPr>
        <p:pic>
          <p:nvPicPr>
            <p:cNvPr id="8" name="Google Shape;187;g10903f78e71_0_0">
              <a:extLst>
                <a:ext uri="{FF2B5EF4-FFF2-40B4-BE49-F238E27FC236}">
                  <a16:creationId xmlns:a16="http://schemas.microsoft.com/office/drawing/2014/main" id="{5D772032-A220-4A2D-AD2B-4015D4D3FBC5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5076" y="1424844"/>
              <a:ext cx="5984671" cy="309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88;g10903f78e71_0_0">
              <a:extLst>
                <a:ext uri="{FF2B5EF4-FFF2-40B4-BE49-F238E27FC236}">
                  <a16:creationId xmlns:a16="http://schemas.microsoft.com/office/drawing/2014/main" id="{B03F747A-EC87-4916-93C2-B9C8876EB55E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5076" y="1734029"/>
              <a:ext cx="5984671" cy="46882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89;g10903f78e71_0_0">
            <a:extLst>
              <a:ext uri="{FF2B5EF4-FFF2-40B4-BE49-F238E27FC236}">
                <a16:creationId xmlns:a16="http://schemas.microsoft.com/office/drawing/2014/main" id="{A0CD66B8-DB0F-4756-8B83-49CF4D69CC05}"/>
              </a:ext>
            </a:extLst>
          </p:cNvPr>
          <p:cNvSpPr txBox="1"/>
          <p:nvPr/>
        </p:nvSpPr>
        <p:spPr>
          <a:xfrm>
            <a:off x="108857" y="437324"/>
            <a:ext cx="3453833" cy="96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dirty="0">
                <a:solidFill>
                  <a:schemeClr val="lt1"/>
                </a:solidFill>
              </a:rPr>
              <a:t>ECOSTRESS used to map </a:t>
            </a:r>
          </a:p>
          <a:p>
            <a:r>
              <a:rPr lang="en-US" dirty="0">
                <a:solidFill>
                  <a:schemeClr val="lt1"/>
                </a:solidFill>
              </a:rPr>
              <a:t>Bootleg Fire</a:t>
            </a:r>
          </a:p>
          <a:p>
            <a:r>
              <a:rPr lang="en-US" dirty="0">
                <a:solidFill>
                  <a:schemeClr val="lt1"/>
                </a:solidFill>
              </a:rPr>
              <a:t>Oregon, July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0DCFC9-5EE1-4332-AD90-AC9BC851BBB5}"/>
              </a:ext>
            </a:extLst>
          </p:cNvPr>
          <p:cNvSpPr txBox="1"/>
          <p:nvPr/>
        </p:nvSpPr>
        <p:spPr>
          <a:xfrm>
            <a:off x="5723880" y="688870"/>
            <a:ext cx="1184831" cy="715581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FDFF"/>
                </a:solidFill>
              </a:rPr>
              <a:t>High-voltage transmission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20205-4B08-4486-A78E-26C44EA6A845}"/>
              </a:ext>
            </a:extLst>
          </p:cNvPr>
          <p:cNvSpPr txBox="1"/>
          <p:nvPr/>
        </p:nvSpPr>
        <p:spPr>
          <a:xfrm>
            <a:off x="6231888" y="1924584"/>
            <a:ext cx="922265" cy="92333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9300"/>
                </a:solidFill>
              </a:rPr>
              <a:t>Fire front breaking power lines</a:t>
            </a:r>
          </a:p>
        </p:txBody>
      </p:sp>
    </p:spTree>
    <p:extLst>
      <p:ext uri="{BB962C8B-B14F-4D97-AF65-F5344CB8AC3E}">
        <p14:creationId xmlns:p14="http://schemas.microsoft.com/office/powerpoint/2010/main" val="279068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0154C-086D-4151-B38C-61008255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66" y="916531"/>
            <a:ext cx="8315371" cy="5449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0A67D-5931-4D17-A8DD-A5110BB3A81F}"/>
              </a:ext>
            </a:extLst>
          </p:cNvPr>
          <p:cNvSpPr txBox="1"/>
          <p:nvPr/>
        </p:nvSpPr>
        <p:spPr>
          <a:xfrm>
            <a:off x="1693113" y="26010"/>
            <a:ext cx="90184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ECOSTRESS is used to monitor fire progression</a:t>
            </a:r>
          </a:p>
        </p:txBody>
      </p:sp>
    </p:spTree>
    <p:extLst>
      <p:ext uri="{BB962C8B-B14F-4D97-AF65-F5344CB8AC3E}">
        <p14:creationId xmlns:p14="http://schemas.microsoft.com/office/powerpoint/2010/main" val="185131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a.gov/sites/default/files/thumbnails/image/pia24988-ecostress_las_vegas.jpg">
            <a:extLst>
              <a:ext uri="{FF2B5EF4-FFF2-40B4-BE49-F238E27FC236}">
                <a16:creationId xmlns:a16="http://schemas.microsoft.com/office/drawing/2014/main" id="{4401E551-13F9-43AF-BAA6-DAD4A1D1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650" cy="688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00;g10903f78e71_0_29">
            <a:extLst>
              <a:ext uri="{FF2B5EF4-FFF2-40B4-BE49-F238E27FC236}">
                <a16:creationId xmlns:a16="http://schemas.microsoft.com/office/drawing/2014/main" id="{C6BFAFF1-FF85-4387-AE19-7C1C8B391A37}"/>
              </a:ext>
            </a:extLst>
          </p:cNvPr>
          <p:cNvSpPr/>
          <p:nvPr/>
        </p:nvSpPr>
        <p:spPr>
          <a:xfrm>
            <a:off x="238539" y="2407652"/>
            <a:ext cx="3397380" cy="275801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a Las Vegas heatwave, the hottest surfaces were the streets. Suburban neighborhoods averaged about 14 F (8 C) cooler than pavement, and green spaces such as golf courses were 23 F (13 C) cooler.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05117-A5E6-45A1-815E-8178AD9BD201}"/>
              </a:ext>
            </a:extLst>
          </p:cNvPr>
          <p:cNvSpPr txBox="1"/>
          <p:nvPr/>
        </p:nvSpPr>
        <p:spPr>
          <a:xfrm>
            <a:off x="3797695" y="0"/>
            <a:ext cx="843595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ECOSTRESS measures urban heat</a:t>
            </a:r>
          </a:p>
        </p:txBody>
      </p:sp>
    </p:spTree>
    <p:extLst>
      <p:ext uri="{BB962C8B-B14F-4D97-AF65-F5344CB8AC3E}">
        <p14:creationId xmlns:p14="http://schemas.microsoft.com/office/powerpoint/2010/main" val="3898482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aster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558</Words>
  <Application>Microsoft Macintosh PowerPoint</Application>
  <PresentationFormat>Widescreen</PresentationFormat>
  <Paragraphs>60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HelveticaNeueLT Std</vt:lpstr>
      <vt:lpstr>Office Theme</vt:lpstr>
      <vt:lpstr>3_Master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Pre-Fire Season Plant Stress Reveals Patterns of Burn Severity</vt:lpstr>
      <vt:lpstr>PowerPoint Presentation</vt:lpstr>
      <vt:lpstr>PowerPoint Presentation</vt:lpstr>
      <vt:lpstr>PowerPoint Presentation</vt:lpstr>
      <vt:lpstr>ECOSTRESS Watches Cities “Breathe”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10th Annual ISSR&amp;D Conference!</dc:title>
  <dc:creator>Lindsey Bolduc</dc:creator>
  <cp:lastModifiedBy>Cawse-Nicholson, Kerry (US 3290)</cp:lastModifiedBy>
  <cp:revision>38</cp:revision>
  <dcterms:created xsi:type="dcterms:W3CDTF">2021-07-20T14:05:51Z</dcterms:created>
  <dcterms:modified xsi:type="dcterms:W3CDTF">2022-10-20T03:15:38Z</dcterms:modified>
</cp:coreProperties>
</file>