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68" r:id="rId5"/>
    <p:sldId id="2145706322" r:id="rId6"/>
    <p:sldId id="2145706355" r:id="rId7"/>
    <p:sldId id="261" r:id="rId8"/>
    <p:sldId id="2145706343" r:id="rId9"/>
    <p:sldId id="2145706344" r:id="rId10"/>
    <p:sldId id="260" r:id="rId11"/>
    <p:sldId id="2145706348" r:id="rId12"/>
    <p:sldId id="280" r:id="rId13"/>
    <p:sldId id="18342" r:id="rId14"/>
    <p:sldId id="2145706350" r:id="rId15"/>
    <p:sldId id="2145706352" r:id="rId16"/>
    <p:sldId id="302" r:id="rId17"/>
    <p:sldId id="278" r:id="rId18"/>
    <p:sldId id="2145706354" r:id="rId19"/>
    <p:sldId id="370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F50C"/>
    <a:srgbClr val="F5F5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03"/>
    <p:restoredTop sz="87755"/>
  </p:normalViewPr>
  <p:slideViewPr>
    <p:cSldViewPr snapToGrid="0">
      <p:cViewPr varScale="1">
        <p:scale>
          <a:sx n="112" d="100"/>
          <a:sy n="112" d="100"/>
        </p:scale>
        <p:origin x="217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D746B-6B2A-4D9E-8331-D30985FF2BEA}" type="datetimeFigureOut">
              <a:rPr lang="en-US" smtClean="0"/>
              <a:t>10/18/22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A50065-6A26-436A-8F11-9134CF2151B3}" type="slidenum">
              <a:rPr lang="en-US" smtClean="0"/>
              <a:t>‹#›</a:t>
            </a:fld>
            <a:endParaRPr lang="en-US"/>
          </a:p>
        </p:txBody>
      </p:sp>
    </p:spTree>
    <p:extLst>
      <p:ext uri="{BB962C8B-B14F-4D97-AF65-F5344CB8AC3E}">
        <p14:creationId xmlns:p14="http://schemas.microsoft.com/office/powerpoint/2010/main" val="794389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ANIMATED-option</a:t>
            </a:r>
            <a:r>
              <a:rPr lang="en-US" baseline="0"/>
              <a:t> 1</a:t>
            </a:r>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1998677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 Chart for NASA Wildfire Initiative and </a:t>
            </a:r>
            <a:r>
              <a:rPr lang="en-US" dirty="0" err="1"/>
              <a:t>FireSense</a:t>
            </a:r>
            <a:endParaRPr lang="en-US" dirty="0"/>
          </a:p>
          <a:p>
            <a:endParaRPr lang="en-US" dirty="0"/>
          </a:p>
          <a:p>
            <a:endParaRPr lang="en-US" dirty="0"/>
          </a:p>
          <a:p>
            <a:r>
              <a:rPr lang="en-US" dirty="0"/>
              <a:t>Theme Mangers:  </a:t>
            </a:r>
          </a:p>
          <a:p>
            <a:endParaRPr lang="en-US" dirty="0"/>
          </a:p>
          <a:p>
            <a:r>
              <a:rPr lang="en-US" dirty="0"/>
              <a:t>Weather and Information Systems 	</a:t>
            </a:r>
            <a:r>
              <a:rPr lang="en-US" dirty="0" err="1"/>
              <a:t>Tsengdar</a:t>
            </a:r>
            <a:r>
              <a:rPr lang="en-US" dirty="0"/>
              <a:t> Lee</a:t>
            </a:r>
          </a:p>
          <a:p>
            <a:r>
              <a:rPr lang="en-US" dirty="0"/>
              <a:t>Disaster Response &amp; Resilience	Shanna McClean</a:t>
            </a:r>
          </a:p>
          <a:p>
            <a:r>
              <a:rPr lang="en-US" dirty="0"/>
              <a:t>Health &amp; AQ			John Haynes</a:t>
            </a:r>
          </a:p>
          <a:p>
            <a:r>
              <a:rPr lang="en-US" dirty="0"/>
              <a:t>Water Resources &amp; Hydrology	Brad </a:t>
            </a:r>
            <a:r>
              <a:rPr lang="en-US" dirty="0" err="1"/>
              <a:t>Doorn</a:t>
            </a:r>
            <a:r>
              <a:rPr lang="en-US" dirty="0"/>
              <a:t>, Jared </a:t>
            </a:r>
            <a:r>
              <a:rPr lang="en-US" dirty="0" err="1"/>
              <a:t>Entin</a:t>
            </a:r>
            <a:endParaRPr lang="en-US" dirty="0"/>
          </a:p>
          <a:p>
            <a:r>
              <a:rPr lang="en-US" dirty="0"/>
              <a:t>Land Cover Use &amp; Change 		</a:t>
            </a:r>
            <a:r>
              <a:rPr lang="en-US" dirty="0" err="1"/>
              <a:t>Garik</a:t>
            </a:r>
            <a:r>
              <a:rPr lang="en-US" dirty="0"/>
              <a:t> Gutman / </a:t>
            </a:r>
          </a:p>
          <a:p>
            <a:endParaRPr lang="en-US" dirty="0"/>
          </a:p>
        </p:txBody>
      </p:sp>
      <p:sp>
        <p:nvSpPr>
          <p:cNvPr id="4" name="Slide Number Placeholder 3"/>
          <p:cNvSpPr>
            <a:spLocks noGrp="1"/>
          </p:cNvSpPr>
          <p:nvPr>
            <p:ph type="sldNum" sz="quarter" idx="5"/>
          </p:nvPr>
        </p:nvSpPr>
        <p:spPr/>
        <p:txBody>
          <a:bodyPr/>
          <a:lstStyle/>
          <a:p>
            <a:fld id="{C4439301-0BA5-44F3-AB79-5CB8BED6B378}" type="slidenum">
              <a:rPr lang="en-US" smtClean="0"/>
              <a:t>2</a:t>
            </a:fld>
            <a:endParaRPr lang="en-US"/>
          </a:p>
        </p:txBody>
      </p:sp>
    </p:spTree>
    <p:extLst>
      <p:ext uri="{BB962C8B-B14F-4D97-AF65-F5344CB8AC3E}">
        <p14:creationId xmlns:p14="http://schemas.microsoft.com/office/powerpoint/2010/main" val="207764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NASA Earth Science Division has end-to-end integrated effort.</a:t>
            </a:r>
          </a:p>
          <a:p>
            <a:r>
              <a:rPr lang="en-US" dirty="0"/>
              <a:t>NASA has been observing </a:t>
            </a:r>
            <a:r>
              <a:rPr lang="en-US" dirty="0" err="1"/>
              <a:t>wildires</a:t>
            </a:r>
            <a:r>
              <a:rPr lang="en-US" dirty="0"/>
              <a:t> fires (fire locations, smoke, forest ecosystems, burn scars) for 50 years using </a:t>
            </a:r>
            <a:r>
              <a:rPr lang="en-US" dirty="0" err="1"/>
              <a:t>LandSat</a:t>
            </a:r>
            <a:r>
              <a:rPr lang="en-US" dirty="0"/>
              <a:t>.</a:t>
            </a:r>
          </a:p>
          <a:p>
            <a:r>
              <a:rPr lang="en-US" dirty="0"/>
              <a:t>And 2x daily global coverage with MODIS for the past 20 years.</a:t>
            </a:r>
          </a:p>
          <a:p>
            <a:r>
              <a:rPr lang="en-US" dirty="0"/>
              <a:t>We don’t know where/when fires are going to occur, so satellites observations are needed.</a:t>
            </a:r>
          </a:p>
          <a:p>
            <a:endParaRPr lang="en-US" dirty="0"/>
          </a:p>
          <a:p>
            <a:endParaRPr lang="en-US" dirty="0"/>
          </a:p>
          <a:p>
            <a:endParaRPr lang="en-US" dirty="0"/>
          </a:p>
          <a:p>
            <a:r>
              <a:rPr lang="en-US" dirty="0"/>
              <a:t>Theme Mangers:  </a:t>
            </a:r>
          </a:p>
          <a:p>
            <a:endParaRPr lang="en-US" dirty="0"/>
          </a:p>
          <a:p>
            <a:r>
              <a:rPr lang="en-US" dirty="0"/>
              <a:t>Weather and Information Systems 	</a:t>
            </a:r>
            <a:r>
              <a:rPr lang="en-US" dirty="0" err="1"/>
              <a:t>Tsengdar</a:t>
            </a:r>
            <a:r>
              <a:rPr lang="en-US" dirty="0"/>
              <a:t> Lee</a:t>
            </a:r>
          </a:p>
          <a:p>
            <a:r>
              <a:rPr lang="en-US" dirty="0"/>
              <a:t>Disaster Response &amp; Resilience	Shanna McClean</a:t>
            </a:r>
          </a:p>
          <a:p>
            <a:r>
              <a:rPr lang="en-US" dirty="0"/>
              <a:t>Health &amp; AQ			John Haynes</a:t>
            </a:r>
          </a:p>
          <a:p>
            <a:r>
              <a:rPr lang="en-US" dirty="0"/>
              <a:t>Water Resources &amp; Hydrology	Brad </a:t>
            </a:r>
            <a:r>
              <a:rPr lang="en-US" dirty="0" err="1"/>
              <a:t>Doorn</a:t>
            </a:r>
            <a:r>
              <a:rPr lang="en-US" dirty="0"/>
              <a:t>, Jared </a:t>
            </a:r>
            <a:r>
              <a:rPr lang="en-US" dirty="0" err="1"/>
              <a:t>Entin</a:t>
            </a:r>
            <a:endParaRPr lang="en-US" dirty="0"/>
          </a:p>
          <a:p>
            <a:r>
              <a:rPr lang="en-US" dirty="0"/>
              <a:t>Land Cover Use &amp; Change 		</a:t>
            </a:r>
            <a:r>
              <a:rPr lang="en-US" dirty="0" err="1"/>
              <a:t>Garik</a:t>
            </a:r>
            <a:r>
              <a:rPr lang="en-US" dirty="0"/>
              <a:t> Gutman / </a:t>
            </a:r>
          </a:p>
          <a:p>
            <a:endParaRPr lang="en-US" dirty="0"/>
          </a:p>
        </p:txBody>
      </p:sp>
      <p:sp>
        <p:nvSpPr>
          <p:cNvPr id="4" name="Slide Number Placeholder 3"/>
          <p:cNvSpPr>
            <a:spLocks noGrp="1"/>
          </p:cNvSpPr>
          <p:nvPr>
            <p:ph type="sldNum" sz="quarter" idx="5"/>
          </p:nvPr>
        </p:nvSpPr>
        <p:spPr/>
        <p:txBody>
          <a:bodyPr/>
          <a:lstStyle/>
          <a:p>
            <a:fld id="{C4439301-0BA5-44F3-AB79-5CB8BED6B378}" type="slidenum">
              <a:rPr lang="en-US" smtClean="0"/>
              <a:t>3</a:t>
            </a:fld>
            <a:endParaRPr lang="en-US"/>
          </a:p>
        </p:txBody>
      </p:sp>
    </p:spTree>
    <p:extLst>
      <p:ext uri="{BB962C8B-B14F-4D97-AF65-F5344CB8AC3E}">
        <p14:creationId xmlns:p14="http://schemas.microsoft.com/office/powerpoint/2010/main" val="2339288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Fire management in the US is a complex process. </a:t>
            </a:r>
          </a:p>
          <a:p>
            <a:pPr marL="0" lvl="0" indent="0" algn="l" rtl="0">
              <a:lnSpc>
                <a:spcPct val="100000"/>
              </a:lnSpc>
              <a:spcBef>
                <a:spcPts val="0"/>
              </a:spcBef>
              <a:spcAft>
                <a:spcPts val="0"/>
              </a:spcAft>
              <a:buSzPts val="1400"/>
              <a:buNone/>
            </a:pPr>
            <a:r>
              <a:rPr lang="en-US" dirty="0"/>
              <a:t>NASA is not an operational agency. We see our role  to as a pathfinder.</a:t>
            </a:r>
          </a:p>
          <a:p>
            <a:pPr marL="0" lvl="0" indent="0" algn="l" rtl="0">
              <a:lnSpc>
                <a:spcPct val="100000"/>
              </a:lnSpc>
              <a:spcBef>
                <a:spcPts val="0"/>
              </a:spcBef>
              <a:spcAft>
                <a:spcPts val="0"/>
              </a:spcAft>
              <a:buSzPts val="1400"/>
              <a:buNone/>
            </a:pPr>
            <a:r>
              <a:rPr lang="en-US" dirty="0"/>
              <a:t>Our objective is to help these other agencies by providing tools (observations, products, models, </a:t>
            </a:r>
            <a:r>
              <a:rPr lang="en-US" dirty="0" err="1"/>
              <a:t>etc</a:t>
            </a:r>
            <a:r>
              <a:rPr lang="en-US" dirty="0"/>
              <a:t>) so that decisions makers can make better informed decisions.</a:t>
            </a:r>
          </a:p>
        </p:txBody>
      </p:sp>
      <p:sp>
        <p:nvSpPr>
          <p:cNvPr id="93" name="Google Shape;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First thing the </a:t>
            </a:r>
            <a:r>
              <a:rPr lang="en-US" dirty="0" err="1"/>
              <a:t>FireSense</a:t>
            </a:r>
            <a:r>
              <a:rPr lang="en-US" dirty="0"/>
              <a:t> team did was have a stakeholder engagement workshop where we listened to wildfire managers needs for 2.5 days (with more than 800 stakeholders participating.</a:t>
            </a:r>
          </a:p>
          <a:p>
            <a:pPr marL="0" lvl="0" indent="0" algn="l" rtl="0">
              <a:lnSpc>
                <a:spcPct val="100000"/>
              </a:lnSpc>
              <a:spcBef>
                <a:spcPts val="0"/>
              </a:spcBef>
              <a:spcAft>
                <a:spcPts val="0"/>
              </a:spcAft>
              <a:buSzPts val="1400"/>
              <a:buNone/>
            </a:pPr>
            <a:r>
              <a:rPr lang="en-US" dirty="0"/>
              <a:t>We used what we herd form stakeholders in this workshop to set the goals and objectives of the the NASA Wildland </a:t>
            </a:r>
            <a:r>
              <a:rPr lang="en-US" dirty="0" err="1"/>
              <a:t>FireSense</a:t>
            </a:r>
            <a:r>
              <a:rPr lang="en-US" dirty="0"/>
              <a:t> Project.</a:t>
            </a:r>
          </a:p>
          <a:p>
            <a:pPr marL="0" lvl="0" indent="0" algn="l" rtl="0">
              <a:lnSpc>
                <a:spcPct val="100000"/>
              </a:lnSpc>
              <a:spcBef>
                <a:spcPts val="0"/>
              </a:spcBef>
              <a:spcAft>
                <a:spcPts val="0"/>
              </a:spcAft>
              <a:buSzPts val="1400"/>
              <a:buNone/>
            </a:pPr>
            <a:r>
              <a:rPr lang="en-US" dirty="0"/>
              <a:t>Specifically we asked asking: What are your key barriers to managing fires?</a:t>
            </a:r>
          </a:p>
          <a:p>
            <a:pPr marL="0" lvl="0" indent="0" algn="l" rtl="0">
              <a:lnSpc>
                <a:spcPct val="100000"/>
              </a:lnSpc>
              <a:spcBef>
                <a:spcPts val="0"/>
              </a:spcBef>
              <a:spcAft>
                <a:spcPts val="0"/>
              </a:spcAft>
              <a:buSzPts val="1400"/>
              <a:buNone/>
            </a:pPr>
            <a:r>
              <a:rPr lang="en-US" dirty="0"/>
              <a:t>We heard that they need better NRT observations. Higher spatial resolution 5 m or better. Persistent observations 24/7. Better observations of species composition, fuel loadings, soil/fuel moisture. Better communications in the field – the last mile problem. Do not need another website.</a:t>
            </a:r>
          </a:p>
        </p:txBody>
      </p:sp>
      <p:sp>
        <p:nvSpPr>
          <p:cNvPr id="93" name="Google Shape;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5783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Biggest take away…. All the data, capabilities, tech we have to offer is drastically underutilized in terms of operational fire management. Described in white paper summarizing workshop outcomes. </a:t>
            </a:r>
          </a:p>
        </p:txBody>
      </p:sp>
      <p:sp>
        <p:nvSpPr>
          <p:cNvPr id="93" name="Google Shape;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6157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ARMD also had a stakeholder workshop. Focused more on fire suppression (i.e., active fire management). Not similar conclusions to the SMD workshop.</a:t>
            </a:r>
            <a:endParaRPr dirty="0"/>
          </a:p>
        </p:txBody>
      </p:sp>
      <p:sp>
        <p:nvSpPr>
          <p:cNvPr id="87" name="Google Shape;8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3" name="Google Shape;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6833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DA50065-6A26-436A-8F11-9134CF2151B3}" type="slidenum">
              <a:rPr lang="en-US" smtClean="0"/>
              <a:t>11</a:t>
            </a:fld>
            <a:endParaRPr lang="en-US"/>
          </a:p>
        </p:txBody>
      </p:sp>
    </p:spTree>
    <p:extLst>
      <p:ext uri="{BB962C8B-B14F-4D97-AF65-F5344CB8AC3E}">
        <p14:creationId xmlns:p14="http://schemas.microsoft.com/office/powerpoint/2010/main" val="792345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31D8-FFDB-4F4C-A635-BB4EECE6EF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3F6165-463F-47FF-9C85-0DFB805429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411BE8-D6F4-456D-AE73-C47614EE7FF5}"/>
              </a:ext>
            </a:extLst>
          </p:cNvPr>
          <p:cNvSpPr>
            <a:spLocks noGrp="1"/>
          </p:cNvSpPr>
          <p:nvPr>
            <p:ph type="dt" sz="half" idx="10"/>
          </p:nvPr>
        </p:nvSpPr>
        <p:spPr/>
        <p:txBody>
          <a:bodyPr/>
          <a:lstStyle/>
          <a:p>
            <a:fld id="{B45806EC-5DCF-47E6-A7C2-3A3131A7450C}" type="datetimeFigureOut">
              <a:rPr lang="en-US" smtClean="0"/>
              <a:t>10/18/22</a:t>
            </a:fld>
            <a:endParaRPr lang="en-US"/>
          </a:p>
        </p:txBody>
      </p:sp>
      <p:sp>
        <p:nvSpPr>
          <p:cNvPr id="5" name="Footer Placeholder 4">
            <a:extLst>
              <a:ext uri="{FF2B5EF4-FFF2-40B4-BE49-F238E27FC236}">
                <a16:creationId xmlns:a16="http://schemas.microsoft.com/office/drawing/2014/main" id="{8F3DD14A-D9BD-4A61-8245-C1908CA75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AC75D4-1FD2-41B4-9146-1B865778CA41}"/>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680291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4F3D8-D154-4597-87B4-769489C7F3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242A1E-45A5-4614-8767-BC9C707767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53D6F8-0157-403D-9B2E-A91A02D8B31A}"/>
              </a:ext>
            </a:extLst>
          </p:cNvPr>
          <p:cNvSpPr>
            <a:spLocks noGrp="1"/>
          </p:cNvSpPr>
          <p:nvPr>
            <p:ph type="dt" sz="half" idx="10"/>
          </p:nvPr>
        </p:nvSpPr>
        <p:spPr/>
        <p:txBody>
          <a:bodyPr/>
          <a:lstStyle/>
          <a:p>
            <a:fld id="{B45806EC-5DCF-47E6-A7C2-3A3131A7450C}" type="datetimeFigureOut">
              <a:rPr lang="en-US" smtClean="0"/>
              <a:t>10/18/22</a:t>
            </a:fld>
            <a:endParaRPr lang="en-US"/>
          </a:p>
        </p:txBody>
      </p:sp>
      <p:sp>
        <p:nvSpPr>
          <p:cNvPr id="5" name="Footer Placeholder 4">
            <a:extLst>
              <a:ext uri="{FF2B5EF4-FFF2-40B4-BE49-F238E27FC236}">
                <a16:creationId xmlns:a16="http://schemas.microsoft.com/office/drawing/2014/main" id="{16B7B54B-BE3D-4055-8161-05CF175FF9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DE64D-DCEA-4839-A335-BEB2C405BD43}"/>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3319620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B7797B-3815-4F96-ACA6-5EDFBC928E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4E0231-649B-464B-A342-C765A6BF12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F3C76-A6E2-446F-B697-BE5CA00E56AD}"/>
              </a:ext>
            </a:extLst>
          </p:cNvPr>
          <p:cNvSpPr>
            <a:spLocks noGrp="1"/>
          </p:cNvSpPr>
          <p:nvPr>
            <p:ph type="dt" sz="half" idx="10"/>
          </p:nvPr>
        </p:nvSpPr>
        <p:spPr/>
        <p:txBody>
          <a:bodyPr/>
          <a:lstStyle/>
          <a:p>
            <a:fld id="{B45806EC-5DCF-47E6-A7C2-3A3131A7450C}" type="datetimeFigureOut">
              <a:rPr lang="en-US" smtClean="0"/>
              <a:t>10/18/22</a:t>
            </a:fld>
            <a:endParaRPr lang="en-US"/>
          </a:p>
        </p:txBody>
      </p:sp>
      <p:sp>
        <p:nvSpPr>
          <p:cNvPr id="5" name="Footer Placeholder 4">
            <a:extLst>
              <a:ext uri="{FF2B5EF4-FFF2-40B4-BE49-F238E27FC236}">
                <a16:creationId xmlns:a16="http://schemas.microsoft.com/office/drawing/2014/main" id="{523D741A-1A90-4337-A176-3396513ED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D0793-9089-4D3D-953E-8D0DB20B4BC9}"/>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2661181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722212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4883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59C7A6-D5D7-AB4F-B44F-E7FCF674CF85}"/>
              </a:ext>
            </a:extLst>
          </p:cNvPr>
          <p:cNvPicPr>
            <a:picLocks noChangeAspect="1"/>
          </p:cNvPicPr>
          <p:nvPr userDrawn="1"/>
        </p:nvPicPr>
        <p:blipFill>
          <a:blip r:embed="rId2"/>
          <a:stretch>
            <a:fillRect/>
          </a:stretch>
        </p:blipFill>
        <p:spPr>
          <a:xfrm>
            <a:off x="-1524000" y="0"/>
            <a:ext cx="13716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p:txBody>
          <a:bodyPr/>
          <a:lstStyle/>
          <a:p>
            <a:fld id="{372CC95E-30A4-D744-8BC0-DDA2BE0BB564}" type="datetime1">
              <a:rPr lang="en-US" smtClean="0"/>
              <a:t>10/18/22</a:t>
            </a:fld>
            <a:endParaRPr lang="en-US"/>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pic>
        <p:nvPicPr>
          <p:cNvPr id="23" name="Picture 22">
            <a:extLst>
              <a:ext uri="{FF2B5EF4-FFF2-40B4-BE49-F238E27FC236}">
                <a16:creationId xmlns:a16="http://schemas.microsoft.com/office/drawing/2014/main" id="{9F6BF381-EC61-6849-8D46-8B15029926BA}"/>
              </a:ext>
            </a:extLst>
          </p:cNvPr>
          <p:cNvPicPr>
            <a:picLocks noChangeAspect="1"/>
          </p:cNvPicPr>
          <p:nvPr userDrawn="1"/>
        </p:nvPicPr>
        <p:blipFill>
          <a:blip r:embed="rId3"/>
          <a:stretch>
            <a:fillRect/>
          </a:stretch>
        </p:blipFill>
        <p:spPr>
          <a:xfrm>
            <a:off x="7842220" y="2930504"/>
            <a:ext cx="4907929" cy="4409468"/>
          </a:xfrm>
          <a:prstGeom prst="rect">
            <a:avLst/>
          </a:prstGeom>
        </p:spPr>
      </p:pic>
      <p:grpSp>
        <p:nvGrpSpPr>
          <p:cNvPr id="32" name="Group 31">
            <a:extLst>
              <a:ext uri="{FF2B5EF4-FFF2-40B4-BE49-F238E27FC236}">
                <a16:creationId xmlns:a16="http://schemas.microsoft.com/office/drawing/2014/main" id="{AF570B87-6A33-6D43-B8E5-2F92176EA5DD}"/>
              </a:ext>
            </a:extLst>
          </p:cNvPr>
          <p:cNvGrpSpPr/>
          <p:nvPr userDrawn="1"/>
        </p:nvGrpSpPr>
        <p:grpSpPr>
          <a:xfrm>
            <a:off x="4150530" y="530199"/>
            <a:ext cx="4932340" cy="2120900"/>
            <a:chOff x="3761206" y="725010"/>
            <a:chExt cx="4932340" cy="2120900"/>
          </a:xfrm>
        </p:grpSpPr>
        <p:pic>
          <p:nvPicPr>
            <p:cNvPr id="15" name="Picture 14">
              <a:extLst>
                <a:ext uri="{FF2B5EF4-FFF2-40B4-BE49-F238E27FC236}">
                  <a16:creationId xmlns:a16="http://schemas.microsoft.com/office/drawing/2014/main" id="{18470524-0B5B-5A46-A813-150DCBD6129F}"/>
                </a:ext>
              </a:extLst>
            </p:cNvPr>
            <p:cNvPicPr>
              <a:picLocks noChangeAspect="1"/>
            </p:cNvPicPr>
            <p:nvPr userDrawn="1"/>
          </p:nvPicPr>
          <p:blipFill>
            <a:blip r:embed="rId4"/>
            <a:stretch>
              <a:fillRect/>
            </a:stretch>
          </p:blipFill>
          <p:spPr>
            <a:xfrm>
              <a:off x="5088255" y="930910"/>
              <a:ext cx="787400" cy="774700"/>
            </a:xfrm>
            <a:prstGeom prst="rect">
              <a:avLst/>
            </a:prstGeom>
          </p:spPr>
        </p:pic>
        <p:pic>
          <p:nvPicPr>
            <p:cNvPr id="17" name="Picture 16">
              <a:extLst>
                <a:ext uri="{FF2B5EF4-FFF2-40B4-BE49-F238E27FC236}">
                  <a16:creationId xmlns:a16="http://schemas.microsoft.com/office/drawing/2014/main" id="{588C8E61-000C-D042-B85F-063A438D112E}"/>
                </a:ext>
              </a:extLst>
            </p:cNvPr>
            <p:cNvPicPr>
              <a:picLocks noChangeAspect="1"/>
            </p:cNvPicPr>
            <p:nvPr userDrawn="1"/>
          </p:nvPicPr>
          <p:blipFill>
            <a:blip r:embed="rId5"/>
            <a:stretch>
              <a:fillRect/>
            </a:stretch>
          </p:blipFill>
          <p:spPr>
            <a:xfrm rot="20357980">
              <a:off x="6559946" y="725010"/>
              <a:ext cx="2133600" cy="2120900"/>
            </a:xfrm>
            <a:prstGeom prst="rect">
              <a:avLst/>
            </a:prstGeom>
          </p:spPr>
        </p:pic>
        <p:pic>
          <p:nvPicPr>
            <p:cNvPr id="19" name="Picture 18">
              <a:extLst>
                <a:ext uri="{FF2B5EF4-FFF2-40B4-BE49-F238E27FC236}">
                  <a16:creationId xmlns:a16="http://schemas.microsoft.com/office/drawing/2014/main" id="{1A39668C-655F-F745-8FBC-0FE3FABD3DAE}"/>
                </a:ext>
              </a:extLst>
            </p:cNvPr>
            <p:cNvPicPr>
              <a:picLocks noChangeAspect="1"/>
            </p:cNvPicPr>
            <p:nvPr userDrawn="1"/>
          </p:nvPicPr>
          <p:blipFill>
            <a:blip r:embed="rId6"/>
            <a:stretch>
              <a:fillRect/>
            </a:stretch>
          </p:blipFill>
          <p:spPr>
            <a:xfrm>
              <a:off x="3761206" y="2026497"/>
              <a:ext cx="1028700" cy="635000"/>
            </a:xfrm>
            <a:prstGeom prst="rect">
              <a:avLst/>
            </a:prstGeom>
          </p:spPr>
        </p:pic>
      </p:grpSp>
      <p:pic>
        <p:nvPicPr>
          <p:cNvPr id="21" name="Picture 20">
            <a:extLst>
              <a:ext uri="{FF2B5EF4-FFF2-40B4-BE49-F238E27FC236}">
                <a16:creationId xmlns:a16="http://schemas.microsoft.com/office/drawing/2014/main" id="{6EB35260-6306-BC40-B650-C58F4BFD897E}"/>
              </a:ext>
            </a:extLst>
          </p:cNvPr>
          <p:cNvPicPr>
            <a:picLocks noChangeAspect="1"/>
          </p:cNvPicPr>
          <p:nvPr userDrawn="1"/>
        </p:nvPicPr>
        <p:blipFill>
          <a:blip r:embed="rId7"/>
          <a:stretch>
            <a:fillRect/>
          </a:stretch>
        </p:blipFill>
        <p:spPr>
          <a:xfrm>
            <a:off x="9142390" y="304799"/>
            <a:ext cx="2769575" cy="840423"/>
          </a:xfrm>
          <a:prstGeom prst="rect">
            <a:avLst/>
          </a:prstGeom>
        </p:spPr>
      </p:pic>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4156129" cy="1431161"/>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a:t>PRESENTER NAME</a:t>
            </a:r>
          </a:p>
          <a:p>
            <a:pPr>
              <a:spcBef>
                <a:spcPts val="400"/>
              </a:spcBef>
            </a:pPr>
            <a:r>
              <a:rPr lang="en-US"/>
              <a:t>Title</a:t>
            </a:r>
          </a:p>
          <a:p>
            <a:pPr>
              <a:spcBef>
                <a:spcPts val="400"/>
              </a:spcBef>
            </a:pPr>
            <a:r>
              <a:rPr lang="en-US"/>
              <a:t>Date</a:t>
            </a:r>
          </a:p>
          <a:p>
            <a:endParaRPr lang="en-US"/>
          </a:p>
        </p:txBody>
      </p:sp>
      <p:pic>
        <p:nvPicPr>
          <p:cNvPr id="30" name="Picture 29">
            <a:extLst>
              <a:ext uri="{FF2B5EF4-FFF2-40B4-BE49-F238E27FC236}">
                <a16:creationId xmlns:a16="http://schemas.microsoft.com/office/drawing/2014/main" id="{F692E3A0-72B3-2244-99BB-9447B75D90C4}"/>
              </a:ext>
            </a:extLst>
          </p:cNvPr>
          <p:cNvPicPr>
            <a:picLocks noChangeAspect="1"/>
          </p:cNvPicPr>
          <p:nvPr userDrawn="1"/>
        </p:nvPicPr>
        <p:blipFill>
          <a:blip r:embed="rId8"/>
          <a:stretch>
            <a:fillRect/>
          </a:stretch>
        </p:blipFill>
        <p:spPr>
          <a:xfrm>
            <a:off x="12207890" y="6075666"/>
            <a:ext cx="2755900" cy="3365500"/>
          </a:xfrm>
          <a:prstGeom prst="rect">
            <a:avLst/>
          </a:prstGeom>
        </p:spPr>
      </p:pic>
      <p:pic>
        <p:nvPicPr>
          <p:cNvPr id="22" name="Picture 21">
            <a:extLst>
              <a:ext uri="{FF2B5EF4-FFF2-40B4-BE49-F238E27FC236}">
                <a16:creationId xmlns:a16="http://schemas.microsoft.com/office/drawing/2014/main" id="{C09D3622-563B-A444-94C9-1DB71C797B96}"/>
              </a:ext>
            </a:extLst>
          </p:cNvPr>
          <p:cNvPicPr>
            <a:picLocks noChangeAspect="1"/>
          </p:cNvPicPr>
          <p:nvPr userDrawn="1"/>
        </p:nvPicPr>
        <p:blipFill>
          <a:blip r:embed="rId9"/>
          <a:stretch>
            <a:fillRect/>
          </a:stretch>
        </p:blipFill>
        <p:spPr>
          <a:xfrm>
            <a:off x="5132957" y="5797540"/>
            <a:ext cx="838200" cy="838200"/>
          </a:xfrm>
          <a:prstGeom prst="rect">
            <a:avLst/>
          </a:prstGeom>
        </p:spPr>
      </p:pic>
      <p:grpSp>
        <p:nvGrpSpPr>
          <p:cNvPr id="16" name="Group 15">
            <a:extLst>
              <a:ext uri="{FF2B5EF4-FFF2-40B4-BE49-F238E27FC236}">
                <a16:creationId xmlns:a16="http://schemas.microsoft.com/office/drawing/2014/main" id="{BA3F0FC7-5C94-2140-B836-DE7BED6A57DA}"/>
              </a:ext>
            </a:extLst>
          </p:cNvPr>
          <p:cNvGrpSpPr/>
          <p:nvPr userDrawn="1"/>
        </p:nvGrpSpPr>
        <p:grpSpPr>
          <a:xfrm>
            <a:off x="516442" y="-15373"/>
            <a:ext cx="4621246" cy="6873373"/>
            <a:chOff x="8077201" y="2376488"/>
            <a:chExt cx="2759074" cy="4103687"/>
          </a:xfrm>
        </p:grpSpPr>
        <p:sp>
          <p:nvSpPr>
            <p:cNvPr id="18" name="Freeform 16">
              <a:extLst>
                <a:ext uri="{FF2B5EF4-FFF2-40B4-BE49-F238E27FC236}">
                  <a16:creationId xmlns:a16="http://schemas.microsoft.com/office/drawing/2014/main" id="{32D6A43B-9B74-8D4C-98A4-9315450AF8E7}"/>
                </a:ext>
              </a:extLst>
            </p:cNvPr>
            <p:cNvSpPr>
              <a:spLocks noEditPoints="1"/>
            </p:cNvSpPr>
            <p:nvPr userDrawn="1"/>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a:extLst>
                <a:ext uri="{FF2B5EF4-FFF2-40B4-BE49-F238E27FC236}">
                  <a16:creationId xmlns:a16="http://schemas.microsoft.com/office/drawing/2014/main" id="{A5A9DE58-B4B1-7844-834E-72000F05FB6A}"/>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8">
              <a:extLst>
                <a:ext uri="{FF2B5EF4-FFF2-40B4-BE49-F238E27FC236}">
                  <a16:creationId xmlns:a16="http://schemas.microsoft.com/office/drawing/2014/main" id="{DD382CEC-A7DF-8D43-8FCA-CDF16BD7AF77}"/>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9007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decel="50000" fill="hold" nodeType="withEffect">
                                  <p:stCondLst>
                                    <p:cond delay="0"/>
                                  </p:stCondLst>
                                  <p:childTnLst>
                                    <p:animMotion origin="layout" path="M 5.55112E-17 0 L 0.12383 0 " pathEditMode="relative" rAng="0" ptsTypes="AA">
                                      <p:cBhvr>
                                        <p:cTn id="6" dur="40000" fill="hold"/>
                                        <p:tgtEl>
                                          <p:spTgt spid="9"/>
                                        </p:tgtEl>
                                        <p:attrNameLst>
                                          <p:attrName>ppt_x</p:attrName>
                                          <p:attrName>ppt_y</p:attrName>
                                        </p:attrNameLst>
                                      </p:cBhvr>
                                      <p:rCtr x="6185" y="0"/>
                                    </p:animMotion>
                                  </p:childTnLst>
                                </p:cTn>
                              </p:par>
                              <p:par>
                                <p:cTn id="7" presetID="0" presetClass="path" presetSubtype="0" accel="50000" decel="50000" fill="hold" nodeType="withEffect">
                                  <p:stCondLst>
                                    <p:cond delay="0"/>
                                  </p:stCondLst>
                                  <p:childTnLst>
                                    <p:animMotion origin="layout" path="M -0.22669 -0.35463 L -0.15169 -0.2213 " pathEditMode="relative" ptsTypes="AA">
                                      <p:cBhvr>
                                        <p:cTn id="8" dur="21500" spd="-100000" fill="hold"/>
                                        <p:tgtEl>
                                          <p:spTgt spid="30"/>
                                        </p:tgtEl>
                                        <p:attrNameLst>
                                          <p:attrName>ppt_x</p:attrName>
                                          <p:attrName>ppt_y</p:attrName>
                                        </p:attrNameLst>
                                      </p:cBhvr>
                                    </p:animMotion>
                                  </p:childTnLst>
                                </p:cTn>
                              </p:par>
                              <p:par>
                                <p:cTn id="9" presetID="35" presetClass="path" presetSubtype="0" accel="50000" decel="50000" fill="hold" nodeType="withEffect">
                                  <p:stCondLst>
                                    <p:cond delay="0"/>
                                  </p:stCondLst>
                                  <p:childTnLst>
                                    <p:animMotion origin="layout" path="M 1.66667E-6 1.85185E-6 L -0.02878 1.85185E-6 " pathEditMode="relative" rAng="0" ptsTypes="AA">
                                      <p:cBhvr>
                                        <p:cTn id="10" dur="10000" fill="hold"/>
                                        <p:tgtEl>
                                          <p:spTgt spid="32"/>
                                        </p:tgtEl>
                                        <p:attrNameLst>
                                          <p:attrName>ppt_x</p:attrName>
                                          <p:attrName>ppt_y</p:attrName>
                                        </p:attrNameLst>
                                      </p:cBhvr>
                                      <p:rCtr x="-1445" y="0"/>
                                    </p:animMotion>
                                  </p:childTnLst>
                                </p:cTn>
                              </p:par>
                              <p:par>
                                <p:cTn id="11" presetID="35" presetClass="path" presetSubtype="0" decel="50000" fill="hold" nodeType="withEffect">
                                  <p:stCondLst>
                                    <p:cond delay="0"/>
                                  </p:stCondLst>
                                  <p:childTnLst>
                                    <p:animMotion origin="layout" path="M 1.45833E-6 -1.48148E-6 L -0.04323 -0.01898 " pathEditMode="relative" rAng="0" ptsTypes="AA">
                                      <p:cBhvr>
                                        <p:cTn id="12" dur="20000" fill="hold"/>
                                        <p:tgtEl>
                                          <p:spTgt spid="22"/>
                                        </p:tgtEl>
                                        <p:attrNameLst>
                                          <p:attrName>ppt_x</p:attrName>
                                          <p:attrName>ppt_y</p:attrName>
                                        </p:attrNameLst>
                                      </p:cBhvr>
                                      <p:rCtr x="-2161" y="-949"/>
                                    </p:animMotion>
                                  </p:childTnLst>
                                </p:cTn>
                              </p:par>
                              <p:par>
                                <p:cTn id="13" presetID="0" presetClass="path" presetSubtype="0" decel="50000" fill="hold" nodeType="withEffect">
                                  <p:stCondLst>
                                    <p:cond delay="0"/>
                                  </p:stCondLst>
                                  <p:childTnLst>
                                    <p:animMotion origin="layout" path="M -1.25E-6 -2.59259E-6 L -0.04583 -0.06852 " pathEditMode="relative" rAng="0" ptsTypes="AA">
                                      <p:cBhvr>
                                        <p:cTn id="14" dur="16000" fill="hold"/>
                                        <p:tgtEl>
                                          <p:spTgt spid="23"/>
                                        </p:tgtEl>
                                        <p:attrNameLst>
                                          <p:attrName>ppt_x</p:attrName>
                                          <p:attrName>ppt_y</p:attrName>
                                        </p:attrNameLst>
                                      </p:cBhvr>
                                      <p:rCtr x="-2292" y="-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424">
          <p15:clr>
            <a:srgbClr val="FBAE40"/>
          </p15:clr>
        </p15:guide>
        <p15:guide id="2" pos="2424">
          <p15:clr>
            <a:srgbClr val="FBAE40"/>
          </p15:clr>
        </p15:guide>
        <p15:guide id="3" orient="horz" pos="2040">
          <p15:clr>
            <a:srgbClr val="FBAE40"/>
          </p15:clr>
        </p15:guide>
        <p15:guide id="4" pos="3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9FBF5F-05D9-5E4C-A888-FF03AE1EE3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BF9E48A-6402-B543-B732-592515407E50}"/>
              </a:ext>
            </a:extLst>
          </p:cNvPr>
          <p:cNvSpPr/>
          <p:nvPr userDrawn="1"/>
        </p:nvSpPr>
        <p:spPr>
          <a:xfrm>
            <a:off x="0" y="2463616"/>
            <a:ext cx="12192000" cy="1713654"/>
          </a:xfrm>
          <a:prstGeom prst="rect">
            <a:avLst/>
          </a:prstGeom>
          <a:gradFill flip="none" rotWithShape="1">
            <a:gsLst>
              <a:gs pos="98000">
                <a:srgbClr val="032939"/>
              </a:gs>
              <a:gs pos="51000">
                <a:srgbClr val="1D4E66"/>
              </a:gs>
              <a:gs pos="0">
                <a:srgbClr val="032939"/>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lvl1pPr>
              <a:defRPr>
                <a:solidFill>
                  <a:srgbClr val="65CBF9"/>
                </a:solidFill>
              </a:defRPr>
            </a:lvl1pPr>
          </a:lstStyle>
          <a:p>
            <a:fld id="{68579981-7D75-EE44-A0A2-D2EA4FC6E387}" type="datetime1">
              <a:rPr lang="en-US" smtClean="0"/>
              <a:pPr/>
              <a:t>10/18/22</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49156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C890-CCB8-4872-B9F4-D52EADBA74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365E66-3885-4EBA-A5C9-D865CDF51C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FE142-E81E-4DE0-97CA-346B258FE2D6}"/>
              </a:ext>
            </a:extLst>
          </p:cNvPr>
          <p:cNvSpPr>
            <a:spLocks noGrp="1"/>
          </p:cNvSpPr>
          <p:nvPr>
            <p:ph type="dt" sz="half" idx="10"/>
          </p:nvPr>
        </p:nvSpPr>
        <p:spPr/>
        <p:txBody>
          <a:bodyPr/>
          <a:lstStyle/>
          <a:p>
            <a:fld id="{B45806EC-5DCF-47E6-A7C2-3A3131A7450C}" type="datetimeFigureOut">
              <a:rPr lang="en-US" smtClean="0"/>
              <a:t>10/18/22</a:t>
            </a:fld>
            <a:endParaRPr lang="en-US"/>
          </a:p>
        </p:txBody>
      </p:sp>
      <p:sp>
        <p:nvSpPr>
          <p:cNvPr id="5" name="Footer Placeholder 4">
            <a:extLst>
              <a:ext uri="{FF2B5EF4-FFF2-40B4-BE49-F238E27FC236}">
                <a16:creationId xmlns:a16="http://schemas.microsoft.com/office/drawing/2014/main" id="{6F669EA6-31FD-444C-A0D1-7EE71E4C2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577EC-2E8B-471E-83DF-A48FF69385E0}"/>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492357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635E-0293-4CC9-BE2C-46DCC1DBD1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DB6860-32CF-44D1-98C0-6291CC570E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ACB765-14CE-45BD-9ECF-BEEEA18A127E}"/>
              </a:ext>
            </a:extLst>
          </p:cNvPr>
          <p:cNvSpPr>
            <a:spLocks noGrp="1"/>
          </p:cNvSpPr>
          <p:nvPr>
            <p:ph type="dt" sz="half" idx="10"/>
          </p:nvPr>
        </p:nvSpPr>
        <p:spPr/>
        <p:txBody>
          <a:bodyPr/>
          <a:lstStyle/>
          <a:p>
            <a:fld id="{B45806EC-5DCF-47E6-A7C2-3A3131A7450C}" type="datetimeFigureOut">
              <a:rPr lang="en-US" smtClean="0"/>
              <a:t>10/18/22</a:t>
            </a:fld>
            <a:endParaRPr lang="en-US"/>
          </a:p>
        </p:txBody>
      </p:sp>
      <p:sp>
        <p:nvSpPr>
          <p:cNvPr id="5" name="Footer Placeholder 4">
            <a:extLst>
              <a:ext uri="{FF2B5EF4-FFF2-40B4-BE49-F238E27FC236}">
                <a16:creationId xmlns:a16="http://schemas.microsoft.com/office/drawing/2014/main" id="{3C87CFA0-2901-4B3B-93B5-A43944DE9A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369C78-CA2B-4F10-9DAE-0784C99BF286}"/>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3009281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AED84-16E7-4222-80CE-92B9EC5EF7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DC75C-9FBF-4188-A9CB-2A142277DA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29E0E-AFCB-4F89-93C9-95F6766B4B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C47CD5-140E-4478-889E-A1D35814C5DE}"/>
              </a:ext>
            </a:extLst>
          </p:cNvPr>
          <p:cNvSpPr>
            <a:spLocks noGrp="1"/>
          </p:cNvSpPr>
          <p:nvPr>
            <p:ph type="dt" sz="half" idx="10"/>
          </p:nvPr>
        </p:nvSpPr>
        <p:spPr/>
        <p:txBody>
          <a:bodyPr/>
          <a:lstStyle/>
          <a:p>
            <a:fld id="{B45806EC-5DCF-47E6-A7C2-3A3131A7450C}" type="datetimeFigureOut">
              <a:rPr lang="en-US" smtClean="0"/>
              <a:t>10/18/22</a:t>
            </a:fld>
            <a:endParaRPr lang="en-US"/>
          </a:p>
        </p:txBody>
      </p:sp>
      <p:sp>
        <p:nvSpPr>
          <p:cNvPr id="6" name="Footer Placeholder 5">
            <a:extLst>
              <a:ext uri="{FF2B5EF4-FFF2-40B4-BE49-F238E27FC236}">
                <a16:creationId xmlns:a16="http://schemas.microsoft.com/office/drawing/2014/main" id="{58ED4E7F-33FE-48F4-A04D-B90B4E8CC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86624-7B39-421A-80FC-D046FFD43E41}"/>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3229730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FD937-BABD-4D5C-9B96-612CB31FF9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1DD19E-B37E-48FB-9B36-66D58C7C37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68390E-EBCD-42C2-B004-41B38D6157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0E88A1-D53D-4C47-A178-F202A83F29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3E8495-1991-4469-A1B7-4626602F1A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349625-5C86-41BE-A4B4-145F7DAA8EB8}"/>
              </a:ext>
            </a:extLst>
          </p:cNvPr>
          <p:cNvSpPr>
            <a:spLocks noGrp="1"/>
          </p:cNvSpPr>
          <p:nvPr>
            <p:ph type="dt" sz="half" idx="10"/>
          </p:nvPr>
        </p:nvSpPr>
        <p:spPr/>
        <p:txBody>
          <a:bodyPr/>
          <a:lstStyle/>
          <a:p>
            <a:fld id="{B45806EC-5DCF-47E6-A7C2-3A3131A7450C}" type="datetimeFigureOut">
              <a:rPr lang="en-US" smtClean="0"/>
              <a:t>10/18/22</a:t>
            </a:fld>
            <a:endParaRPr lang="en-US"/>
          </a:p>
        </p:txBody>
      </p:sp>
      <p:sp>
        <p:nvSpPr>
          <p:cNvPr id="8" name="Footer Placeholder 7">
            <a:extLst>
              <a:ext uri="{FF2B5EF4-FFF2-40B4-BE49-F238E27FC236}">
                <a16:creationId xmlns:a16="http://schemas.microsoft.com/office/drawing/2014/main" id="{B9F005A6-3BE1-48D4-9CAC-20470C4120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02FA28-64C0-41AE-9D29-9CA8CF78ADD7}"/>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576218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31C5-587A-414A-9B10-54FBC46CF4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B1F961-5709-4092-A77E-1A273BB35176}"/>
              </a:ext>
            </a:extLst>
          </p:cNvPr>
          <p:cNvSpPr>
            <a:spLocks noGrp="1"/>
          </p:cNvSpPr>
          <p:nvPr>
            <p:ph type="dt" sz="half" idx="10"/>
          </p:nvPr>
        </p:nvSpPr>
        <p:spPr/>
        <p:txBody>
          <a:bodyPr/>
          <a:lstStyle/>
          <a:p>
            <a:fld id="{B45806EC-5DCF-47E6-A7C2-3A3131A7450C}" type="datetimeFigureOut">
              <a:rPr lang="en-US" smtClean="0"/>
              <a:t>10/18/22</a:t>
            </a:fld>
            <a:endParaRPr lang="en-US"/>
          </a:p>
        </p:txBody>
      </p:sp>
      <p:sp>
        <p:nvSpPr>
          <p:cNvPr id="4" name="Footer Placeholder 3">
            <a:extLst>
              <a:ext uri="{FF2B5EF4-FFF2-40B4-BE49-F238E27FC236}">
                <a16:creationId xmlns:a16="http://schemas.microsoft.com/office/drawing/2014/main" id="{79578B1F-1CE9-436B-B122-612ACF8AB7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27FBEA-CEF8-450B-8CFD-EFD7FF6F5D41}"/>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546699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70C5DF-B95C-42DA-9963-93E4127DF585}"/>
              </a:ext>
            </a:extLst>
          </p:cNvPr>
          <p:cNvSpPr>
            <a:spLocks noGrp="1"/>
          </p:cNvSpPr>
          <p:nvPr>
            <p:ph type="dt" sz="half" idx="10"/>
          </p:nvPr>
        </p:nvSpPr>
        <p:spPr/>
        <p:txBody>
          <a:bodyPr/>
          <a:lstStyle/>
          <a:p>
            <a:fld id="{B45806EC-5DCF-47E6-A7C2-3A3131A7450C}" type="datetimeFigureOut">
              <a:rPr lang="en-US" smtClean="0"/>
              <a:t>10/18/22</a:t>
            </a:fld>
            <a:endParaRPr lang="en-US"/>
          </a:p>
        </p:txBody>
      </p:sp>
      <p:sp>
        <p:nvSpPr>
          <p:cNvPr id="3" name="Footer Placeholder 2">
            <a:extLst>
              <a:ext uri="{FF2B5EF4-FFF2-40B4-BE49-F238E27FC236}">
                <a16:creationId xmlns:a16="http://schemas.microsoft.com/office/drawing/2014/main" id="{59B9C2CB-D9AD-4D8E-8BA6-FF9E53ED5F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BF2DFD-4DF4-46A2-B94A-D07263A1CBD1}"/>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840257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ACD3C-FF4C-43C4-BE53-E34A1093FA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6A89D4-575A-4FEE-B2BB-5A099B5FA9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E73146-4B7A-4A4B-9606-401D04B98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23245-BC0A-4F5D-9CC3-50E5B9A1DB17}"/>
              </a:ext>
            </a:extLst>
          </p:cNvPr>
          <p:cNvSpPr>
            <a:spLocks noGrp="1"/>
          </p:cNvSpPr>
          <p:nvPr>
            <p:ph type="dt" sz="half" idx="10"/>
          </p:nvPr>
        </p:nvSpPr>
        <p:spPr/>
        <p:txBody>
          <a:bodyPr/>
          <a:lstStyle/>
          <a:p>
            <a:fld id="{B45806EC-5DCF-47E6-A7C2-3A3131A7450C}" type="datetimeFigureOut">
              <a:rPr lang="en-US" smtClean="0"/>
              <a:t>10/18/22</a:t>
            </a:fld>
            <a:endParaRPr lang="en-US"/>
          </a:p>
        </p:txBody>
      </p:sp>
      <p:sp>
        <p:nvSpPr>
          <p:cNvPr id="6" name="Footer Placeholder 5">
            <a:extLst>
              <a:ext uri="{FF2B5EF4-FFF2-40B4-BE49-F238E27FC236}">
                <a16:creationId xmlns:a16="http://schemas.microsoft.com/office/drawing/2014/main" id="{D4696CF4-F41A-42F4-A625-B35D34DAF7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A637EA-E232-4022-92B9-87BA7FC7FE13}"/>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4125436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7B850-0B5A-405B-BA08-200C8A739A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76A39C-ECD3-4A78-9665-E58BADFC1A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4F734C-ADB1-40D2-8CDB-4EA876048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BBCDB-694A-448C-80F7-088A23C25CA7}"/>
              </a:ext>
            </a:extLst>
          </p:cNvPr>
          <p:cNvSpPr>
            <a:spLocks noGrp="1"/>
          </p:cNvSpPr>
          <p:nvPr>
            <p:ph type="dt" sz="half" idx="10"/>
          </p:nvPr>
        </p:nvSpPr>
        <p:spPr/>
        <p:txBody>
          <a:bodyPr/>
          <a:lstStyle/>
          <a:p>
            <a:fld id="{B45806EC-5DCF-47E6-A7C2-3A3131A7450C}" type="datetimeFigureOut">
              <a:rPr lang="en-US" smtClean="0"/>
              <a:t>10/18/22</a:t>
            </a:fld>
            <a:endParaRPr lang="en-US"/>
          </a:p>
        </p:txBody>
      </p:sp>
      <p:sp>
        <p:nvSpPr>
          <p:cNvPr id="6" name="Footer Placeholder 5">
            <a:extLst>
              <a:ext uri="{FF2B5EF4-FFF2-40B4-BE49-F238E27FC236}">
                <a16:creationId xmlns:a16="http://schemas.microsoft.com/office/drawing/2014/main" id="{6F60C190-F9D9-48E4-B8BE-09386D3B6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E948BA-87A4-4DC0-B8AF-53D9538E5620}"/>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250252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DA6D22-EE49-4651-8FDA-D882C00167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C11078-FC22-4A7B-BBC3-8CC706EB38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C3843-1F44-4517-B222-57C4AFFD52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806EC-5DCF-47E6-A7C2-3A3131A7450C}" type="datetimeFigureOut">
              <a:rPr lang="en-US" smtClean="0"/>
              <a:t>10/18/22</a:t>
            </a:fld>
            <a:endParaRPr lang="en-US"/>
          </a:p>
        </p:txBody>
      </p:sp>
      <p:sp>
        <p:nvSpPr>
          <p:cNvPr id="5" name="Footer Placeholder 4">
            <a:extLst>
              <a:ext uri="{FF2B5EF4-FFF2-40B4-BE49-F238E27FC236}">
                <a16:creationId xmlns:a16="http://schemas.microsoft.com/office/drawing/2014/main" id="{4BFC79B6-B1F9-4DB8-A058-09DF5AA25D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83B0-EAE4-415B-B436-8B0C4B91E7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52EC7E-CAAC-406B-A7DC-681FFE54D7C4}" type="slidenum">
              <a:rPr lang="en-US" smtClean="0"/>
              <a:t>‹#›</a:t>
            </a:fld>
            <a:endParaRPr lang="en-US"/>
          </a:p>
        </p:txBody>
      </p:sp>
    </p:spTree>
    <p:extLst>
      <p:ext uri="{BB962C8B-B14F-4D97-AF65-F5344CB8AC3E}">
        <p14:creationId xmlns:p14="http://schemas.microsoft.com/office/powerpoint/2010/main" val="2137022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mailto:Michael.Falkowski@nasa.gov" TargetMode="External"/><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mailto:david.s.green@nasa.gov" TargetMode="External"/><Relationship Id="rId11" Type="http://schemas.openxmlformats.org/officeDocument/2006/relationships/image" Target="../media/image16.jpeg"/><Relationship Id="rId5" Type="http://schemas.openxmlformats.org/officeDocument/2006/relationships/hyperlink" Target="mailto:michael.s.seablom@nasa.gov" TargetMode="External"/><Relationship Id="rId10" Type="http://schemas.openxmlformats.org/officeDocument/2006/relationships/image" Target="../media/image15.jpeg"/><Relationship Id="rId4" Type="http://schemas.openxmlformats.org/officeDocument/2006/relationships/hyperlink" Target="mailto:barry.lefer@nasa.gov" TargetMode="External"/><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jpeg"/><Relationship Id="rId2" Type="http://schemas.openxmlformats.org/officeDocument/2006/relationships/notesSlide" Target="../notesSlides/notesSlide4.xml"/><Relationship Id="rId16"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jpe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gi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nari.arc.nasa.gov/smdwildfire" TargetMode="Externa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hyperlink" Target="https://aam-cms.marqui.tech/aam-portal-cms/assets/ki2yd52vavkccsk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a:p>
        </p:txBody>
      </p:sp>
      <p:sp>
        <p:nvSpPr>
          <p:cNvPr id="35" name="Subtitle 34">
            <a:extLst>
              <a:ext uri="{FF2B5EF4-FFF2-40B4-BE49-F238E27FC236}">
                <a16:creationId xmlns:a16="http://schemas.microsoft.com/office/drawing/2014/main" id="{ACB3B62E-6966-F349-968E-FA8F0173359D}"/>
              </a:ext>
            </a:extLst>
          </p:cNvPr>
          <p:cNvSpPr>
            <a:spLocks noGrp="1"/>
          </p:cNvSpPr>
          <p:nvPr>
            <p:ph type="subTitle" idx="1"/>
          </p:nvPr>
        </p:nvSpPr>
        <p:spPr>
          <a:xfrm>
            <a:off x="3654350" y="4197582"/>
            <a:ext cx="5120889" cy="1908215"/>
          </a:xfrm>
        </p:spPr>
        <p:txBody>
          <a:bodyPr vert="horz" wrap="square" lIns="91440" tIns="45720" rIns="91440" bIns="45720" rtlCol="0" anchor="t">
            <a:spAutoFit/>
          </a:bodyPr>
          <a:lstStyle/>
          <a:p>
            <a:pPr>
              <a:spcBef>
                <a:spcPts val="400"/>
              </a:spcBef>
            </a:pPr>
            <a:r>
              <a:rPr lang="en-US" sz="2400" b="1" dirty="0">
                <a:solidFill>
                  <a:srgbClr val="17375E"/>
                </a:solidFill>
                <a:latin typeface="Arial"/>
                <a:cs typeface="Arial"/>
              </a:rPr>
              <a:t>Michael Falkowski</a:t>
            </a:r>
          </a:p>
          <a:p>
            <a:pPr>
              <a:spcBef>
                <a:spcPts val="400"/>
              </a:spcBef>
            </a:pPr>
            <a:r>
              <a:rPr lang="en-US" sz="2400" b="1" dirty="0">
                <a:solidFill>
                  <a:srgbClr val="17375E"/>
                </a:solidFill>
                <a:latin typeface="Arial"/>
                <a:cs typeface="Arial"/>
              </a:rPr>
              <a:t>David Green, Mike </a:t>
            </a:r>
            <a:r>
              <a:rPr lang="en-US" sz="2400" b="1" dirty="0" err="1">
                <a:solidFill>
                  <a:srgbClr val="17375E"/>
                </a:solidFill>
                <a:latin typeface="Arial"/>
                <a:cs typeface="Arial"/>
              </a:rPr>
              <a:t>Seablom</a:t>
            </a:r>
            <a:r>
              <a:rPr lang="en-US" sz="2400" b="1" dirty="0">
                <a:solidFill>
                  <a:srgbClr val="17375E"/>
                </a:solidFill>
                <a:latin typeface="Arial"/>
                <a:cs typeface="Arial"/>
              </a:rPr>
              <a:t>, Barry </a:t>
            </a:r>
            <a:r>
              <a:rPr lang="en-US" sz="2400" b="1" dirty="0" err="1">
                <a:solidFill>
                  <a:srgbClr val="17375E"/>
                </a:solidFill>
                <a:latin typeface="Arial"/>
                <a:cs typeface="Arial"/>
              </a:rPr>
              <a:t>Lefer</a:t>
            </a:r>
            <a:endParaRPr lang="en-US" sz="2400" b="1" dirty="0">
              <a:solidFill>
                <a:srgbClr val="17375E"/>
              </a:solidFill>
              <a:latin typeface="Arial"/>
              <a:cs typeface="Arial"/>
            </a:endParaRPr>
          </a:p>
          <a:p>
            <a:pPr>
              <a:spcBef>
                <a:spcPts val="400"/>
              </a:spcBef>
            </a:pPr>
            <a:r>
              <a:rPr lang="en-US" sz="2400" b="1" dirty="0">
                <a:solidFill>
                  <a:srgbClr val="17375E"/>
                </a:solidFill>
                <a:latin typeface="Arial"/>
                <a:cs typeface="Arial"/>
              </a:rPr>
              <a:t>NASA Headquarters</a:t>
            </a:r>
            <a:endParaRPr lang="en-US" dirty="0">
              <a:solidFill>
                <a:srgbClr val="FFFFFF"/>
              </a:solidFill>
            </a:endParaRPr>
          </a:p>
          <a:p>
            <a:pPr>
              <a:spcBef>
                <a:spcPts val="400"/>
              </a:spcBef>
            </a:pPr>
            <a:r>
              <a:rPr lang="en-US" sz="2400" b="1" dirty="0">
                <a:solidFill>
                  <a:srgbClr val="17375E"/>
                </a:solidFill>
                <a:latin typeface="Arial"/>
                <a:cs typeface="Arial"/>
              </a:rPr>
              <a:t>NASA </a:t>
            </a:r>
            <a:r>
              <a:rPr lang="en-US" sz="2400" b="1" dirty="0" err="1">
                <a:solidFill>
                  <a:srgbClr val="17375E"/>
                </a:solidFill>
                <a:latin typeface="Arial"/>
                <a:cs typeface="Arial"/>
              </a:rPr>
              <a:t>FireSense</a:t>
            </a:r>
            <a:r>
              <a:rPr lang="en-US" sz="2400" b="1" dirty="0">
                <a:solidFill>
                  <a:srgbClr val="17375E"/>
                </a:solidFill>
                <a:latin typeface="Arial"/>
                <a:cs typeface="Arial"/>
              </a:rPr>
              <a:t> Priorities</a:t>
            </a:r>
            <a:endParaRPr lang="en-US" dirty="0"/>
          </a:p>
        </p:txBody>
      </p:sp>
      <p:grpSp>
        <p:nvGrpSpPr>
          <p:cNvPr id="27" name="Group 26">
            <a:extLst>
              <a:ext uri="{FF2B5EF4-FFF2-40B4-BE49-F238E27FC236}">
                <a16:creationId xmlns:a16="http://schemas.microsoft.com/office/drawing/2014/main" id="{553135E7-A4C2-A743-958C-9B3C13189789}"/>
              </a:ext>
            </a:extLst>
          </p:cNvPr>
          <p:cNvGrpSpPr/>
          <p:nvPr/>
        </p:nvGrpSpPr>
        <p:grpSpPr>
          <a:xfrm>
            <a:off x="537288" y="3187693"/>
            <a:ext cx="5746781" cy="702502"/>
            <a:chOff x="537288" y="3187693"/>
            <a:chExt cx="5746781" cy="702502"/>
          </a:xfrm>
        </p:grpSpPr>
        <p:grpSp>
          <p:nvGrpSpPr>
            <p:cNvPr id="28" name="Group 27">
              <a:extLst>
                <a:ext uri="{FF2B5EF4-FFF2-40B4-BE49-F238E27FC236}">
                  <a16:creationId xmlns:a16="http://schemas.microsoft.com/office/drawing/2014/main" id="{6CB27B3A-04CA-2E45-982B-C76BB698AFC7}"/>
                </a:ext>
              </a:extLst>
            </p:cNvPr>
            <p:cNvGrpSpPr/>
            <p:nvPr userDrawn="1"/>
          </p:nvGrpSpPr>
          <p:grpSpPr>
            <a:xfrm>
              <a:off x="537288" y="3187693"/>
              <a:ext cx="3254927" cy="702502"/>
              <a:chOff x="339725" y="371475"/>
              <a:chExt cx="2647951" cy="571500"/>
            </a:xfrm>
            <a:solidFill>
              <a:srgbClr val="33CDFF"/>
            </a:solidFill>
          </p:grpSpPr>
          <p:sp>
            <p:nvSpPr>
              <p:cNvPr id="36" name="Freeform 55">
                <a:extLst>
                  <a:ext uri="{FF2B5EF4-FFF2-40B4-BE49-F238E27FC236}">
                    <a16:creationId xmlns:a16="http://schemas.microsoft.com/office/drawing/2014/main" id="{2223B76D-C066-F440-A253-024F1886CF97}"/>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56">
                <a:extLst>
                  <a:ext uri="{FF2B5EF4-FFF2-40B4-BE49-F238E27FC236}">
                    <a16:creationId xmlns:a16="http://schemas.microsoft.com/office/drawing/2014/main" id="{5F58ACD1-56F2-1847-99CF-35AC478BE632}"/>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7">
                <a:extLst>
                  <a:ext uri="{FF2B5EF4-FFF2-40B4-BE49-F238E27FC236}">
                    <a16:creationId xmlns:a16="http://schemas.microsoft.com/office/drawing/2014/main" id="{659CE07C-B0F4-0E49-9E85-48BBAF775EDB}"/>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58">
                <a:extLst>
                  <a:ext uri="{FF2B5EF4-FFF2-40B4-BE49-F238E27FC236}">
                    <a16:creationId xmlns:a16="http://schemas.microsoft.com/office/drawing/2014/main" id="{8314D155-5B81-F14C-BE9D-C2966C84E5A5}"/>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59">
                <a:extLst>
                  <a:ext uri="{FF2B5EF4-FFF2-40B4-BE49-F238E27FC236}">
                    <a16:creationId xmlns:a16="http://schemas.microsoft.com/office/drawing/2014/main" id="{914E8857-B7CC-AA46-BD09-5692C094EEAD}"/>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60">
                <a:extLst>
                  <a:ext uri="{FF2B5EF4-FFF2-40B4-BE49-F238E27FC236}">
                    <a16:creationId xmlns:a16="http://schemas.microsoft.com/office/drawing/2014/main" id="{A46A5686-2077-6A43-B5FA-DE7060D4883B}"/>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61">
                <a:extLst>
                  <a:ext uri="{FF2B5EF4-FFF2-40B4-BE49-F238E27FC236}">
                    <a16:creationId xmlns:a16="http://schemas.microsoft.com/office/drawing/2014/main" id="{9787F242-E4B1-EA4A-94E2-C405801CF211}"/>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28">
              <a:extLst>
                <a:ext uri="{FF2B5EF4-FFF2-40B4-BE49-F238E27FC236}">
                  <a16:creationId xmlns:a16="http://schemas.microsoft.com/office/drawing/2014/main" id="{0320982F-5F8C-D847-93B2-40E6856739C6}"/>
                </a:ext>
              </a:extLst>
            </p:cNvPr>
            <p:cNvGrpSpPr/>
            <p:nvPr userDrawn="1"/>
          </p:nvGrpSpPr>
          <p:grpSpPr>
            <a:xfrm>
              <a:off x="3974660" y="3232202"/>
              <a:ext cx="2309409" cy="613029"/>
              <a:chOff x="3138488" y="420688"/>
              <a:chExt cx="1824038" cy="484188"/>
            </a:xfrm>
            <a:solidFill>
              <a:schemeClr val="bg1"/>
            </a:solidFill>
          </p:grpSpPr>
          <p:sp>
            <p:nvSpPr>
              <p:cNvPr id="30" name="Freeform 50">
                <a:extLst>
                  <a:ext uri="{FF2B5EF4-FFF2-40B4-BE49-F238E27FC236}">
                    <a16:creationId xmlns:a16="http://schemas.microsoft.com/office/drawing/2014/main" id="{C6004151-F3F2-854F-9DD2-94B479B19FA9}"/>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51">
                <a:extLst>
                  <a:ext uri="{FF2B5EF4-FFF2-40B4-BE49-F238E27FC236}">
                    <a16:creationId xmlns:a16="http://schemas.microsoft.com/office/drawing/2014/main" id="{80F0697C-8CE6-174A-9963-802BCF93F7AE}"/>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52">
                <a:extLst>
                  <a:ext uri="{FF2B5EF4-FFF2-40B4-BE49-F238E27FC236}">
                    <a16:creationId xmlns:a16="http://schemas.microsoft.com/office/drawing/2014/main" id="{CDCCDC54-E0CC-0B40-B20D-7C32B58D69B1}"/>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53">
                <a:extLst>
                  <a:ext uri="{FF2B5EF4-FFF2-40B4-BE49-F238E27FC236}">
                    <a16:creationId xmlns:a16="http://schemas.microsoft.com/office/drawing/2014/main" id="{46C70D62-77AA-5749-8A19-6904363649C1}"/>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4">
                <a:extLst>
                  <a:ext uri="{FF2B5EF4-FFF2-40B4-BE49-F238E27FC236}">
                    <a16:creationId xmlns:a16="http://schemas.microsoft.com/office/drawing/2014/main" id="{D716F958-5253-3D44-BE59-56F249B56C74}"/>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408711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F92D-4265-402E-A3AC-8698D2878987}"/>
              </a:ext>
            </a:extLst>
          </p:cNvPr>
          <p:cNvSpPr>
            <a:spLocks noGrp="1"/>
          </p:cNvSpPr>
          <p:nvPr>
            <p:ph type="title"/>
          </p:nvPr>
        </p:nvSpPr>
        <p:spPr>
          <a:xfrm>
            <a:off x="110583" y="443114"/>
            <a:ext cx="10515600" cy="1040318"/>
          </a:xfrm>
        </p:spPr>
        <p:txBody>
          <a:bodyPr>
            <a:normAutofit/>
          </a:bodyPr>
          <a:lstStyle/>
          <a:p>
            <a:r>
              <a:rPr lang="en-US" sz="3400" dirty="0">
                <a:latin typeface="Arial" panose="020B0604020202020204" pitchFamily="34" charset="0"/>
                <a:cs typeface="Arial" panose="020B0604020202020204" pitchFamily="34" charset="0"/>
              </a:rPr>
              <a:t>Coordination Across All Fire Phases</a:t>
            </a:r>
          </a:p>
        </p:txBody>
      </p:sp>
      <p:pic>
        <p:nvPicPr>
          <p:cNvPr id="6" name="Picture 5">
            <a:extLst>
              <a:ext uri="{FF2B5EF4-FFF2-40B4-BE49-F238E27FC236}">
                <a16:creationId xmlns:a16="http://schemas.microsoft.com/office/drawing/2014/main" id="{B16D9B24-18C8-46E9-A954-553D3D9F168A}"/>
              </a:ext>
            </a:extLst>
          </p:cNvPr>
          <p:cNvPicPr>
            <a:picLocks noChangeAspect="1"/>
          </p:cNvPicPr>
          <p:nvPr/>
        </p:nvPicPr>
        <p:blipFill>
          <a:blip r:embed="rId2"/>
          <a:stretch>
            <a:fillRect/>
          </a:stretch>
        </p:blipFill>
        <p:spPr>
          <a:xfrm>
            <a:off x="264320" y="3331648"/>
            <a:ext cx="5064918" cy="2844321"/>
          </a:xfrm>
          <a:prstGeom prst="rect">
            <a:avLst/>
          </a:prstGeom>
          <a:effectLst>
            <a:outerShdw blurRad="50800" dist="50800" dir="5400000" algn="ctr" rotWithShape="0">
              <a:srgbClr val="000000"/>
            </a:outerShdw>
          </a:effectLst>
        </p:spPr>
      </p:pic>
      <p:pic>
        <p:nvPicPr>
          <p:cNvPr id="3" name="Picture 2">
            <a:extLst>
              <a:ext uri="{FF2B5EF4-FFF2-40B4-BE49-F238E27FC236}">
                <a16:creationId xmlns:a16="http://schemas.microsoft.com/office/drawing/2014/main" id="{EF120940-F875-AD39-0465-F679475C078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6094"/>
            <a:ext cx="12192000" cy="765729"/>
          </a:xfrm>
          <a:prstGeom prst="rect">
            <a:avLst/>
          </a:prstGeom>
        </p:spPr>
      </p:pic>
      <p:pic>
        <p:nvPicPr>
          <p:cNvPr id="4" name="Picture 3">
            <a:extLst>
              <a:ext uri="{FF2B5EF4-FFF2-40B4-BE49-F238E27FC236}">
                <a16:creationId xmlns:a16="http://schemas.microsoft.com/office/drawing/2014/main" id="{6BE6F622-6FE1-8DC5-2D16-3B22C53C48F6}"/>
              </a:ext>
            </a:extLst>
          </p:cNvPr>
          <p:cNvPicPr>
            <a:picLocks noChangeAspect="1"/>
          </p:cNvPicPr>
          <p:nvPr/>
        </p:nvPicPr>
        <p:blipFill>
          <a:blip r:embed="rId4"/>
          <a:stretch>
            <a:fillRect/>
          </a:stretch>
        </p:blipFill>
        <p:spPr>
          <a:xfrm>
            <a:off x="5517804" y="3278267"/>
            <a:ext cx="6295577" cy="2897702"/>
          </a:xfrm>
          <a:prstGeom prst="rect">
            <a:avLst/>
          </a:prstGeom>
          <a:effectLst>
            <a:outerShdw blurRad="50800" dist="50800" dir="5400000" algn="ctr" rotWithShape="0">
              <a:srgbClr val="000000"/>
            </a:outerShdw>
          </a:effectLst>
        </p:spPr>
      </p:pic>
      <p:sp>
        <p:nvSpPr>
          <p:cNvPr id="5" name="TextBox 4">
            <a:extLst>
              <a:ext uri="{FF2B5EF4-FFF2-40B4-BE49-F238E27FC236}">
                <a16:creationId xmlns:a16="http://schemas.microsoft.com/office/drawing/2014/main" id="{A1CE1EF6-B2A0-B847-12B1-1737AF3B7121}"/>
              </a:ext>
            </a:extLst>
          </p:cNvPr>
          <p:cNvSpPr txBox="1"/>
          <p:nvPr/>
        </p:nvSpPr>
        <p:spPr>
          <a:xfrm>
            <a:off x="264320" y="1196910"/>
            <a:ext cx="11332718" cy="728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7">
              <a:spcBef>
                <a:spcPts val="800"/>
              </a:spcBef>
            </a:pPr>
            <a:r>
              <a:rPr lang="en-US" sz="1733">
                <a:sym typeface="Calibri"/>
              </a:rPr>
              <a:t>NASA's unique capabilities in fire science, technology, and applications are being codeveloped with fire management agencies and other partners to more effectively manage fire across its entire life cycle (pre, active, post fire)</a:t>
            </a:r>
            <a:endParaRPr lang="en-US" sz="1733"/>
          </a:p>
        </p:txBody>
      </p:sp>
      <p:sp>
        <p:nvSpPr>
          <p:cNvPr id="8" name="TextBox 7">
            <a:extLst>
              <a:ext uri="{FF2B5EF4-FFF2-40B4-BE49-F238E27FC236}">
                <a16:creationId xmlns:a16="http://schemas.microsoft.com/office/drawing/2014/main" id="{290B66D3-98DC-BDD6-27A9-D0AB1A9C6F71}"/>
              </a:ext>
            </a:extLst>
          </p:cNvPr>
          <p:cNvSpPr txBox="1"/>
          <p:nvPr/>
        </p:nvSpPr>
        <p:spPr>
          <a:xfrm>
            <a:off x="110583" y="1925968"/>
            <a:ext cx="11970871" cy="1231106"/>
          </a:xfrm>
          <a:prstGeom prst="rect">
            <a:avLst/>
          </a:prstGeom>
          <a:noFill/>
        </p:spPr>
        <p:txBody>
          <a:bodyPr wrap="square" lIns="121920" tIns="60960" rIns="121920" bIns="60960" anchor="t">
            <a:spAutoFit/>
          </a:bodyPr>
          <a:lstStyle/>
          <a:p>
            <a:pPr defTabSz="914377">
              <a:defRPr/>
            </a:pPr>
            <a:r>
              <a:rPr lang="en-US" i="1" dirty="0"/>
              <a:t>Goal: Over the next 5 years we will continue to work across the agency to reduce current barriers faced by fire management agencies and related stakeholders by integrating NASA’s core competencies in the areas of technology development, remote sensing, &amp; predictive modeling. Through innovation NASA will help society thrive with future fire. </a:t>
            </a:r>
          </a:p>
          <a:p>
            <a:pPr defTabSz="914377">
              <a:defRPr/>
            </a:pP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7749624-AA54-EB04-3EF1-6452393CC72E}"/>
              </a:ext>
            </a:extLst>
          </p:cNvPr>
          <p:cNvSpPr txBox="1"/>
          <p:nvPr/>
        </p:nvSpPr>
        <p:spPr>
          <a:xfrm>
            <a:off x="180738" y="6196654"/>
            <a:ext cx="3454001" cy="307777"/>
          </a:xfrm>
          <a:prstGeom prst="rect">
            <a:avLst/>
          </a:prstGeom>
          <a:noFill/>
        </p:spPr>
        <p:txBody>
          <a:bodyPr wrap="square">
            <a:spAutoFit/>
          </a:bodyPr>
          <a:lstStyle/>
          <a:p>
            <a:r>
              <a:rPr lang="en-US" sz="1400" dirty="0">
                <a:solidFill>
                  <a:srgbClr val="000000"/>
                </a:solidFill>
                <a:latin typeface="Calibri" panose="020F0502020204030204" pitchFamily="34" charset="0"/>
              </a:rPr>
              <a:t>Figures: </a:t>
            </a:r>
            <a:r>
              <a:rPr lang="en-US" sz="1400" b="0" i="0" u="none" strike="noStrike" dirty="0">
                <a:solidFill>
                  <a:srgbClr val="000000"/>
                </a:solidFill>
                <a:effectLst/>
                <a:latin typeface="Calibri" panose="020F0502020204030204" pitchFamily="34" charset="0"/>
              </a:rPr>
              <a:t>Morton, Randerson et al., in prep</a:t>
            </a:r>
            <a:endParaRPr lang="en-US" sz="1400" dirty="0"/>
          </a:p>
        </p:txBody>
      </p:sp>
    </p:spTree>
    <p:extLst>
      <p:ext uri="{BB962C8B-B14F-4D97-AF65-F5344CB8AC3E}">
        <p14:creationId xmlns:p14="http://schemas.microsoft.com/office/powerpoint/2010/main" val="2651763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61677FCE-E66E-9439-8109-A7C81165EF3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833853" y="2398370"/>
            <a:ext cx="3904634" cy="2681920"/>
          </a:xfrm>
          <a:prstGeom prst="rect">
            <a:avLst/>
          </a:prstGeom>
        </p:spPr>
      </p:pic>
      <p:sp>
        <p:nvSpPr>
          <p:cNvPr id="8" name="Google Shape;95;p6">
            <a:extLst>
              <a:ext uri="{FF2B5EF4-FFF2-40B4-BE49-F238E27FC236}">
                <a16:creationId xmlns:a16="http://schemas.microsoft.com/office/drawing/2014/main" id="{AE4F891D-0792-757E-5AEE-E11148ACF151}"/>
              </a:ext>
            </a:extLst>
          </p:cNvPr>
          <p:cNvSpPr txBox="1">
            <a:spLocks noGrp="1"/>
          </p:cNvSpPr>
          <p:nvPr>
            <p:ph type="title"/>
          </p:nvPr>
        </p:nvSpPr>
        <p:spPr>
          <a:xfrm>
            <a:off x="130212" y="534241"/>
            <a:ext cx="11218482" cy="857237"/>
          </a:xfrm>
          <a:prstGeom prst="rect">
            <a:avLst/>
          </a:prstGeom>
          <a:noFill/>
          <a:ln>
            <a:noFill/>
          </a:ln>
        </p:spPr>
        <p:txBody>
          <a:bodyPr spcFirstLastPara="1" wrap="square" lIns="91425" tIns="45700" rIns="91425" bIns="45700" anchor="ctr" anchorCtr="0">
            <a:normAutofit/>
          </a:bodyPr>
          <a:lstStyle/>
          <a:p>
            <a:pPr>
              <a:spcBef>
                <a:spcPts val="0"/>
              </a:spcBef>
              <a:buClr>
                <a:schemeClr val="dk1"/>
              </a:buClr>
              <a:buSzPts val="3200"/>
            </a:pPr>
            <a:r>
              <a:rPr lang="en-US" sz="3600" b="1">
                <a:ea typeface="Helvetica Neue"/>
                <a:cs typeface="Helvetica Neue"/>
                <a:sym typeface="Helvetica Neue"/>
              </a:rPr>
              <a:t>Initial FireSense Field Campaign in Fall 2023</a:t>
            </a:r>
            <a:endParaRPr lang="en-US" sz="3600">
              <a:cs typeface="Calibri Light" panose="020F0302020204030204"/>
            </a:endParaRPr>
          </a:p>
        </p:txBody>
      </p:sp>
      <p:pic>
        <p:nvPicPr>
          <p:cNvPr id="9" name="Picture 8">
            <a:extLst>
              <a:ext uri="{FF2B5EF4-FFF2-40B4-BE49-F238E27FC236}">
                <a16:creationId xmlns:a16="http://schemas.microsoft.com/office/drawing/2014/main" id="{19CAC3AD-6D72-47AC-99FE-22AC6A9D18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765729"/>
          </a:xfrm>
          <a:prstGeom prst="rect">
            <a:avLst/>
          </a:prstGeom>
        </p:spPr>
      </p:pic>
      <p:sp>
        <p:nvSpPr>
          <p:cNvPr id="6" name="TextBox 5">
            <a:extLst>
              <a:ext uri="{FF2B5EF4-FFF2-40B4-BE49-F238E27FC236}">
                <a16:creationId xmlns:a16="http://schemas.microsoft.com/office/drawing/2014/main" id="{4AF840E7-50FF-873C-5396-8E98253C12B9}"/>
              </a:ext>
            </a:extLst>
          </p:cNvPr>
          <p:cNvSpPr txBox="1"/>
          <p:nvPr/>
        </p:nvSpPr>
        <p:spPr>
          <a:xfrm>
            <a:off x="208964" y="1292335"/>
            <a:ext cx="11970864" cy="8771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7"/>
            <a:r>
              <a:rPr lang="en-US" sz="1700" dirty="0">
                <a:cs typeface="Calibri"/>
              </a:rPr>
              <a:t>ESD and ARMD have partnered with USFS Fire and Smoke Evaluation Experiment (FASMEE) team to execute a 5000+ acre prescribed burn in the </a:t>
            </a:r>
            <a:r>
              <a:rPr lang="en-US" sz="1700" dirty="0" err="1">
                <a:cs typeface="Calibri"/>
              </a:rPr>
              <a:t>Fishlake</a:t>
            </a:r>
            <a:r>
              <a:rPr lang="en-US" sz="1700" dirty="0">
                <a:cs typeface="Calibri"/>
              </a:rPr>
              <a:t> National Forest in central UT, planned during </a:t>
            </a:r>
            <a:r>
              <a:rPr lang="en-US" sz="1700" b="1" dirty="0">
                <a:cs typeface="Calibri"/>
              </a:rPr>
              <a:t>October-November 2023</a:t>
            </a:r>
            <a:r>
              <a:rPr lang="en-US" sz="1700" dirty="0">
                <a:cs typeface="Calibri"/>
              </a:rPr>
              <a:t>. This a dense stand replacement burn will result in a large crown fire. (see FASMEE photos from Langdon Mountain Burn)</a:t>
            </a:r>
            <a:endParaRPr lang="en-US" dirty="0"/>
          </a:p>
        </p:txBody>
      </p:sp>
      <p:sp>
        <p:nvSpPr>
          <p:cNvPr id="4" name="TextBox 3">
            <a:extLst>
              <a:ext uri="{FF2B5EF4-FFF2-40B4-BE49-F238E27FC236}">
                <a16:creationId xmlns:a16="http://schemas.microsoft.com/office/drawing/2014/main" id="{B318D7B1-6239-46C2-BA61-AE48F2A551E6}"/>
              </a:ext>
            </a:extLst>
          </p:cNvPr>
          <p:cNvSpPr txBox="1"/>
          <p:nvPr/>
        </p:nvSpPr>
        <p:spPr>
          <a:xfrm>
            <a:off x="211262" y="2361591"/>
            <a:ext cx="4370771" cy="35189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7">
              <a:spcBef>
                <a:spcPts val="800"/>
              </a:spcBef>
            </a:pPr>
            <a:r>
              <a:rPr lang="en-US" b="1" dirty="0"/>
              <a:t>Stakeholder Desired Observations</a:t>
            </a:r>
          </a:p>
          <a:p>
            <a:pPr marL="742950" lvl="1" indent="-285750" defTabSz="914377">
              <a:buFont typeface="Arial"/>
              <a:buChar char="•"/>
            </a:pPr>
            <a:r>
              <a:rPr lang="en-US" dirty="0"/>
              <a:t>Species Composition (AVIRIS-ng)</a:t>
            </a:r>
            <a:endParaRPr lang="en-US" dirty="0">
              <a:cs typeface="Calibri" panose="020F0502020204030204"/>
            </a:endParaRPr>
          </a:p>
          <a:p>
            <a:pPr marL="742950" lvl="1" indent="-285750" defTabSz="914377">
              <a:buFont typeface="Arial"/>
              <a:buChar char="•"/>
            </a:pPr>
            <a:r>
              <a:rPr lang="en-US" dirty="0"/>
              <a:t>3-D Forest Structure (LIDAR)</a:t>
            </a:r>
            <a:endParaRPr lang="en-US" dirty="0">
              <a:cs typeface="Calibri" panose="020F0502020204030204"/>
            </a:endParaRPr>
          </a:p>
          <a:p>
            <a:pPr marL="742950" lvl="1" indent="-285750" defTabSz="914377">
              <a:buFont typeface="Arial"/>
              <a:buChar char="•"/>
            </a:pPr>
            <a:r>
              <a:rPr lang="en-US" dirty="0"/>
              <a:t>Soil Moisture (SAR)</a:t>
            </a:r>
            <a:endParaRPr lang="en-US" dirty="0">
              <a:cs typeface="Calibri" panose="020F0502020204030204"/>
            </a:endParaRPr>
          </a:p>
          <a:p>
            <a:pPr marL="742950" lvl="1" indent="-285750" defTabSz="914377">
              <a:buFont typeface="Arial"/>
              <a:buChar char="•"/>
            </a:pPr>
            <a:r>
              <a:rPr lang="en-US" dirty="0"/>
              <a:t>Fuel Moisture (SAR)</a:t>
            </a:r>
            <a:endParaRPr lang="en-US" dirty="0">
              <a:cs typeface="Calibri" panose="020F0502020204030204"/>
            </a:endParaRPr>
          </a:p>
          <a:p>
            <a:pPr marL="742950" lvl="1" indent="-285750" defTabSz="914377">
              <a:buFont typeface="Arial"/>
              <a:buChar char="•"/>
            </a:pPr>
            <a:r>
              <a:rPr lang="en-US" dirty="0"/>
              <a:t>Fire Radiative Power (MASTER)</a:t>
            </a:r>
            <a:endParaRPr lang="en-US" dirty="0">
              <a:cs typeface="Calibri" panose="020F0502020204030204"/>
            </a:endParaRPr>
          </a:p>
          <a:p>
            <a:pPr marL="742950" lvl="1" indent="-285750" defTabSz="914377">
              <a:buFont typeface="Arial"/>
              <a:buChar char="•"/>
            </a:pPr>
            <a:r>
              <a:rPr lang="en-US" dirty="0"/>
              <a:t>Fire Perimeter (MASTER)</a:t>
            </a:r>
            <a:endParaRPr lang="en-US" dirty="0">
              <a:cs typeface="Calibri" panose="020F0502020204030204"/>
            </a:endParaRPr>
          </a:p>
          <a:p>
            <a:pPr marL="742950" lvl="1" indent="-285750" defTabSz="914377">
              <a:buFont typeface="Arial"/>
              <a:buChar char="•"/>
            </a:pPr>
            <a:r>
              <a:rPr lang="en-US" dirty="0"/>
              <a:t>Flaming/Smoldering (MASTER)</a:t>
            </a:r>
            <a:endParaRPr lang="en-US" dirty="0">
              <a:cs typeface="Calibri" panose="020F0502020204030204"/>
            </a:endParaRPr>
          </a:p>
          <a:p>
            <a:pPr marL="742950" lvl="1" indent="-285750" defTabSz="914377">
              <a:buFont typeface="Arial"/>
              <a:buChar char="•"/>
            </a:pPr>
            <a:r>
              <a:rPr lang="en-US" dirty="0"/>
              <a:t>Aerosol Optical Depth (MASTER)</a:t>
            </a:r>
            <a:endParaRPr lang="en-US" dirty="0">
              <a:cs typeface="Calibri" panose="020F0502020204030204"/>
            </a:endParaRPr>
          </a:p>
          <a:p>
            <a:pPr marL="742950" lvl="1" indent="-285750" defTabSz="914377">
              <a:buFont typeface="Arial"/>
              <a:buChar char="•"/>
            </a:pPr>
            <a:r>
              <a:rPr lang="en-US" dirty="0"/>
              <a:t>Plume Height (LIDAR)</a:t>
            </a:r>
            <a:endParaRPr lang="en-US" dirty="0">
              <a:cs typeface="Calibri" panose="020F0502020204030204"/>
            </a:endParaRPr>
          </a:p>
          <a:p>
            <a:pPr marL="742950" lvl="1" indent="-285750" defTabSz="914377">
              <a:buFont typeface="Arial"/>
              <a:buChar char="•"/>
            </a:pPr>
            <a:r>
              <a:rPr lang="en-US" dirty="0"/>
              <a:t>Burn Area and Severity (AVIRIS-ng/MASTER)</a:t>
            </a:r>
            <a:endParaRPr lang="en-US" sz="1600" dirty="0">
              <a:cs typeface="Calibri"/>
            </a:endParaRPr>
          </a:p>
        </p:txBody>
      </p:sp>
      <p:pic>
        <p:nvPicPr>
          <p:cNvPr id="2" name="Picture 2">
            <a:extLst>
              <a:ext uri="{FF2B5EF4-FFF2-40B4-BE49-F238E27FC236}">
                <a16:creationId xmlns:a16="http://schemas.microsoft.com/office/drawing/2014/main" id="{F8F68CAD-2050-07A1-1D15-B15BDAFB197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724400" y="2400300"/>
            <a:ext cx="3111909" cy="2327787"/>
          </a:xfrm>
          <a:prstGeom prst="rect">
            <a:avLst/>
          </a:prstGeom>
        </p:spPr>
      </p:pic>
      <p:pic>
        <p:nvPicPr>
          <p:cNvPr id="3" name="Picture 6">
            <a:extLst>
              <a:ext uri="{FF2B5EF4-FFF2-40B4-BE49-F238E27FC236}">
                <a16:creationId xmlns:a16="http://schemas.microsoft.com/office/drawing/2014/main" id="{F95855DE-938B-0C76-4728-2126916A993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724401" y="4666700"/>
            <a:ext cx="7173860" cy="2047441"/>
          </a:xfrm>
          <a:prstGeom prst="rect">
            <a:avLst/>
          </a:prstGeom>
        </p:spPr>
      </p:pic>
    </p:spTree>
    <p:extLst>
      <p:ext uri="{BB962C8B-B14F-4D97-AF65-F5344CB8AC3E}">
        <p14:creationId xmlns:p14="http://schemas.microsoft.com/office/powerpoint/2010/main" val="2961416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0B4BBD-9C68-0F59-BA31-4A4AFC294FD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2"/>
          <a:stretch/>
        </p:blipFill>
        <p:spPr>
          <a:xfrm>
            <a:off x="4847622" y="1708941"/>
            <a:ext cx="7117169" cy="4614818"/>
          </a:xfrm>
          <a:prstGeom prst="rect">
            <a:avLst/>
          </a:prstGeom>
        </p:spPr>
      </p:pic>
      <p:pic>
        <p:nvPicPr>
          <p:cNvPr id="9" name="Picture 8">
            <a:extLst>
              <a:ext uri="{FF2B5EF4-FFF2-40B4-BE49-F238E27FC236}">
                <a16:creationId xmlns:a16="http://schemas.microsoft.com/office/drawing/2014/main" id="{19CAC3AD-6D72-47AC-99FE-22AC6A9D18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765729"/>
          </a:xfrm>
          <a:prstGeom prst="rect">
            <a:avLst/>
          </a:prstGeom>
        </p:spPr>
      </p:pic>
      <p:sp>
        <p:nvSpPr>
          <p:cNvPr id="6" name="TextBox 5">
            <a:extLst>
              <a:ext uri="{FF2B5EF4-FFF2-40B4-BE49-F238E27FC236}">
                <a16:creationId xmlns:a16="http://schemas.microsoft.com/office/drawing/2014/main" id="{4AF840E7-50FF-873C-5396-8E98253C12B9}"/>
              </a:ext>
            </a:extLst>
          </p:cNvPr>
          <p:cNvSpPr txBox="1"/>
          <p:nvPr/>
        </p:nvSpPr>
        <p:spPr>
          <a:xfrm>
            <a:off x="276710" y="1711105"/>
            <a:ext cx="4357011" cy="4801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7"/>
            <a:r>
              <a:rPr lang="en-US" sz="1700" dirty="0">
                <a:cs typeface="Calibri"/>
              </a:rPr>
              <a:t>The Capstone Field Campaign will serve as a technology demonstration event for stakeholders to use/evaluate the tools, products, sensors, and capabilities (Integrated OS) developed during the first four years of </a:t>
            </a:r>
            <a:r>
              <a:rPr lang="en-US" sz="1700" dirty="0" err="1">
                <a:cs typeface="Calibri"/>
              </a:rPr>
              <a:t>FireSense</a:t>
            </a:r>
            <a:r>
              <a:rPr lang="en-US" sz="1700" dirty="0">
                <a:cs typeface="Calibri"/>
              </a:rPr>
              <a:t>.</a:t>
            </a:r>
            <a:endParaRPr lang="en-US" dirty="0"/>
          </a:p>
          <a:p>
            <a:pPr defTabSz="914377"/>
            <a:endParaRPr lang="en-US" sz="1700" dirty="0">
              <a:cs typeface="Calibri"/>
            </a:endParaRPr>
          </a:p>
          <a:p>
            <a:pPr defTabSz="914377"/>
            <a:r>
              <a:rPr lang="en-US" sz="1700" dirty="0">
                <a:cs typeface="Calibri"/>
              </a:rPr>
              <a:t>The hope is that the success of the Capstone Field Campaign will enable the successful adoption/transition of </a:t>
            </a:r>
            <a:r>
              <a:rPr lang="en-US" sz="1700" dirty="0" err="1">
                <a:cs typeface="Calibri"/>
              </a:rPr>
              <a:t>FireSense</a:t>
            </a:r>
            <a:r>
              <a:rPr lang="en-US" sz="1700" dirty="0">
                <a:cs typeface="Calibri"/>
              </a:rPr>
              <a:t> developed capabilities by our stakeholder/operational agencies, and ultimately enable more prescribed fire and more effective wildfire management.</a:t>
            </a:r>
            <a:endParaRPr lang="en-US" dirty="0"/>
          </a:p>
          <a:p>
            <a:pPr defTabSz="914377"/>
            <a:endParaRPr lang="en-US" sz="1700" dirty="0">
              <a:cs typeface="Calibri"/>
            </a:endParaRPr>
          </a:p>
          <a:p>
            <a:pPr defTabSz="914377"/>
            <a:r>
              <a:rPr lang="en-US" sz="1700" dirty="0">
                <a:cs typeface="Calibri"/>
              </a:rPr>
              <a:t>Started conversations with USFS, NOAA, EPA, and USGS. Need to have good stakeholder engagement (years in advance) for this effort to succeed.</a:t>
            </a:r>
          </a:p>
        </p:txBody>
      </p:sp>
      <p:sp>
        <p:nvSpPr>
          <p:cNvPr id="8" name="Google Shape;95;p6">
            <a:extLst>
              <a:ext uri="{FF2B5EF4-FFF2-40B4-BE49-F238E27FC236}">
                <a16:creationId xmlns:a16="http://schemas.microsoft.com/office/drawing/2014/main" id="{AE4F891D-0792-757E-5AEE-E11148ACF151}"/>
              </a:ext>
            </a:extLst>
          </p:cNvPr>
          <p:cNvSpPr txBox="1">
            <a:spLocks noGrp="1"/>
          </p:cNvSpPr>
          <p:nvPr>
            <p:ph type="title"/>
          </p:nvPr>
        </p:nvSpPr>
        <p:spPr>
          <a:xfrm>
            <a:off x="130212" y="534241"/>
            <a:ext cx="11218482" cy="1053882"/>
          </a:xfrm>
          <a:prstGeom prst="rect">
            <a:avLst/>
          </a:prstGeom>
          <a:noFill/>
          <a:ln>
            <a:noFill/>
          </a:ln>
        </p:spPr>
        <p:txBody>
          <a:bodyPr spcFirstLastPara="1" wrap="square" lIns="91425" tIns="45700" rIns="91425" bIns="45700" anchor="ctr" anchorCtr="0">
            <a:normAutofit fontScale="90000"/>
          </a:bodyPr>
          <a:lstStyle/>
          <a:p>
            <a:pPr>
              <a:spcBef>
                <a:spcPts val="0"/>
              </a:spcBef>
              <a:buClr>
                <a:schemeClr val="dk1"/>
              </a:buClr>
              <a:buSzPts val="3200"/>
            </a:pPr>
            <a:r>
              <a:rPr lang="en-US" sz="3600" b="1" dirty="0">
                <a:latin typeface="Arial" panose="020B0604020202020204" pitchFamily="34" charset="0"/>
                <a:ea typeface="Helvetica Neue"/>
                <a:cs typeface="Arial" panose="020B0604020202020204" pitchFamily="34" charset="0"/>
                <a:sym typeface="Helvetica Neue"/>
              </a:rPr>
              <a:t>Capstone Field Campaign in Year 5 (2027-28) – Integrated Observation System Demonstration</a:t>
            </a:r>
            <a:endParaRPr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5508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21C61-0C2E-C4AA-B3ED-4930CA2C7B3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490"/>
            <a:ext cx="12192000" cy="765729"/>
          </a:xfrm>
          <a:prstGeom prst="rect">
            <a:avLst/>
          </a:prstGeom>
        </p:spPr>
      </p:pic>
      <p:sp>
        <p:nvSpPr>
          <p:cNvPr id="2" name="Title 1">
            <a:extLst>
              <a:ext uri="{FF2B5EF4-FFF2-40B4-BE49-F238E27FC236}">
                <a16:creationId xmlns:a16="http://schemas.microsoft.com/office/drawing/2014/main" id="{A023F85B-0292-46B5-8FB5-5BADDEAE9624}"/>
              </a:ext>
            </a:extLst>
          </p:cNvPr>
          <p:cNvSpPr>
            <a:spLocks noGrp="1"/>
          </p:cNvSpPr>
          <p:nvPr>
            <p:ph type="title"/>
          </p:nvPr>
        </p:nvSpPr>
        <p:spPr>
          <a:xfrm>
            <a:off x="138989" y="365125"/>
            <a:ext cx="11214811" cy="788761"/>
          </a:xfrm>
        </p:spPr>
        <p:txBody>
          <a:bodyPr>
            <a:noAutofit/>
          </a:bodyPr>
          <a:lstStyle/>
          <a:p>
            <a:r>
              <a:rPr lang="en-US" sz="3600" b="1">
                <a:latin typeface="Arial" panose="020B0604020202020204" pitchFamily="34" charset="0"/>
                <a:cs typeface="Arial" panose="020B0604020202020204" pitchFamily="34" charset="0"/>
              </a:rPr>
              <a:t>Wildfire Capabilities &amp; Support Delivered by NASA</a:t>
            </a:r>
          </a:p>
        </p:txBody>
      </p:sp>
      <p:sp>
        <p:nvSpPr>
          <p:cNvPr id="3" name="Text Placeholder 2">
            <a:extLst>
              <a:ext uri="{FF2B5EF4-FFF2-40B4-BE49-F238E27FC236}">
                <a16:creationId xmlns:a16="http://schemas.microsoft.com/office/drawing/2014/main" id="{DADCD429-9A61-41D3-A8E3-F0FEEB38EFC3}"/>
              </a:ext>
            </a:extLst>
          </p:cNvPr>
          <p:cNvSpPr>
            <a:spLocks noGrp="1"/>
          </p:cNvSpPr>
          <p:nvPr>
            <p:ph type="body" idx="1"/>
          </p:nvPr>
        </p:nvSpPr>
        <p:spPr>
          <a:xfrm>
            <a:off x="272141" y="1107166"/>
            <a:ext cx="11549744" cy="5228320"/>
          </a:xfrm>
        </p:spPr>
        <p:txBody>
          <a:bodyPr>
            <a:normAutofit fontScale="70000" lnSpcReduction="20000"/>
          </a:bodyPr>
          <a:lstStyle/>
          <a:p>
            <a:pPr marL="50800" indent="0">
              <a:spcBef>
                <a:spcPts val="0"/>
              </a:spcBef>
              <a:spcAft>
                <a:spcPts val="600"/>
              </a:spcAft>
              <a:buNone/>
            </a:pPr>
            <a:r>
              <a:rPr lang="en-US" sz="2600" b="1">
                <a:latin typeface="Arial" panose="020B0604020202020204" pitchFamily="34" charset="0"/>
                <a:cs typeface="Arial" panose="020B0604020202020204" pitchFamily="34" charset="0"/>
              </a:rPr>
              <a:t>NASA ARMD is leveraging innovative capabilities to support the US wildfire community including:</a:t>
            </a:r>
            <a:endParaRPr lang="en-US" sz="2600">
              <a:latin typeface="Arial" panose="020B0604020202020204" pitchFamily="34" charset="0"/>
              <a:cs typeface="Arial" panose="020B0604020202020204" pitchFamily="34" charset="0"/>
            </a:endParaRPr>
          </a:p>
          <a:p>
            <a:pPr marL="695325" lvl="1" indent="-384175">
              <a:lnSpc>
                <a:spcPct val="115000"/>
              </a:lnSpc>
              <a:spcBef>
                <a:spcPts val="0"/>
              </a:spcBef>
              <a:spcAft>
                <a:spcPts val="600"/>
              </a:spcAft>
            </a:pPr>
            <a:r>
              <a:rPr lang="en-US" sz="2600">
                <a:latin typeface="Arial" panose="020B0604020202020204" pitchFamily="34" charset="0"/>
                <a:cs typeface="Arial" panose="020B0604020202020204" pitchFamily="34" charset="0"/>
              </a:rPr>
              <a:t>Scalable Traffic Management for Emergency Response Operations (</a:t>
            </a:r>
            <a:r>
              <a:rPr lang="en-US" sz="2600" err="1">
                <a:latin typeface="Arial" panose="020B0604020202020204" pitchFamily="34" charset="0"/>
                <a:cs typeface="Arial" panose="020B0604020202020204" pitchFamily="34" charset="0"/>
              </a:rPr>
              <a:t>STEReO</a:t>
            </a:r>
            <a:r>
              <a:rPr lang="en-US" sz="2600">
                <a:latin typeface="Arial" panose="020B0604020202020204" pitchFamily="34" charset="0"/>
                <a:cs typeface="Arial" panose="020B0604020202020204" pitchFamily="34" charset="0"/>
              </a:rPr>
              <a:t>) demonstrations of prototype capabilities for integration of UAS into wildfire response operations  USFS, CalFire, 2021</a:t>
            </a:r>
          </a:p>
          <a:p>
            <a:pPr marL="695325" lvl="1" indent="-384175">
              <a:lnSpc>
                <a:spcPct val="115000"/>
              </a:lnSpc>
              <a:spcBef>
                <a:spcPts val="0"/>
              </a:spcBef>
              <a:spcAft>
                <a:spcPts val="600"/>
              </a:spcAft>
            </a:pPr>
            <a:r>
              <a:rPr lang="en-US" sz="2600">
                <a:latin typeface="Arial" panose="020B0604020202020204" pitchFamily="34" charset="0"/>
                <a:cs typeface="Arial" panose="020B0604020202020204" pitchFamily="34" charset="0"/>
              </a:rPr>
              <a:t>Hosted workshops with Flight Safety Foundation to develop wildfire and disaster response use cases for In-time Systemwide Safety Assurance capabilities, January 2020 </a:t>
            </a:r>
          </a:p>
          <a:p>
            <a:pPr marL="695325" lvl="1" indent="-384175">
              <a:lnSpc>
                <a:spcPct val="115000"/>
              </a:lnSpc>
              <a:spcBef>
                <a:spcPts val="0"/>
              </a:spcBef>
              <a:spcAft>
                <a:spcPts val="600"/>
              </a:spcAft>
            </a:pPr>
            <a:r>
              <a:rPr lang="en-US" sz="2600">
                <a:latin typeface="Arial" panose="020B0604020202020204" pitchFamily="34" charset="0"/>
                <a:cs typeface="Arial" panose="020B0604020202020204" pitchFamily="34" charset="0"/>
              </a:rPr>
              <a:t>Collaborative agreements with US Fire Service, CalFire and JAXA to h</a:t>
            </a:r>
            <a:r>
              <a:rPr lang="en-US" sz="2600">
                <a:solidFill>
                  <a:prstClr val="black"/>
                </a:solidFill>
                <a:latin typeface="Arial" panose="020B0604020202020204" pitchFamily="34" charset="0"/>
                <a:cs typeface="Arial" panose="020B0604020202020204" pitchFamily="34" charset="0"/>
              </a:rPr>
              <a:t>elp modernize aerial operations associated with emergency response.</a:t>
            </a:r>
            <a:endParaRPr lang="en-US" sz="2600">
              <a:latin typeface="Arial" panose="020B0604020202020204" pitchFamily="34" charset="0"/>
              <a:cs typeface="Arial" panose="020B0604020202020204" pitchFamily="34" charset="0"/>
            </a:endParaRPr>
          </a:p>
          <a:p>
            <a:pPr marL="695325" lvl="1" indent="-384175">
              <a:lnSpc>
                <a:spcPct val="100000"/>
              </a:lnSpc>
              <a:spcBef>
                <a:spcPts val="0"/>
              </a:spcBef>
              <a:spcAft>
                <a:spcPts val="600"/>
              </a:spcAft>
            </a:pPr>
            <a:endParaRPr lang="en-US" sz="2300">
              <a:latin typeface="Arial" panose="020B0604020202020204" pitchFamily="34" charset="0"/>
              <a:cs typeface="Arial" panose="020B0604020202020204" pitchFamily="34" charset="0"/>
            </a:endParaRPr>
          </a:p>
          <a:p>
            <a:pPr marL="50800" indent="0">
              <a:spcBef>
                <a:spcPts val="0"/>
              </a:spcBef>
              <a:spcAft>
                <a:spcPts val="600"/>
              </a:spcAft>
              <a:buNone/>
            </a:pPr>
            <a:r>
              <a:rPr lang="en-US" sz="2600" b="1">
                <a:latin typeface="Arial" panose="020B0604020202020204" pitchFamily="34" charset="0"/>
                <a:cs typeface="Arial" panose="020B0604020202020204" pitchFamily="34" charset="0"/>
              </a:rPr>
              <a:t>NASA STMD support to the US wildfire community includes:</a:t>
            </a:r>
            <a:endParaRPr lang="en-US" sz="2600">
              <a:latin typeface="Arial" panose="020B0604020202020204" pitchFamily="34" charset="0"/>
              <a:cs typeface="Arial" panose="020B0604020202020204" pitchFamily="34" charset="0"/>
            </a:endParaRPr>
          </a:p>
          <a:p>
            <a:pPr marL="695325" lvl="1" indent="-384175">
              <a:lnSpc>
                <a:spcPct val="115000"/>
              </a:lnSpc>
              <a:spcBef>
                <a:spcPts val="0"/>
              </a:spcBef>
              <a:spcAft>
                <a:spcPts val="600"/>
              </a:spcAft>
            </a:pPr>
            <a:r>
              <a:rPr lang="en-US" sz="2600">
                <a:latin typeface="Arial" panose="020B0604020202020204" pitchFamily="34" charset="0"/>
                <a:cs typeface="Arial" panose="020B0604020202020204" pitchFamily="34" charset="0"/>
              </a:rPr>
              <a:t>SBIR-STTR – Wildfire-related awards to small business have been made totaling $2,363,784 (2005-2019) and wildfire-related subtopics proposed for current solicitation</a:t>
            </a:r>
          </a:p>
          <a:p>
            <a:pPr marL="695325" lvl="1" indent="-384175">
              <a:lnSpc>
                <a:spcPct val="100000"/>
              </a:lnSpc>
              <a:spcBef>
                <a:spcPts val="0"/>
              </a:spcBef>
              <a:spcAft>
                <a:spcPts val="600"/>
              </a:spcAft>
            </a:pPr>
            <a:r>
              <a:rPr lang="en-US" sz="2600">
                <a:latin typeface="Arial" panose="020B0604020202020204" pitchFamily="34" charset="0"/>
                <a:cs typeface="Arial" panose="020B0604020202020204" pitchFamily="34" charset="0"/>
              </a:rPr>
              <a:t>Space Technology Research Grants - 6 wildfire-related grants (2007-2014)</a:t>
            </a:r>
          </a:p>
          <a:p>
            <a:pPr marL="695325" lvl="1" indent="-384175">
              <a:lnSpc>
                <a:spcPct val="100000"/>
              </a:lnSpc>
              <a:spcBef>
                <a:spcPts val="0"/>
              </a:spcBef>
              <a:spcAft>
                <a:spcPts val="600"/>
              </a:spcAft>
            </a:pPr>
            <a:r>
              <a:rPr lang="en-US" sz="2600">
                <a:latin typeface="Arial" panose="020B0604020202020204" pitchFamily="34" charset="0"/>
                <a:cs typeface="Arial" panose="020B0604020202020204" pitchFamily="34" charset="0"/>
              </a:rPr>
              <a:t>Possible directed funding opportunities</a:t>
            </a:r>
          </a:p>
          <a:p>
            <a:pPr marL="1152525" lvl="2" indent="-384175">
              <a:lnSpc>
                <a:spcPct val="100000"/>
              </a:lnSpc>
              <a:spcBef>
                <a:spcPts val="0"/>
              </a:spcBef>
              <a:spcAft>
                <a:spcPts val="600"/>
              </a:spcAft>
            </a:pPr>
            <a:r>
              <a:rPr lang="en-US" sz="2300">
                <a:latin typeface="Arial" panose="020B0604020202020204" pitchFamily="34" charset="0"/>
                <a:cs typeface="Arial" panose="020B0604020202020204" pitchFamily="34" charset="0"/>
              </a:rPr>
              <a:t>SBIR Phase II Sequential</a:t>
            </a:r>
          </a:p>
          <a:p>
            <a:pPr marL="1152525" lvl="2" indent="-384175">
              <a:lnSpc>
                <a:spcPct val="100000"/>
              </a:lnSpc>
              <a:spcBef>
                <a:spcPts val="0"/>
              </a:spcBef>
              <a:spcAft>
                <a:spcPts val="600"/>
              </a:spcAft>
            </a:pPr>
            <a:r>
              <a:rPr lang="en-US" sz="2300">
                <a:latin typeface="Arial" panose="020B0604020202020204" pitchFamily="34" charset="0"/>
                <a:cs typeface="Arial" panose="020B0604020202020204" pitchFamily="34" charset="0"/>
              </a:rPr>
              <a:t>Prizes and Challenges</a:t>
            </a:r>
          </a:p>
          <a:p>
            <a:pPr marL="1152525" lvl="2" indent="-384175">
              <a:lnSpc>
                <a:spcPct val="100000"/>
              </a:lnSpc>
              <a:spcBef>
                <a:spcPts val="0"/>
              </a:spcBef>
              <a:spcAft>
                <a:spcPts val="600"/>
              </a:spcAft>
            </a:pPr>
            <a:r>
              <a:rPr lang="en-US" sz="2300" err="1">
                <a:latin typeface="Arial" panose="020B0604020202020204" pitchFamily="34" charset="0"/>
                <a:cs typeface="Arial" panose="020B0604020202020204" pitchFamily="34" charset="0"/>
              </a:rPr>
              <a:t>iTech</a:t>
            </a:r>
            <a:r>
              <a:rPr lang="en-US" sz="2300">
                <a:latin typeface="Arial" panose="020B0604020202020204" pitchFamily="34" charset="0"/>
                <a:cs typeface="Arial" panose="020B0604020202020204" pitchFamily="34" charset="0"/>
              </a:rPr>
              <a:t>, Commercialization acceleration</a:t>
            </a:r>
          </a:p>
        </p:txBody>
      </p:sp>
      <p:sp>
        <p:nvSpPr>
          <p:cNvPr id="4" name="TextBox 3">
            <a:extLst>
              <a:ext uri="{FF2B5EF4-FFF2-40B4-BE49-F238E27FC236}">
                <a16:creationId xmlns:a16="http://schemas.microsoft.com/office/drawing/2014/main" id="{DAE44DDD-831F-B94E-9345-35AAD827E90C}"/>
              </a:ext>
            </a:extLst>
          </p:cNvPr>
          <p:cNvSpPr txBox="1"/>
          <p:nvPr/>
        </p:nvSpPr>
        <p:spPr>
          <a:xfrm>
            <a:off x="505690" y="6021413"/>
            <a:ext cx="11091333" cy="400110"/>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rPr>
              <a:t>NASA Work with the Wildfire Community Provides Strong Foundation on Which to Build</a:t>
            </a:r>
          </a:p>
        </p:txBody>
      </p:sp>
    </p:spTree>
    <p:extLst>
      <p:ext uri="{BB962C8B-B14F-4D97-AF65-F5344CB8AC3E}">
        <p14:creationId xmlns:p14="http://schemas.microsoft.com/office/powerpoint/2010/main" val="2621839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F22C6-B620-605C-4293-3D1EA75CBB42}"/>
              </a:ext>
            </a:extLst>
          </p:cNvPr>
          <p:cNvSpPr>
            <a:spLocks noGrp="1"/>
          </p:cNvSpPr>
          <p:nvPr>
            <p:ph type="sldNum" sz="quarter" idx="2"/>
          </p:nvPr>
        </p:nvSpPr>
        <p:spPr/>
        <p:txBody>
          <a:bodyPr/>
          <a:lstStyle/>
          <a:p>
            <a:fld id="{86CB4B4D-7CA3-9044-876B-883B54F8677D}" type="slidenum">
              <a:rPr lang="en-US" smtClean="0">
                <a:solidFill>
                  <a:schemeClr val="tx1"/>
                </a:solidFill>
              </a:rPr>
              <a:t>14</a:t>
            </a:fld>
            <a:endParaRPr lang="en-US">
              <a:solidFill>
                <a:schemeClr val="tx1"/>
              </a:solidFill>
            </a:endParaRPr>
          </a:p>
        </p:txBody>
      </p:sp>
      <p:sp>
        <p:nvSpPr>
          <p:cNvPr id="9" name="TextBox 8">
            <a:extLst>
              <a:ext uri="{FF2B5EF4-FFF2-40B4-BE49-F238E27FC236}">
                <a16:creationId xmlns:a16="http://schemas.microsoft.com/office/drawing/2014/main" id="{ACF7667D-F538-6E74-A5AA-B3E84EEC640B}"/>
              </a:ext>
            </a:extLst>
          </p:cNvPr>
          <p:cNvSpPr txBox="1"/>
          <p:nvPr/>
        </p:nvSpPr>
        <p:spPr>
          <a:xfrm>
            <a:off x="-1" y="917680"/>
            <a:ext cx="10079421" cy="5940088"/>
          </a:xfrm>
          <a:prstGeom prst="rect">
            <a:avLst/>
          </a:prstGeom>
          <a:noFill/>
        </p:spPr>
        <p:txBody>
          <a:bodyPr wrap="square" lIns="121920" tIns="60960" rIns="121920" bIns="60960" anchor="t">
            <a:spAutoFit/>
          </a:bodyPr>
          <a:lstStyle/>
          <a:p>
            <a:pPr defTabSz="914377">
              <a:defRPr/>
            </a:pPr>
            <a:r>
              <a:rPr lang="en-US" sz="2100" b="1" i="1" dirty="0">
                <a:latin typeface="Arial"/>
                <a:cs typeface="Arial"/>
              </a:rPr>
              <a:t>Work to date:</a:t>
            </a:r>
          </a:p>
          <a:p>
            <a:pPr marL="227965" indent="-227965" defTabSz="914377">
              <a:buFont typeface="Arial" panose="020B0604020202020204" pitchFamily="34" charset="0"/>
              <a:buChar char="•"/>
              <a:defRPr/>
            </a:pPr>
            <a:r>
              <a:rPr lang="en-US" sz="2100" dirty="0">
                <a:latin typeface="Arial"/>
                <a:cs typeface="Arial"/>
              </a:rPr>
              <a:t>Hosted a stakeholder engagement workshop in Feb 2022 to better understand current barriers to fire management faced by fire management agencies (~800 participants)</a:t>
            </a:r>
          </a:p>
          <a:p>
            <a:pPr marL="227965" indent="-227965" defTabSz="914377">
              <a:buFont typeface="Arial" panose="020B0604020202020204" pitchFamily="34" charset="0"/>
              <a:buChar char="•"/>
              <a:defRPr/>
            </a:pPr>
            <a:r>
              <a:rPr lang="en-US" sz="2100" dirty="0">
                <a:latin typeface="Arial"/>
                <a:cs typeface="Arial"/>
              </a:rPr>
              <a:t>Hosted internal NASA workshop (May 2022) at GSFC to map NASA center capabilities to the previously identified stakeholder needs</a:t>
            </a:r>
          </a:p>
          <a:p>
            <a:pPr marL="227965" indent="-227965" defTabSz="914377">
              <a:buFont typeface="Arial" panose="020B0604020202020204" pitchFamily="34" charset="0"/>
              <a:buChar char="•"/>
              <a:defRPr/>
            </a:pPr>
            <a:r>
              <a:rPr lang="en-US" sz="2100" dirty="0">
                <a:latin typeface="Arial"/>
                <a:cs typeface="Arial"/>
              </a:rPr>
              <a:t>Coordinating with ARMD on UASs, scalable traffic management, and aerial operations for emergency response (August 2022 meeting at ARC, regular virtual meetings)</a:t>
            </a:r>
          </a:p>
          <a:p>
            <a:pPr marL="227965" indent="-227965" defTabSz="914377">
              <a:buFont typeface="Arial" panose="020B0604020202020204" pitchFamily="34" charset="0"/>
              <a:buChar char="•"/>
              <a:defRPr/>
            </a:pPr>
            <a:r>
              <a:rPr lang="en-US" sz="2100" dirty="0" err="1">
                <a:latin typeface="Arial"/>
                <a:cs typeface="Arial"/>
              </a:rPr>
              <a:t>FireSense</a:t>
            </a:r>
            <a:r>
              <a:rPr lang="en-US" sz="2100" dirty="0">
                <a:latin typeface="Arial"/>
                <a:cs typeface="Arial"/>
              </a:rPr>
              <a:t> Technology solicitation released in June 2022</a:t>
            </a:r>
          </a:p>
          <a:p>
            <a:pPr marL="227965" indent="-227965" defTabSz="914377">
              <a:buFont typeface="Arial" panose="020B0604020202020204" pitchFamily="34" charset="0"/>
              <a:buChar char="•"/>
              <a:defRPr/>
            </a:pPr>
            <a:r>
              <a:rPr lang="en-US" sz="2100" dirty="0">
                <a:latin typeface="Arial"/>
                <a:cs typeface="Arial"/>
              </a:rPr>
              <a:t>Wildland Fire Management Program funded nearly 40 projects in fire applications (late FY22) and developed the Actionable Fire Science Information Hub</a:t>
            </a:r>
          </a:p>
          <a:p>
            <a:pPr marL="227965" indent="-227965" defTabSz="914377">
              <a:buFont typeface="Arial" panose="020B0604020202020204" pitchFamily="34" charset="0"/>
              <a:buChar char="•"/>
              <a:defRPr/>
            </a:pPr>
            <a:r>
              <a:rPr lang="en-US" sz="2100" dirty="0">
                <a:latin typeface="Arial"/>
                <a:cs typeface="Arial"/>
              </a:rPr>
              <a:t>SBIR partnership and selections through new “Climate </a:t>
            </a:r>
            <a:r>
              <a:rPr lang="en-US" sz="2100" dirty="0" err="1">
                <a:latin typeface="Arial"/>
                <a:cs typeface="Arial"/>
              </a:rPr>
              <a:t>Sequentials</a:t>
            </a:r>
            <a:r>
              <a:rPr lang="en-US" sz="2100" dirty="0">
                <a:latin typeface="Arial"/>
                <a:cs typeface="Arial"/>
              </a:rPr>
              <a:t>” program (2 awards for new instruments)</a:t>
            </a:r>
          </a:p>
          <a:p>
            <a:pPr marL="227965" indent="-227965" defTabSz="914377">
              <a:buFont typeface="Arial" panose="020B0604020202020204" pitchFamily="34" charset="0"/>
              <a:buChar char="•"/>
              <a:defRPr/>
            </a:pPr>
            <a:r>
              <a:rPr lang="en-US" sz="2100" dirty="0">
                <a:latin typeface="Arial"/>
                <a:cs typeface="Arial"/>
              </a:rPr>
              <a:t>The Research and Analysis program released a wildfire focused topic under the Interdisciplinary Science Solicitation in ROSES 2022. Wildfire impacts on terrestrial ecosystems, feedbacks to the atmosphere and consequences to human communities. Due date 11/16/22.</a:t>
            </a:r>
          </a:p>
        </p:txBody>
      </p:sp>
      <p:pic>
        <p:nvPicPr>
          <p:cNvPr id="13" name="Picture 12">
            <a:extLst>
              <a:ext uri="{FF2B5EF4-FFF2-40B4-BE49-F238E27FC236}">
                <a16:creationId xmlns:a16="http://schemas.microsoft.com/office/drawing/2014/main" id="{C4A2ED45-BF3E-F240-421B-7B0774F349E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332572" y="3120217"/>
            <a:ext cx="1492505" cy="1317288"/>
          </a:xfrm>
          <a:prstGeom prst="rect">
            <a:avLst/>
          </a:prstGeom>
        </p:spPr>
      </p:pic>
      <p:pic>
        <p:nvPicPr>
          <p:cNvPr id="14" name="Picture 13">
            <a:extLst>
              <a:ext uri="{FF2B5EF4-FFF2-40B4-BE49-F238E27FC236}">
                <a16:creationId xmlns:a16="http://schemas.microsoft.com/office/drawing/2014/main" id="{8FF3A98E-E6D6-4044-B46C-F70430351FD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328492" y="4527451"/>
            <a:ext cx="1488011" cy="1632031"/>
          </a:xfrm>
          <a:prstGeom prst="rect">
            <a:avLst/>
          </a:prstGeom>
        </p:spPr>
      </p:pic>
      <p:pic>
        <p:nvPicPr>
          <p:cNvPr id="4" name="Screen Shot 2021-08-13 at 14.44.55.png" descr="Screen Shot 2021-08-13 at 14.44.55.png">
            <a:extLst>
              <a:ext uri="{FF2B5EF4-FFF2-40B4-BE49-F238E27FC236}">
                <a16:creationId xmlns:a16="http://schemas.microsoft.com/office/drawing/2014/main" id="{04809E35-0663-6D87-9944-2D014DC5E550}"/>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0332572" y="963280"/>
            <a:ext cx="1486175" cy="2025699"/>
          </a:xfrm>
          <a:prstGeom prst="rect">
            <a:avLst/>
          </a:prstGeom>
          <a:ln w="12700">
            <a:miter lim="400000"/>
          </a:ln>
          <a:effectLst>
            <a:outerShdw blurRad="50800" dist="25400" dir="5400000" rotWithShape="0">
              <a:srgbClr val="000000">
                <a:alpha val="35000"/>
              </a:srgbClr>
            </a:outerShdw>
          </a:effectLst>
        </p:spPr>
      </p:pic>
      <p:pic>
        <p:nvPicPr>
          <p:cNvPr id="5" name="Picture 4">
            <a:extLst>
              <a:ext uri="{FF2B5EF4-FFF2-40B4-BE49-F238E27FC236}">
                <a16:creationId xmlns:a16="http://schemas.microsoft.com/office/drawing/2014/main" id="{68D9A709-AFF9-034A-CAC0-50D84C9978D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765729"/>
          </a:xfrm>
          <a:prstGeom prst="rect">
            <a:avLst/>
          </a:prstGeom>
        </p:spPr>
      </p:pic>
      <p:sp>
        <p:nvSpPr>
          <p:cNvPr id="3" name="Proposed Approach">
            <a:extLst>
              <a:ext uri="{FF2B5EF4-FFF2-40B4-BE49-F238E27FC236}">
                <a16:creationId xmlns:a16="http://schemas.microsoft.com/office/drawing/2014/main" id="{2C00CB71-5389-6A05-92C5-2E0AC9E8CFFC}"/>
              </a:ext>
            </a:extLst>
          </p:cNvPr>
          <p:cNvSpPr txBox="1">
            <a:spLocks/>
          </p:cNvSpPr>
          <p:nvPr/>
        </p:nvSpPr>
        <p:spPr>
          <a:xfrm>
            <a:off x="1572" y="489738"/>
            <a:ext cx="11817175" cy="646332"/>
          </a:xfrm>
          <a:prstGeom prst="rect">
            <a:avLst/>
          </a:prstGeom>
        </p:spPr>
        <p:txBody>
          <a:bodyPr lIns="121920" tIns="60960" rIns="121920" bIns="60960" anchor="t"/>
          <a:lstStyle>
            <a:lvl1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1pPr>
            <a:lvl2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2pPr>
            <a:lvl3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3pPr>
            <a:lvl4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4pPr>
            <a:lvl5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5pPr>
            <a:lvl6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6pPr>
            <a:lvl7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7pPr>
            <a:lvl8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8pPr>
            <a:lvl9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9pPr>
          </a:lstStyle>
          <a:p>
            <a:pPr algn="l"/>
            <a:r>
              <a:rPr lang="en-US" sz="3400" dirty="0">
                <a:solidFill>
                  <a:schemeClr val="tx1"/>
                </a:solidFill>
                <a:latin typeface="Arial" panose="020B0604020202020204" pitchFamily="34" charset="0"/>
                <a:cs typeface="Arial" panose="020B0604020202020204" pitchFamily="34" charset="0"/>
              </a:rPr>
              <a:t>NASA ESD Wildland </a:t>
            </a:r>
            <a:r>
              <a:rPr lang="en-US" sz="3400" dirty="0" err="1">
                <a:solidFill>
                  <a:schemeClr val="tx1"/>
                </a:solidFill>
                <a:latin typeface="Arial" panose="020B0604020202020204" pitchFamily="34" charset="0"/>
                <a:cs typeface="Arial" panose="020B0604020202020204" pitchFamily="34" charset="0"/>
              </a:rPr>
              <a:t>FireSense</a:t>
            </a:r>
            <a:r>
              <a:rPr lang="en-US" sz="3400" dirty="0">
                <a:solidFill>
                  <a:schemeClr val="tx1"/>
                </a:solidFill>
                <a:latin typeface="Arial" panose="020B0604020202020204" pitchFamily="34" charset="0"/>
                <a:cs typeface="Arial" panose="020B0604020202020204" pitchFamily="34" charset="0"/>
              </a:rPr>
              <a:t> - Execution</a:t>
            </a:r>
          </a:p>
        </p:txBody>
      </p:sp>
    </p:spTree>
    <p:extLst>
      <p:ext uri="{BB962C8B-B14F-4D97-AF65-F5344CB8AC3E}">
        <p14:creationId xmlns:p14="http://schemas.microsoft.com/office/powerpoint/2010/main" val="318240181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F22C6-B620-605C-4293-3D1EA75CBB42}"/>
              </a:ext>
            </a:extLst>
          </p:cNvPr>
          <p:cNvSpPr>
            <a:spLocks noGrp="1"/>
          </p:cNvSpPr>
          <p:nvPr>
            <p:ph type="sldNum" sz="quarter" idx="2"/>
          </p:nvPr>
        </p:nvSpPr>
        <p:spPr/>
        <p:txBody>
          <a:bodyPr/>
          <a:lstStyle/>
          <a:p>
            <a:fld id="{86CB4B4D-7CA3-9044-876B-883B54F8677D}" type="slidenum">
              <a:rPr lang="en-US" smtClean="0">
                <a:solidFill>
                  <a:schemeClr val="tx1"/>
                </a:solidFill>
              </a:rPr>
              <a:t>15</a:t>
            </a:fld>
            <a:endParaRPr lang="en-US">
              <a:solidFill>
                <a:schemeClr val="tx1"/>
              </a:solidFill>
            </a:endParaRPr>
          </a:p>
        </p:txBody>
      </p:sp>
      <p:sp>
        <p:nvSpPr>
          <p:cNvPr id="10" name="TextBox 9">
            <a:extLst>
              <a:ext uri="{FF2B5EF4-FFF2-40B4-BE49-F238E27FC236}">
                <a16:creationId xmlns:a16="http://schemas.microsoft.com/office/drawing/2014/main" id="{7A391CFA-70A5-CE39-05AE-928EE968537B}"/>
              </a:ext>
            </a:extLst>
          </p:cNvPr>
          <p:cNvSpPr txBox="1"/>
          <p:nvPr/>
        </p:nvSpPr>
        <p:spPr>
          <a:xfrm>
            <a:off x="83645" y="1062593"/>
            <a:ext cx="9782144" cy="5293757"/>
          </a:xfrm>
          <a:prstGeom prst="rect">
            <a:avLst/>
          </a:prstGeom>
          <a:noFill/>
        </p:spPr>
        <p:txBody>
          <a:bodyPr wrap="square" lIns="121920" tIns="60960" rIns="121920" bIns="60960" anchor="t">
            <a:spAutoFit/>
          </a:bodyPr>
          <a:lstStyle/>
          <a:p>
            <a:pPr defTabSz="914377">
              <a:defRPr/>
            </a:pPr>
            <a:r>
              <a:rPr lang="en-US" sz="2100" b="1" i="1" dirty="0">
                <a:latin typeface="Arial"/>
                <a:cs typeface="Arial"/>
              </a:rPr>
              <a:t>Planned work:</a:t>
            </a:r>
            <a:endParaRPr lang="en-US" sz="2100" dirty="0">
              <a:latin typeface="Arial"/>
              <a:cs typeface="Arial"/>
            </a:endParaRPr>
          </a:p>
          <a:p>
            <a:pPr marL="227965" indent="-227965" defTabSz="914377">
              <a:buFont typeface="Arial" panose="020B0604020202020204" pitchFamily="34" charset="0"/>
              <a:buChar char="•"/>
              <a:defRPr/>
            </a:pPr>
            <a:r>
              <a:rPr lang="en-US" sz="2100" dirty="0">
                <a:latin typeface="Arial"/>
                <a:cs typeface="Arial"/>
              </a:rPr>
              <a:t>Continue to engage with NASA centers and stakeholders through regular meetings and workshops (next workshop in Nov 2022 at ARC) </a:t>
            </a:r>
          </a:p>
          <a:p>
            <a:pPr marL="227965" indent="-227965" defTabSz="914377">
              <a:buFont typeface="Arial" panose="020B0604020202020204" pitchFamily="34" charset="0"/>
              <a:buChar char="•"/>
              <a:defRPr/>
            </a:pPr>
            <a:r>
              <a:rPr lang="en-US" sz="2100" dirty="0">
                <a:latin typeface="Arial"/>
                <a:cs typeface="Arial"/>
              </a:rPr>
              <a:t>Continue to collaborate with ARMD on scalable air traffic management to support wildfire management (e.g., tabletop exercises) </a:t>
            </a:r>
          </a:p>
          <a:p>
            <a:pPr marL="227965" indent="-227965" defTabSz="914377">
              <a:buFont typeface="Arial" panose="020B0604020202020204" pitchFamily="34" charset="0"/>
              <a:buChar char="•"/>
              <a:defRPr/>
            </a:pPr>
            <a:r>
              <a:rPr lang="en-US" sz="2100" dirty="0">
                <a:latin typeface="Arial"/>
                <a:cs typeface="Arial"/>
              </a:rPr>
              <a:t>Make selections for the </a:t>
            </a:r>
            <a:r>
              <a:rPr lang="en-US" sz="2100" dirty="0" err="1">
                <a:latin typeface="Arial"/>
                <a:cs typeface="Arial"/>
              </a:rPr>
              <a:t>FireSense</a:t>
            </a:r>
            <a:r>
              <a:rPr lang="en-US" sz="2100" dirty="0">
                <a:latin typeface="Arial"/>
                <a:cs typeface="Arial"/>
              </a:rPr>
              <a:t> Technology and Interdisciplinary Science solicitations, which are expected to start work in the second half of FY23</a:t>
            </a:r>
          </a:p>
          <a:p>
            <a:pPr marL="227965" indent="-227965" defTabSz="914377">
              <a:buFont typeface="Arial" panose="020B0604020202020204" pitchFamily="34" charset="0"/>
              <a:buChar char="•"/>
              <a:defRPr/>
            </a:pPr>
            <a:r>
              <a:rPr lang="en-US" sz="2100" dirty="0">
                <a:latin typeface="Arial"/>
                <a:cs typeface="Arial"/>
              </a:rPr>
              <a:t>Continue to partner with STMD through SBIR, expect to have a topic in FY23 “Climate </a:t>
            </a:r>
            <a:r>
              <a:rPr lang="en-US" sz="2100" dirty="0" err="1">
                <a:latin typeface="Arial"/>
                <a:cs typeface="Arial"/>
              </a:rPr>
              <a:t>Sequentials</a:t>
            </a:r>
            <a:r>
              <a:rPr lang="en-US" sz="2100" dirty="0">
                <a:latin typeface="Arial"/>
                <a:cs typeface="Arial"/>
              </a:rPr>
              <a:t>” program</a:t>
            </a:r>
          </a:p>
          <a:p>
            <a:pPr marL="227965" indent="-227965" defTabSz="914377">
              <a:buFont typeface="Arial,Sans-Serif" panose="020B0604020202020204" pitchFamily="34" charset="0"/>
              <a:buChar char="•"/>
              <a:defRPr/>
            </a:pPr>
            <a:r>
              <a:rPr lang="en-US" sz="2100" dirty="0">
                <a:latin typeface="Arial"/>
                <a:cs typeface="Arial"/>
              </a:rPr>
              <a:t>Conduct annual targeted airborne campaigns to test new technology and also further improve characterization of the </a:t>
            </a:r>
            <a:r>
              <a:rPr lang="en-US" sz="2100" dirty="0" err="1">
                <a:latin typeface="Arial"/>
                <a:cs typeface="Arial"/>
              </a:rPr>
              <a:t>prefire</a:t>
            </a:r>
            <a:r>
              <a:rPr lang="en-US" sz="2100" dirty="0">
                <a:latin typeface="Arial"/>
                <a:cs typeface="Arial"/>
              </a:rPr>
              <a:t> (fuel characteristics), active fire (fire spread and smoke) and postfire (burn severity and impacts) environments </a:t>
            </a:r>
          </a:p>
          <a:p>
            <a:pPr marL="227965" indent="-227965" defTabSz="914377">
              <a:buFont typeface="Arial,Sans-Serif" panose="020B0604020202020204" pitchFamily="34" charset="0"/>
              <a:buChar char="•"/>
              <a:defRPr/>
            </a:pPr>
            <a:r>
              <a:rPr lang="en-US" sz="2100" dirty="0">
                <a:latin typeface="Arial"/>
                <a:cs typeface="Arial"/>
              </a:rPr>
              <a:t>Develop technology and modeling to support a capstone airborne field campaign in 2027 to demonstrate the tools we develop to support fire management in near-real-time </a:t>
            </a:r>
          </a:p>
          <a:p>
            <a:pPr marL="227965" indent="-227965" defTabSz="914377">
              <a:buFont typeface="Arial,Sans-Serif" panose="020B0604020202020204" pitchFamily="34" charset="0"/>
              <a:buChar char="•"/>
              <a:defRPr/>
            </a:pPr>
            <a:r>
              <a:rPr lang="en-US" sz="2100" dirty="0">
                <a:latin typeface="Arial"/>
                <a:cs typeface="Arial"/>
              </a:rPr>
              <a:t>Directed funding to centers and ROSES solicitations</a:t>
            </a:r>
          </a:p>
        </p:txBody>
      </p:sp>
      <p:pic>
        <p:nvPicPr>
          <p:cNvPr id="5" name="Picture 4">
            <a:extLst>
              <a:ext uri="{FF2B5EF4-FFF2-40B4-BE49-F238E27FC236}">
                <a16:creationId xmlns:a16="http://schemas.microsoft.com/office/drawing/2014/main" id="{68D9A709-AFF9-034A-CAC0-50D84C9978D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765729"/>
          </a:xfrm>
          <a:prstGeom prst="rect">
            <a:avLst/>
          </a:prstGeom>
        </p:spPr>
      </p:pic>
      <p:pic>
        <p:nvPicPr>
          <p:cNvPr id="6" name="Picture 5">
            <a:extLst>
              <a:ext uri="{FF2B5EF4-FFF2-40B4-BE49-F238E27FC236}">
                <a16:creationId xmlns:a16="http://schemas.microsoft.com/office/drawing/2014/main" id="{3DA59D31-EB59-D7C8-0D9A-57D83248528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137084" y="3443400"/>
            <a:ext cx="1492505" cy="1317288"/>
          </a:xfrm>
          <a:prstGeom prst="rect">
            <a:avLst/>
          </a:prstGeom>
        </p:spPr>
      </p:pic>
      <p:pic>
        <p:nvPicPr>
          <p:cNvPr id="7" name="Picture 6">
            <a:extLst>
              <a:ext uri="{FF2B5EF4-FFF2-40B4-BE49-F238E27FC236}">
                <a16:creationId xmlns:a16="http://schemas.microsoft.com/office/drawing/2014/main" id="{11D97CEB-500A-DB02-754D-8A03B294614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143933" y="4772480"/>
            <a:ext cx="1488011" cy="1632031"/>
          </a:xfrm>
          <a:prstGeom prst="rect">
            <a:avLst/>
          </a:prstGeom>
        </p:spPr>
      </p:pic>
      <p:pic>
        <p:nvPicPr>
          <p:cNvPr id="8" name="Screen Shot 2021-08-13 at 14.44.55.png" descr="Screen Shot 2021-08-13 at 14.44.55.png">
            <a:extLst>
              <a:ext uri="{FF2B5EF4-FFF2-40B4-BE49-F238E27FC236}">
                <a16:creationId xmlns:a16="http://schemas.microsoft.com/office/drawing/2014/main" id="{336D1C18-1F68-278C-00A1-2D28A6EAE1D1}"/>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0137084" y="1417701"/>
            <a:ext cx="1486175" cy="2025699"/>
          </a:xfrm>
          <a:prstGeom prst="rect">
            <a:avLst/>
          </a:prstGeom>
          <a:ln w="12700">
            <a:miter lim="400000"/>
          </a:ln>
          <a:effectLst>
            <a:outerShdw blurRad="50800" dist="25400" dir="5400000" rotWithShape="0">
              <a:srgbClr val="000000">
                <a:alpha val="35000"/>
              </a:srgbClr>
            </a:outerShdw>
          </a:effectLst>
        </p:spPr>
      </p:pic>
      <p:sp>
        <p:nvSpPr>
          <p:cNvPr id="3" name="Proposed Approach">
            <a:extLst>
              <a:ext uri="{FF2B5EF4-FFF2-40B4-BE49-F238E27FC236}">
                <a16:creationId xmlns:a16="http://schemas.microsoft.com/office/drawing/2014/main" id="{2C00CB71-5389-6A05-92C5-2E0AC9E8CFFC}"/>
              </a:ext>
            </a:extLst>
          </p:cNvPr>
          <p:cNvSpPr txBox="1">
            <a:spLocks/>
          </p:cNvSpPr>
          <p:nvPr/>
        </p:nvSpPr>
        <p:spPr>
          <a:xfrm>
            <a:off x="1572" y="476126"/>
            <a:ext cx="11817175" cy="646332"/>
          </a:xfrm>
          <a:prstGeom prst="rect">
            <a:avLst/>
          </a:prstGeom>
        </p:spPr>
        <p:txBody>
          <a:bodyPr lIns="121920" tIns="60960" rIns="121920" bIns="60960" anchor="t"/>
          <a:lstStyle>
            <a:lvl1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1pPr>
            <a:lvl2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2pPr>
            <a:lvl3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3pPr>
            <a:lvl4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4pPr>
            <a:lvl5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5pPr>
            <a:lvl6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6pPr>
            <a:lvl7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7pPr>
            <a:lvl8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8pPr>
            <a:lvl9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9pPr>
          </a:lstStyle>
          <a:p>
            <a:pPr algn="l"/>
            <a:r>
              <a:rPr lang="en-US" sz="3400">
                <a:solidFill>
                  <a:schemeClr val="tx1"/>
                </a:solidFill>
                <a:latin typeface="Arial" panose="020B0604020202020204" pitchFamily="34" charset="0"/>
                <a:cs typeface="Arial" panose="020B0604020202020204" pitchFamily="34" charset="0"/>
              </a:rPr>
              <a:t>NASA ESD Wildland </a:t>
            </a:r>
            <a:r>
              <a:rPr lang="en-US" sz="3400" err="1">
                <a:solidFill>
                  <a:schemeClr val="tx1"/>
                </a:solidFill>
                <a:latin typeface="Arial" panose="020B0604020202020204" pitchFamily="34" charset="0"/>
                <a:cs typeface="Arial" panose="020B0604020202020204" pitchFamily="34" charset="0"/>
              </a:rPr>
              <a:t>FireSense</a:t>
            </a:r>
            <a:r>
              <a:rPr lang="en-US" sz="3400">
                <a:solidFill>
                  <a:schemeClr val="tx1"/>
                </a:solidFill>
                <a:latin typeface="Arial" panose="020B0604020202020204" pitchFamily="34" charset="0"/>
                <a:cs typeface="Arial" panose="020B0604020202020204" pitchFamily="34" charset="0"/>
              </a:rPr>
              <a:t> - Execution</a:t>
            </a:r>
          </a:p>
        </p:txBody>
      </p:sp>
    </p:spTree>
    <p:extLst>
      <p:ext uri="{BB962C8B-B14F-4D97-AF65-F5344CB8AC3E}">
        <p14:creationId xmlns:p14="http://schemas.microsoft.com/office/powerpoint/2010/main" val="186078275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DCC4-9CAE-D447-AB54-5F4293705ECE}"/>
              </a:ext>
            </a:extLst>
          </p:cNvPr>
          <p:cNvSpPr>
            <a:spLocks noGrp="1"/>
          </p:cNvSpPr>
          <p:nvPr>
            <p:ph type="title"/>
          </p:nvPr>
        </p:nvSpPr>
        <p:spPr/>
        <p:txBody>
          <a:bodyPr/>
          <a:lstStyle/>
          <a:p>
            <a:r>
              <a:rPr lang="en-US"/>
              <a:t>Thank You – Questions?</a:t>
            </a:r>
          </a:p>
        </p:txBody>
      </p:sp>
    </p:spTree>
    <p:extLst>
      <p:ext uri="{BB962C8B-B14F-4D97-AF65-F5344CB8AC3E}">
        <p14:creationId xmlns:p14="http://schemas.microsoft.com/office/powerpoint/2010/main" val="335507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descr="Screen Shot 2022-10-17 at 2.00.20 PM.png">
            <a:extLst>
              <a:ext uri="{FF2B5EF4-FFF2-40B4-BE49-F238E27FC236}">
                <a16:creationId xmlns:a16="http://schemas.microsoft.com/office/drawing/2014/main" id="{CE2046D8-B934-EE00-532E-2DC38B8A88A0}"/>
              </a:ext>
            </a:extLst>
          </p:cNvPr>
          <p:cNvPicPr>
            <a:picLocks noGrp="1" noChangeAspect="1"/>
          </p:cNvPicPr>
          <p:nvPr>
            <p:ph sz="half" idx="2"/>
          </p:nvPr>
        </p:nvPicPr>
        <p:blipFill>
          <a:blip r:embed="rId3"/>
          <a:stretch>
            <a:fillRect/>
          </a:stretch>
        </p:blipFill>
        <p:spPr>
          <a:xfrm>
            <a:off x="1263856" y="528912"/>
            <a:ext cx="9664287" cy="6329088"/>
          </a:xfrm>
        </p:spPr>
      </p:pic>
      <p:pic>
        <p:nvPicPr>
          <p:cNvPr id="17" name="Picture 16">
            <a:extLst>
              <a:ext uri="{FF2B5EF4-FFF2-40B4-BE49-F238E27FC236}">
                <a16:creationId xmlns:a16="http://schemas.microsoft.com/office/drawing/2014/main" id="{F797F121-37CA-D2BD-90BD-D3A3631AB78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8490"/>
            <a:ext cx="12192000" cy="765729"/>
          </a:xfrm>
          <a:prstGeom prst="rect">
            <a:avLst/>
          </a:prstGeom>
        </p:spPr>
      </p:pic>
    </p:spTree>
    <p:extLst>
      <p:ext uri="{BB962C8B-B14F-4D97-AF65-F5344CB8AC3E}">
        <p14:creationId xmlns:p14="http://schemas.microsoft.com/office/powerpoint/2010/main" val="95502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C50DCF-1775-4926-A25B-751AE77FE36E}"/>
              </a:ext>
            </a:extLst>
          </p:cNvPr>
          <p:cNvSpPr>
            <a:spLocks noGrp="1"/>
          </p:cNvSpPr>
          <p:nvPr>
            <p:ph sz="half" idx="2"/>
          </p:nvPr>
        </p:nvSpPr>
        <p:spPr>
          <a:xfrm>
            <a:off x="2308538" y="1587189"/>
            <a:ext cx="9475916" cy="3892646"/>
          </a:xfrm>
        </p:spPr>
        <p:txBody>
          <a:bodyPr>
            <a:noAutofit/>
          </a:bodyPr>
          <a:lstStyle/>
          <a:p>
            <a:pPr marL="0" indent="0">
              <a:lnSpc>
                <a:spcPct val="100000"/>
              </a:lnSpc>
              <a:spcBef>
                <a:spcPts val="600"/>
              </a:spcBef>
              <a:buNone/>
            </a:pPr>
            <a:r>
              <a:rPr lang="en-US" sz="2400">
                <a:latin typeface="+mn-lt"/>
              </a:rPr>
              <a:t>Ecosystems		Michael Falkowski	</a:t>
            </a:r>
            <a:r>
              <a:rPr lang="en-US" sz="2400">
                <a:latin typeface="+mn-lt"/>
                <a:hlinkClick r:id="rId3"/>
              </a:rPr>
              <a:t>michael.falkowski@nasa.gov</a:t>
            </a:r>
            <a:endParaRPr lang="en-US" sz="2400">
              <a:latin typeface="+mn-lt"/>
            </a:endParaRPr>
          </a:p>
          <a:p>
            <a:pPr marL="0" indent="0">
              <a:lnSpc>
                <a:spcPct val="100000"/>
              </a:lnSpc>
              <a:spcBef>
                <a:spcPts val="600"/>
              </a:spcBef>
              <a:buNone/>
            </a:pPr>
            <a:endParaRPr lang="en-US" sz="2400">
              <a:latin typeface="+mn-lt"/>
            </a:endParaRPr>
          </a:p>
          <a:p>
            <a:pPr marL="0" indent="0">
              <a:lnSpc>
                <a:spcPct val="100000"/>
              </a:lnSpc>
              <a:spcBef>
                <a:spcPts val="600"/>
              </a:spcBef>
              <a:buNone/>
            </a:pPr>
            <a:r>
              <a:rPr lang="en-US" sz="2400">
                <a:latin typeface="+mn-lt"/>
              </a:rPr>
              <a:t>Atmosphere		Barry Lefer		</a:t>
            </a:r>
            <a:r>
              <a:rPr lang="en-US" sz="2400">
                <a:latin typeface="+mn-lt"/>
                <a:hlinkClick r:id="rId4"/>
              </a:rPr>
              <a:t>barry.lefer@nasa.gov</a:t>
            </a:r>
            <a:r>
              <a:rPr lang="en-US" sz="2400">
                <a:latin typeface="+mn-lt"/>
              </a:rPr>
              <a:t>  </a:t>
            </a:r>
          </a:p>
          <a:p>
            <a:pPr marL="0" indent="0">
              <a:lnSpc>
                <a:spcPct val="100000"/>
              </a:lnSpc>
              <a:spcBef>
                <a:spcPts val="600"/>
              </a:spcBef>
              <a:buNone/>
            </a:pPr>
            <a:endParaRPr lang="en-US" sz="2400">
              <a:latin typeface="+mn-lt"/>
            </a:endParaRPr>
          </a:p>
          <a:p>
            <a:pPr marL="0" indent="0">
              <a:lnSpc>
                <a:spcPct val="100000"/>
              </a:lnSpc>
              <a:spcBef>
                <a:spcPts val="600"/>
              </a:spcBef>
              <a:buNone/>
            </a:pPr>
            <a:r>
              <a:rPr lang="en-US" sz="2400">
                <a:latin typeface="+mn-lt"/>
              </a:rPr>
              <a:t>Technology 		Michael Seablom 	</a:t>
            </a:r>
            <a:r>
              <a:rPr lang="en-US" sz="2400">
                <a:latin typeface="+mn-lt"/>
                <a:hlinkClick r:id="rId5"/>
              </a:rPr>
              <a:t>michael.s.seablom@nasa.gov</a:t>
            </a:r>
            <a:endParaRPr lang="en-US" sz="2400">
              <a:latin typeface="+mn-lt"/>
            </a:endParaRPr>
          </a:p>
          <a:p>
            <a:pPr marL="0" indent="0">
              <a:lnSpc>
                <a:spcPct val="100000"/>
              </a:lnSpc>
              <a:spcBef>
                <a:spcPts val="600"/>
              </a:spcBef>
              <a:buNone/>
            </a:pPr>
            <a:endParaRPr lang="en-US" sz="2400">
              <a:latin typeface="+mn-lt"/>
            </a:endParaRPr>
          </a:p>
          <a:p>
            <a:pPr marL="0" indent="0">
              <a:lnSpc>
                <a:spcPct val="100000"/>
              </a:lnSpc>
              <a:spcBef>
                <a:spcPts val="600"/>
              </a:spcBef>
              <a:buNone/>
            </a:pPr>
            <a:r>
              <a:rPr lang="en-US" sz="2400">
                <a:latin typeface="+mn-lt"/>
              </a:rPr>
              <a:t>Applications		David Green		</a:t>
            </a:r>
            <a:r>
              <a:rPr lang="en-US" sz="2400">
                <a:latin typeface="+mn-lt"/>
                <a:hlinkClick r:id="rId6"/>
              </a:rPr>
              <a:t>david.s.green@nasa.gov</a:t>
            </a:r>
            <a:r>
              <a:rPr lang="en-US" sz="2400">
                <a:latin typeface="+mn-lt"/>
              </a:rPr>
              <a:t> </a:t>
            </a:r>
          </a:p>
        </p:txBody>
      </p:sp>
      <p:grpSp>
        <p:nvGrpSpPr>
          <p:cNvPr id="6" name="Group 5">
            <a:extLst>
              <a:ext uri="{FF2B5EF4-FFF2-40B4-BE49-F238E27FC236}">
                <a16:creationId xmlns:a16="http://schemas.microsoft.com/office/drawing/2014/main" id="{21B73D7F-0122-4379-B12D-D9CD72A5461C}"/>
              </a:ext>
            </a:extLst>
          </p:cNvPr>
          <p:cNvGrpSpPr/>
          <p:nvPr/>
        </p:nvGrpSpPr>
        <p:grpSpPr>
          <a:xfrm>
            <a:off x="1441836" y="1469185"/>
            <a:ext cx="926079" cy="3454787"/>
            <a:chOff x="737061" y="2624389"/>
            <a:chExt cx="1021080" cy="3809193"/>
          </a:xfrm>
        </p:grpSpPr>
        <p:pic>
          <p:nvPicPr>
            <p:cNvPr id="5" name="Picture 4">
              <a:extLst>
                <a:ext uri="{FF2B5EF4-FFF2-40B4-BE49-F238E27FC236}">
                  <a16:creationId xmlns:a16="http://schemas.microsoft.com/office/drawing/2014/main" id="{C7D8417F-E1C0-449E-8DA1-82802EFCE983}"/>
                </a:ext>
              </a:extLst>
            </p:cNvPr>
            <p:cNvPicPr>
              <a:picLocks noChangeAspect="1"/>
            </p:cNvPicPr>
            <p:nvPr/>
          </p:nvPicPr>
          <p:blipFill>
            <a:blip r:embed="rId7"/>
            <a:stretch>
              <a:fillRect/>
            </a:stretch>
          </p:blipFill>
          <p:spPr>
            <a:xfrm>
              <a:off x="737061" y="5632089"/>
              <a:ext cx="1021080" cy="801493"/>
            </a:xfrm>
            <a:prstGeom prst="rect">
              <a:avLst/>
            </a:prstGeom>
          </p:spPr>
        </p:pic>
        <p:pic>
          <p:nvPicPr>
            <p:cNvPr id="10" name="Picture 9">
              <a:extLst>
                <a:ext uri="{FF2B5EF4-FFF2-40B4-BE49-F238E27FC236}">
                  <a16:creationId xmlns:a16="http://schemas.microsoft.com/office/drawing/2014/main" id="{C7F65AD9-BA8F-4DF5-9E20-617EB6BA77D5}"/>
                </a:ext>
              </a:extLst>
            </p:cNvPr>
            <p:cNvPicPr>
              <a:picLocks noChangeAspect="1"/>
            </p:cNvPicPr>
            <p:nvPr/>
          </p:nvPicPr>
          <p:blipFill>
            <a:blip r:embed="rId8"/>
            <a:stretch>
              <a:fillRect/>
            </a:stretch>
          </p:blipFill>
          <p:spPr>
            <a:xfrm>
              <a:off x="782780" y="3592984"/>
              <a:ext cx="792480" cy="792480"/>
            </a:xfrm>
            <a:prstGeom prst="rect">
              <a:avLst/>
            </a:prstGeom>
          </p:spPr>
        </p:pic>
        <p:pic>
          <p:nvPicPr>
            <p:cNvPr id="14" name="Picture 13">
              <a:extLst>
                <a:ext uri="{FF2B5EF4-FFF2-40B4-BE49-F238E27FC236}">
                  <a16:creationId xmlns:a16="http://schemas.microsoft.com/office/drawing/2014/main" id="{A70AFAAF-6AFC-4FD3-8E4A-19D8D0AC862F}"/>
                </a:ext>
              </a:extLst>
            </p:cNvPr>
            <p:cNvPicPr>
              <a:picLocks noChangeAspect="1"/>
            </p:cNvPicPr>
            <p:nvPr/>
          </p:nvPicPr>
          <p:blipFill>
            <a:blip r:embed="rId9"/>
            <a:stretch>
              <a:fillRect/>
            </a:stretch>
          </p:blipFill>
          <p:spPr>
            <a:xfrm>
              <a:off x="759640" y="2624389"/>
              <a:ext cx="792480" cy="792480"/>
            </a:xfrm>
            <a:prstGeom prst="rect">
              <a:avLst/>
            </a:prstGeom>
          </p:spPr>
        </p:pic>
        <p:pic>
          <p:nvPicPr>
            <p:cNvPr id="20" name="Picture 19">
              <a:extLst>
                <a:ext uri="{FF2B5EF4-FFF2-40B4-BE49-F238E27FC236}">
                  <a16:creationId xmlns:a16="http://schemas.microsoft.com/office/drawing/2014/main" id="{96E15488-BB3F-4C48-8DF7-2EBB1037D181}"/>
                </a:ext>
              </a:extLst>
            </p:cNvPr>
            <p:cNvPicPr>
              <a:picLocks noChangeAspect="1"/>
            </p:cNvPicPr>
            <p:nvPr/>
          </p:nvPicPr>
          <p:blipFill>
            <a:blip r:embed="rId10"/>
            <a:stretch>
              <a:fillRect/>
            </a:stretch>
          </p:blipFill>
          <p:spPr>
            <a:xfrm>
              <a:off x="782780" y="4639487"/>
              <a:ext cx="792480" cy="792480"/>
            </a:xfrm>
            <a:prstGeom prst="rect">
              <a:avLst/>
            </a:prstGeom>
          </p:spPr>
        </p:pic>
      </p:grpSp>
      <p:sp>
        <p:nvSpPr>
          <p:cNvPr id="9" name="TextBox 8">
            <a:extLst>
              <a:ext uri="{FF2B5EF4-FFF2-40B4-BE49-F238E27FC236}">
                <a16:creationId xmlns:a16="http://schemas.microsoft.com/office/drawing/2014/main" id="{0D67E2C5-CF5D-479E-B8F3-33AF1366C919}"/>
              </a:ext>
            </a:extLst>
          </p:cNvPr>
          <p:cNvSpPr txBox="1"/>
          <p:nvPr/>
        </p:nvSpPr>
        <p:spPr>
          <a:xfrm>
            <a:off x="752335" y="5018600"/>
            <a:ext cx="11220208" cy="1200329"/>
          </a:xfrm>
          <a:prstGeom prst="rect">
            <a:avLst/>
          </a:prstGeom>
          <a:solidFill>
            <a:schemeClr val="accent4">
              <a:lumMod val="20000"/>
              <a:lumOff val="80000"/>
            </a:schemeClr>
          </a:solidFill>
        </p:spPr>
        <p:txBody>
          <a:bodyPr wrap="square" lIns="91440" tIns="45720" rIns="91440" bIns="45720" anchor="t">
            <a:spAutoFit/>
          </a:bodyPr>
          <a:lstStyle/>
          <a:p>
            <a:r>
              <a:rPr lang="en-US" sz="2400" spc="-150" dirty="0"/>
              <a:t>Cooperative effort to reduce current barriers faced by wildfire management agencies by leveraging NASA’s core competencies in the areas of technology, research, and stakeholder engagement </a:t>
            </a:r>
            <a:endParaRPr lang="en-US" dirty="0"/>
          </a:p>
          <a:p>
            <a:r>
              <a:rPr lang="en-US" sz="2400" spc="-150" dirty="0"/>
              <a:t>- </a:t>
            </a:r>
            <a:r>
              <a:rPr lang="en-US" sz="2400" i="1" spc="-150" dirty="0"/>
              <a:t>Through innovation NASA will help society thrive with future fire</a:t>
            </a:r>
          </a:p>
        </p:txBody>
      </p:sp>
      <p:pic>
        <p:nvPicPr>
          <p:cNvPr id="12" name="Picture 11">
            <a:extLst>
              <a:ext uri="{FF2B5EF4-FFF2-40B4-BE49-F238E27FC236}">
                <a16:creationId xmlns:a16="http://schemas.microsoft.com/office/drawing/2014/main" id="{FC55CB0A-553A-4A48-B691-56D20DCC376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00362" y="73467"/>
            <a:ext cx="1144238" cy="909300"/>
          </a:xfrm>
          <a:prstGeom prst="rect">
            <a:avLst/>
          </a:prstGeom>
        </p:spPr>
      </p:pic>
      <p:sp>
        <p:nvSpPr>
          <p:cNvPr id="11" name="Title 1">
            <a:extLst>
              <a:ext uri="{FF2B5EF4-FFF2-40B4-BE49-F238E27FC236}">
                <a16:creationId xmlns:a16="http://schemas.microsoft.com/office/drawing/2014/main" id="{897F0208-D274-9476-01DD-F063D555BAC5}"/>
              </a:ext>
            </a:extLst>
          </p:cNvPr>
          <p:cNvSpPr txBox="1">
            <a:spLocks/>
          </p:cNvSpPr>
          <p:nvPr/>
        </p:nvSpPr>
        <p:spPr>
          <a:xfrm>
            <a:off x="194031" y="73578"/>
            <a:ext cx="11830840" cy="1291396"/>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NASA Earth Science Division</a:t>
            </a:r>
            <a:br>
              <a:rPr lang="en-US"/>
            </a:br>
            <a:r>
              <a:rPr lang="en-US"/>
              <a:t> </a:t>
            </a:r>
            <a:r>
              <a:rPr lang="en-US" sz="3600"/>
              <a:t>Wildland </a:t>
            </a:r>
            <a:r>
              <a:rPr lang="en-US" sz="3600" err="1"/>
              <a:t>FireSense</a:t>
            </a:r>
            <a:r>
              <a:rPr lang="en-US" sz="3600"/>
              <a:t> Project</a:t>
            </a:r>
          </a:p>
        </p:txBody>
      </p:sp>
    </p:spTree>
    <p:extLst>
      <p:ext uri="{BB962C8B-B14F-4D97-AF65-F5344CB8AC3E}">
        <p14:creationId xmlns:p14="http://schemas.microsoft.com/office/powerpoint/2010/main" val="354454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2" name="Picture 1">
            <a:extLst>
              <a:ext uri="{FF2B5EF4-FFF2-40B4-BE49-F238E27FC236}">
                <a16:creationId xmlns:a16="http://schemas.microsoft.com/office/drawing/2014/main" id="{70EBB019-A791-A93E-E9AA-C5C3C5B81D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490"/>
            <a:ext cx="12192000" cy="765729"/>
          </a:xfrm>
          <a:prstGeom prst="rect">
            <a:avLst/>
          </a:prstGeom>
        </p:spPr>
      </p:pic>
      <p:sp>
        <p:nvSpPr>
          <p:cNvPr id="97" name="Google Shape;97;p6"/>
          <p:cNvSpPr txBox="1"/>
          <p:nvPr/>
        </p:nvSpPr>
        <p:spPr>
          <a:xfrm>
            <a:off x="292921" y="1538502"/>
            <a:ext cx="10642500" cy="5015400"/>
          </a:xfrm>
          <a:prstGeom prst="rect">
            <a:avLst/>
          </a:prstGeom>
          <a:noFill/>
          <a:ln>
            <a:noFill/>
          </a:ln>
        </p:spPr>
        <p:txBody>
          <a:bodyPr spcFirstLastPara="1" wrap="square" lIns="50925" tIns="25450" rIns="50925" bIns="25450" anchor="ctr" anchorCtr="0">
            <a:normAutofit fontScale="92500" lnSpcReduction="10000"/>
          </a:bodyPr>
          <a:lstStyle/>
          <a:p>
            <a:pPr>
              <a:buClr>
                <a:srgbClr val="000000"/>
              </a:buClr>
              <a:buSzPts val="2000"/>
            </a:pPr>
            <a:r>
              <a:rPr lang="en-US" sz="2000" b="1" i="0" u="none" strike="noStrike" cap="none" dirty="0">
                <a:solidFill>
                  <a:srgbClr val="000000"/>
                </a:solidFill>
                <a:latin typeface="Helvetica Neue"/>
                <a:ea typeface="Helvetica Neue"/>
                <a:cs typeface="Helvetica Neue"/>
                <a:sym typeface="Helvetica Neue"/>
              </a:rPr>
              <a:t>Requires coordination among numerous local, county, state, </a:t>
            </a:r>
            <a:r>
              <a:rPr lang="en-US" sz="2000" b="1" i="0" u="none" strike="noStrike" cap="none" dirty="0">
                <a:latin typeface="Helvetica Neue"/>
                <a:ea typeface="Helvetica Neue"/>
                <a:cs typeface="Helvetica Neue"/>
                <a:sym typeface="Helvetica Neue"/>
              </a:rPr>
              <a:t>tribal</a:t>
            </a:r>
            <a:r>
              <a:rPr lang="en-US" sz="2000" b="1" i="0" u="none" strike="noStrike" cap="none" dirty="0">
                <a:solidFill>
                  <a:srgbClr val="000000"/>
                </a:solidFill>
                <a:latin typeface="Helvetica Neue"/>
                <a:ea typeface="Helvetica Neue"/>
                <a:cs typeface="Helvetica Neue"/>
                <a:sym typeface="Helvetica Neue"/>
              </a:rPr>
              <a:t>,</a:t>
            </a:r>
            <a:r>
              <a:rPr lang="en-US" sz="2000" b="1" i="0" u="none" strike="noStrike" cap="none" dirty="0">
                <a:solidFill>
                  <a:srgbClr val="FF0000"/>
                </a:solidFill>
                <a:latin typeface="Helvetica Neue"/>
                <a:ea typeface="Helvetica Neue"/>
                <a:cs typeface="Helvetica Neue"/>
                <a:sym typeface="Helvetica Neue"/>
              </a:rPr>
              <a:t> </a:t>
            </a:r>
            <a:r>
              <a:rPr lang="en-US" sz="2000" b="1" i="0" u="none" strike="noStrike" cap="none" dirty="0">
                <a:solidFill>
                  <a:srgbClr val="000000"/>
                </a:solidFill>
                <a:latin typeface="Helvetica Neue"/>
                <a:ea typeface="Helvetica Neue"/>
                <a:cs typeface="Helvetica Neue"/>
                <a:sym typeface="Helvetica Neue"/>
              </a:rPr>
              <a:t>and federal authorities</a:t>
            </a:r>
            <a:endParaRPr sz="1400" b="0" i="0" u="none" strike="noStrike" cap="none" dirty="0">
              <a:solidFill>
                <a:srgbClr val="000000"/>
              </a:solidFill>
              <a:latin typeface="Arial"/>
              <a:ea typeface="Arial"/>
              <a:cs typeface="Arial"/>
              <a:sym typeface="Arial"/>
            </a:endParaRPr>
          </a:p>
          <a:p>
            <a:pPr marL="742315" lvl="1" indent="-285115">
              <a:spcBef>
                <a:spcPts val="400"/>
              </a:spcBef>
              <a:buClr>
                <a:srgbClr val="000000"/>
              </a:buClr>
              <a:buSzPts val="2000"/>
              <a:buFont typeface="Helvetica Neue"/>
              <a:buChar char="–"/>
            </a:pPr>
            <a:r>
              <a:rPr lang="en-US" sz="2000" dirty="0">
                <a:solidFill>
                  <a:srgbClr val="000000"/>
                </a:solidFill>
                <a:latin typeface="Helvetica Neue"/>
                <a:ea typeface="Helvetica Neue"/>
                <a:cs typeface="Helvetica Neue"/>
                <a:sym typeface="Helvetica Neue"/>
              </a:rPr>
              <a:t>United States Forest Service</a:t>
            </a:r>
            <a:endParaRPr lang="en-US" sz="1400" dirty="0">
              <a:solidFill>
                <a:srgbClr val="000000"/>
              </a:solidFill>
              <a:latin typeface="Arial"/>
              <a:ea typeface="Arial"/>
              <a:cs typeface="Arial"/>
            </a:endParaRPr>
          </a:p>
          <a:p>
            <a:pPr marL="742315" lvl="1" indent="-285115">
              <a:spcBef>
                <a:spcPts val="400"/>
              </a:spcBef>
              <a:buClr>
                <a:srgbClr val="000000"/>
              </a:buClr>
              <a:buSzPts val="2000"/>
              <a:buFont typeface="Helvetica Neue"/>
              <a:buChar char="–"/>
            </a:pPr>
            <a:r>
              <a:rPr lang="en-US" sz="2000" b="0" i="0" u="none" strike="noStrike" cap="none" dirty="0">
                <a:solidFill>
                  <a:srgbClr val="000000"/>
                </a:solidFill>
                <a:latin typeface="Helvetica Neue"/>
                <a:ea typeface="Helvetica Neue"/>
                <a:cs typeface="Helvetica Neue"/>
                <a:sym typeface="Helvetica Neue"/>
              </a:rPr>
              <a:t>National Interagency Fire Center</a:t>
            </a:r>
            <a:r>
              <a:rPr lang="en-US" sz="2000" dirty="0">
                <a:solidFill>
                  <a:srgbClr val="000000"/>
                </a:solidFill>
                <a:latin typeface="Helvetica Neue"/>
                <a:ea typeface="Helvetica Neue"/>
                <a:cs typeface="Helvetica Neue"/>
                <a:sym typeface="Helvetica Neue"/>
              </a:rPr>
              <a:t> </a:t>
            </a:r>
            <a:endParaRPr lang="en-US" sz="1400">
              <a:solidFill>
                <a:srgbClr val="000000"/>
              </a:solidFill>
              <a:latin typeface="Arial"/>
              <a:ea typeface="Helvetica Neue"/>
              <a:cs typeface="Arial"/>
              <a:sym typeface="Helvetica Neue"/>
            </a:endParaRPr>
          </a:p>
          <a:p>
            <a:pPr marL="742315" marR="0" lvl="1" indent="-285115" algn="l" rtl="0">
              <a:lnSpc>
                <a:spcPct val="100000"/>
              </a:lnSpc>
              <a:spcBef>
                <a:spcPts val="400"/>
              </a:spcBef>
              <a:spcAft>
                <a:spcPts val="0"/>
              </a:spcAft>
              <a:buClr>
                <a:srgbClr val="000000"/>
              </a:buClr>
              <a:buSzPts val="2000"/>
              <a:buFont typeface="Helvetica Neue"/>
              <a:buChar char="–"/>
            </a:pPr>
            <a:r>
              <a:rPr lang="en-US" sz="2000" b="0" i="0" u="none" strike="noStrike" cap="none" dirty="0">
                <a:solidFill>
                  <a:srgbClr val="000000"/>
                </a:solidFill>
                <a:latin typeface="Helvetica Neue"/>
                <a:ea typeface="Helvetica Neue"/>
                <a:cs typeface="Helvetica Neue"/>
                <a:sym typeface="Helvetica Neue"/>
              </a:rPr>
              <a:t>Federal Aviation Administration</a:t>
            </a:r>
            <a:endParaRPr sz="1400" b="0" i="0" u="none" strike="noStrike" cap="none" dirty="0">
              <a:solidFill>
                <a:srgbClr val="000000"/>
              </a:solidFill>
              <a:latin typeface="Arial"/>
              <a:ea typeface="Arial"/>
              <a:cs typeface="Arial"/>
            </a:endParaRPr>
          </a:p>
          <a:p>
            <a:pPr marL="742315" marR="0" lvl="1" indent="-285115" algn="l" rtl="0">
              <a:lnSpc>
                <a:spcPct val="100000"/>
              </a:lnSpc>
              <a:spcBef>
                <a:spcPts val="400"/>
              </a:spcBef>
              <a:spcAft>
                <a:spcPts val="0"/>
              </a:spcAft>
              <a:buClr>
                <a:srgbClr val="000000"/>
              </a:buClr>
              <a:buSzPts val="2000"/>
              <a:buFont typeface="Helvetica Neue"/>
              <a:buChar char="–"/>
            </a:pPr>
            <a:r>
              <a:rPr lang="en-US" sz="2000" b="0" i="0" u="none" strike="noStrike" cap="none" dirty="0">
                <a:solidFill>
                  <a:srgbClr val="000000"/>
                </a:solidFill>
                <a:latin typeface="Helvetica Neue"/>
                <a:ea typeface="Helvetica Neue"/>
                <a:cs typeface="Helvetica Neue"/>
                <a:sym typeface="Helvetica Neue"/>
              </a:rPr>
              <a:t>United States Department of Interior</a:t>
            </a:r>
            <a:endParaRPr sz="1400" b="0" i="0" u="none" strike="noStrike" cap="none" dirty="0">
              <a:solidFill>
                <a:srgbClr val="000000"/>
              </a:solidFill>
              <a:latin typeface="Arial"/>
              <a:ea typeface="Arial"/>
              <a:cs typeface="Arial"/>
            </a:endParaRPr>
          </a:p>
          <a:p>
            <a:pPr marL="742315" marR="0" lvl="1" indent="-285115" algn="l" rtl="0">
              <a:lnSpc>
                <a:spcPct val="100000"/>
              </a:lnSpc>
              <a:spcBef>
                <a:spcPts val="400"/>
              </a:spcBef>
              <a:spcAft>
                <a:spcPts val="0"/>
              </a:spcAft>
              <a:buClr>
                <a:srgbClr val="000000"/>
              </a:buClr>
              <a:buSzPts val="2000"/>
              <a:buFont typeface="Helvetica Neue"/>
              <a:buChar char="–"/>
            </a:pPr>
            <a:r>
              <a:rPr lang="en-US" sz="2000" b="0" i="0" u="none" strike="noStrike" cap="none" dirty="0">
                <a:solidFill>
                  <a:srgbClr val="000000"/>
                </a:solidFill>
                <a:latin typeface="Helvetica Neue"/>
                <a:ea typeface="Helvetica Neue"/>
                <a:cs typeface="Helvetica Neue"/>
                <a:sym typeface="Helvetica Neue"/>
              </a:rPr>
              <a:t>United States Department of Agriculture</a:t>
            </a:r>
            <a:endParaRPr sz="2000" b="0" i="0" u="none" strike="noStrike" cap="none" dirty="0">
              <a:solidFill>
                <a:srgbClr val="000000"/>
              </a:solidFill>
              <a:latin typeface="Helvetica Neue"/>
              <a:ea typeface="Helvetica Neue"/>
              <a:cs typeface="Helvetica Neue"/>
            </a:endParaRPr>
          </a:p>
          <a:p>
            <a:pPr marL="742315" marR="0" lvl="1" indent="-285115" algn="l" rtl="0">
              <a:lnSpc>
                <a:spcPct val="100000"/>
              </a:lnSpc>
              <a:spcBef>
                <a:spcPts val="400"/>
              </a:spcBef>
              <a:spcAft>
                <a:spcPts val="0"/>
              </a:spcAft>
              <a:buSzPts val="2000"/>
              <a:buFont typeface="Helvetica Neue"/>
              <a:buChar char="–"/>
            </a:pPr>
            <a:r>
              <a:rPr lang="en-US" sz="2000" dirty="0">
                <a:latin typeface="Helvetica Neue"/>
                <a:ea typeface="Helvetica Neue"/>
                <a:cs typeface="Helvetica Neue"/>
                <a:sym typeface="Helvetica Neue"/>
              </a:rPr>
              <a:t>Joint Fire Science Program</a:t>
            </a:r>
            <a:endParaRPr lang="en-US" sz="2000" dirty="0">
              <a:latin typeface="Helvetica Neue"/>
              <a:ea typeface="Helvetica Neue"/>
              <a:cs typeface="Helvetica Neue"/>
            </a:endParaRPr>
          </a:p>
          <a:p>
            <a:pPr marL="742315" lvl="1" indent="-285115">
              <a:spcBef>
                <a:spcPts val="400"/>
              </a:spcBef>
              <a:buSzPts val="2000"/>
              <a:buFont typeface="Helvetica Neue"/>
              <a:buChar char="–"/>
            </a:pPr>
            <a:r>
              <a:rPr lang="en-US" sz="2000" dirty="0">
                <a:solidFill>
                  <a:srgbClr val="000000"/>
                </a:solidFill>
                <a:latin typeface="Helvetica Neue"/>
                <a:ea typeface="Helvetica Neue"/>
                <a:cs typeface="Helvetica Neue"/>
                <a:sym typeface="Helvetica Neue"/>
              </a:rPr>
              <a:t>National Oceanic and Atmospheric Administration</a:t>
            </a:r>
            <a:endParaRPr sz="2000" dirty="0">
              <a:latin typeface="Helvetica Neue"/>
              <a:ea typeface="Helvetica Neue"/>
              <a:cs typeface="Helvetica Neue"/>
            </a:endParaRPr>
          </a:p>
          <a:p>
            <a:pPr marL="742315" marR="0" lvl="1" indent="-285115" algn="l" rtl="0">
              <a:lnSpc>
                <a:spcPct val="100000"/>
              </a:lnSpc>
              <a:spcBef>
                <a:spcPts val="400"/>
              </a:spcBef>
              <a:spcAft>
                <a:spcPts val="0"/>
              </a:spcAft>
              <a:buClr>
                <a:srgbClr val="000000"/>
              </a:buClr>
              <a:buSzPts val="2000"/>
              <a:buFont typeface="Helvetica Neue"/>
              <a:buChar char="–"/>
            </a:pPr>
            <a:r>
              <a:rPr lang="en-US" sz="2000" b="0" i="0" u="none" strike="noStrike" cap="none" dirty="0">
                <a:solidFill>
                  <a:srgbClr val="000000"/>
                </a:solidFill>
                <a:latin typeface="Helvetica Neue"/>
                <a:ea typeface="Helvetica Neue"/>
                <a:cs typeface="Helvetica Neue"/>
                <a:sym typeface="Helvetica Neue"/>
              </a:rPr>
              <a:t>United States Geological Survey</a:t>
            </a:r>
            <a:endParaRPr lang="en-US" sz="2000" b="0" i="0" u="none" strike="noStrike" cap="none" dirty="0">
              <a:solidFill>
                <a:srgbClr val="000000"/>
              </a:solidFill>
              <a:latin typeface="Helvetica Neue"/>
              <a:ea typeface="Helvetica Neue"/>
              <a:cs typeface="Helvetica Neue"/>
            </a:endParaRPr>
          </a:p>
          <a:p>
            <a:pPr marL="742315" marR="0" lvl="1" indent="-285115" algn="l" rtl="0">
              <a:lnSpc>
                <a:spcPct val="100000"/>
              </a:lnSpc>
              <a:spcBef>
                <a:spcPts val="400"/>
              </a:spcBef>
              <a:spcAft>
                <a:spcPts val="0"/>
              </a:spcAft>
              <a:buClr>
                <a:srgbClr val="000000"/>
              </a:buClr>
              <a:buSzPts val="2000"/>
              <a:buFont typeface="Helvetica Neue"/>
              <a:buChar char="–"/>
            </a:pPr>
            <a:r>
              <a:rPr lang="en-US" sz="2000" b="0" i="0" u="none" strike="noStrike" cap="none" dirty="0">
                <a:solidFill>
                  <a:srgbClr val="000000"/>
                </a:solidFill>
                <a:latin typeface="Helvetica Neue"/>
                <a:ea typeface="Helvetica Neue"/>
                <a:cs typeface="Helvetica Neue"/>
                <a:sym typeface="Helvetica Neue"/>
              </a:rPr>
              <a:t>National Guard</a:t>
            </a:r>
            <a:endParaRPr sz="1400" b="0" i="0" u="none" strike="noStrike" cap="none" dirty="0">
              <a:solidFill>
                <a:srgbClr val="000000"/>
              </a:solidFill>
              <a:latin typeface="Arial"/>
              <a:ea typeface="Arial"/>
              <a:cs typeface="Arial"/>
            </a:endParaRPr>
          </a:p>
          <a:p>
            <a:pPr marL="742315" marR="0" lvl="1" indent="-285115" algn="l" rtl="0">
              <a:lnSpc>
                <a:spcPct val="100000"/>
              </a:lnSpc>
              <a:spcBef>
                <a:spcPts val="400"/>
              </a:spcBef>
              <a:spcAft>
                <a:spcPts val="0"/>
              </a:spcAft>
              <a:buClr>
                <a:srgbClr val="000000"/>
              </a:buClr>
              <a:buSzPts val="2000"/>
              <a:buFont typeface="Helvetica Neue"/>
              <a:buChar char="–"/>
            </a:pPr>
            <a:r>
              <a:rPr lang="en-US" sz="2000" b="0" i="0" u="none" strike="noStrike" cap="none" dirty="0">
                <a:solidFill>
                  <a:srgbClr val="000000"/>
                </a:solidFill>
                <a:latin typeface="Helvetica Neue"/>
                <a:ea typeface="Helvetica Neue"/>
                <a:cs typeface="Helvetica Neue"/>
                <a:sym typeface="Helvetica Neue"/>
              </a:rPr>
              <a:t>United States Department of Defense</a:t>
            </a:r>
            <a:endParaRPr sz="1400" b="0" i="0" u="none" strike="noStrike" cap="none" dirty="0">
              <a:solidFill>
                <a:srgbClr val="000000"/>
              </a:solidFill>
              <a:latin typeface="Arial"/>
              <a:ea typeface="Arial"/>
              <a:cs typeface="Arial"/>
            </a:endParaRPr>
          </a:p>
          <a:p>
            <a:pPr marL="742315" marR="0" lvl="1" indent="-285115" algn="l" rtl="0">
              <a:lnSpc>
                <a:spcPct val="100000"/>
              </a:lnSpc>
              <a:spcBef>
                <a:spcPts val="400"/>
              </a:spcBef>
              <a:spcAft>
                <a:spcPts val="0"/>
              </a:spcAft>
              <a:buClr>
                <a:srgbClr val="000000"/>
              </a:buClr>
              <a:buSzPts val="2000"/>
              <a:buFont typeface="Helvetica Neue"/>
              <a:buChar char="–"/>
            </a:pPr>
            <a:r>
              <a:rPr lang="en-US" sz="2000" b="0" i="0" u="none" strike="noStrike" cap="none" dirty="0">
                <a:solidFill>
                  <a:srgbClr val="000000"/>
                </a:solidFill>
                <a:latin typeface="Helvetica Neue"/>
                <a:ea typeface="Helvetica Neue"/>
                <a:cs typeface="Helvetica Neue"/>
                <a:sym typeface="Helvetica Neue"/>
              </a:rPr>
              <a:t>Bureau of Land Management</a:t>
            </a:r>
            <a:endParaRPr sz="1400" b="0" i="0" u="none" strike="noStrike" cap="none" dirty="0">
              <a:solidFill>
                <a:srgbClr val="000000"/>
              </a:solidFill>
              <a:latin typeface="Arial"/>
              <a:ea typeface="Arial"/>
              <a:cs typeface="Arial"/>
            </a:endParaRPr>
          </a:p>
          <a:p>
            <a:pPr marL="742315" marR="0" lvl="1" indent="-285115" algn="l" rtl="0">
              <a:lnSpc>
                <a:spcPct val="100000"/>
              </a:lnSpc>
              <a:spcBef>
                <a:spcPts val="400"/>
              </a:spcBef>
              <a:spcAft>
                <a:spcPts val="0"/>
              </a:spcAft>
              <a:buClr>
                <a:srgbClr val="000000"/>
              </a:buClr>
              <a:buSzPts val="2000"/>
              <a:buFont typeface="Helvetica Neue"/>
              <a:buChar char="–"/>
            </a:pPr>
            <a:r>
              <a:rPr lang="en-US" sz="2000" b="0" i="0" u="none" strike="noStrike" cap="none" dirty="0">
                <a:solidFill>
                  <a:srgbClr val="000000"/>
                </a:solidFill>
                <a:latin typeface="Helvetica Neue"/>
                <a:ea typeface="Helvetica Neue"/>
                <a:cs typeface="Helvetica Neue"/>
                <a:sym typeface="Helvetica Neue"/>
              </a:rPr>
              <a:t>Cal Fire</a:t>
            </a:r>
            <a:endParaRPr sz="1400" b="0" i="0" u="none" strike="noStrike" cap="none" dirty="0">
              <a:solidFill>
                <a:srgbClr val="000000"/>
              </a:solidFill>
              <a:latin typeface="Arial"/>
              <a:ea typeface="Arial"/>
              <a:cs typeface="Arial"/>
            </a:endParaRPr>
          </a:p>
          <a:p>
            <a:pPr marL="742315" marR="0" lvl="1" indent="-285115" algn="l" rtl="0">
              <a:lnSpc>
                <a:spcPct val="100000"/>
              </a:lnSpc>
              <a:spcBef>
                <a:spcPts val="400"/>
              </a:spcBef>
              <a:spcAft>
                <a:spcPts val="0"/>
              </a:spcAft>
              <a:buClr>
                <a:srgbClr val="000000"/>
              </a:buClr>
              <a:buSzPts val="2000"/>
              <a:buFont typeface="Helvetica Neue"/>
              <a:buChar char="–"/>
            </a:pPr>
            <a:r>
              <a:rPr lang="en-US" sz="2000" b="0" i="0" u="none" strike="noStrike" cap="none" dirty="0">
                <a:solidFill>
                  <a:srgbClr val="000000"/>
                </a:solidFill>
                <a:latin typeface="Helvetica Neue"/>
                <a:ea typeface="Helvetica Neue"/>
                <a:cs typeface="Helvetica Neue"/>
                <a:sym typeface="Helvetica Neue"/>
              </a:rPr>
              <a:t>NASA</a:t>
            </a:r>
            <a:endParaRPr sz="1400" b="0" i="0" u="none" strike="noStrike" cap="none" dirty="0">
              <a:solidFill>
                <a:srgbClr val="000000"/>
              </a:solidFill>
              <a:latin typeface="Arial"/>
              <a:ea typeface="Arial"/>
              <a:cs typeface="Arial"/>
            </a:endParaRPr>
          </a:p>
          <a:p>
            <a:pPr marL="456565" lvl="1">
              <a:buClr>
                <a:srgbClr val="000000"/>
              </a:buClr>
              <a:buSzPts val="2000"/>
            </a:pPr>
            <a:r>
              <a:rPr lang="en-US" sz="2000" dirty="0">
                <a:solidFill>
                  <a:srgbClr val="000000"/>
                </a:solidFill>
                <a:latin typeface="Helvetica Neue"/>
                <a:ea typeface="Helvetica Neue"/>
                <a:cs typeface="Helvetica Neue"/>
                <a:sym typeface="Helvetica Neue"/>
              </a:rPr>
              <a:t>                   </a:t>
            </a:r>
            <a:r>
              <a:rPr lang="en-US" sz="2000" b="0" i="0" u="none" strike="noStrike" cap="none" dirty="0">
                <a:solidFill>
                  <a:srgbClr val="000000"/>
                </a:solidFill>
                <a:latin typeface="Helvetica Neue"/>
                <a:ea typeface="Helvetica Neue"/>
                <a:cs typeface="Helvetica Neue"/>
                <a:sym typeface="Helvetica Neue"/>
              </a:rPr>
              <a:t> … </a:t>
            </a:r>
            <a:r>
              <a:rPr lang="en-US" sz="2000" b="1" i="0" u="none" strike="noStrike" cap="none" dirty="0">
                <a:solidFill>
                  <a:srgbClr val="000000"/>
                </a:solidFill>
                <a:latin typeface="Helvetica Neue"/>
                <a:ea typeface="Helvetica Neue"/>
                <a:cs typeface="Helvetica Neue"/>
                <a:sym typeface="Helvetica Neue"/>
              </a:rPr>
              <a:t>in addition to many others</a:t>
            </a:r>
            <a:r>
              <a:rPr lang="en-US" sz="2000" b="1" dirty="0">
                <a:solidFill>
                  <a:srgbClr val="000000"/>
                </a:solidFill>
                <a:latin typeface="Helvetica Neue"/>
                <a:ea typeface="Helvetica Neue"/>
                <a:cs typeface="Helvetica Neue"/>
                <a:sym typeface="Helvetica Neue"/>
              </a:rPr>
              <a:t> </a:t>
            </a:r>
            <a:endParaRPr sz="1400" b="1" i="0" u="none" strike="noStrike" cap="none">
              <a:solidFill>
                <a:srgbClr val="000000"/>
              </a:solidFill>
              <a:latin typeface="Arial"/>
              <a:ea typeface="Arial"/>
              <a:cs typeface="Arial"/>
            </a:endParaRPr>
          </a:p>
        </p:txBody>
      </p:sp>
      <p:pic>
        <p:nvPicPr>
          <p:cNvPr id="3" name="Picture 2">
            <a:extLst>
              <a:ext uri="{FF2B5EF4-FFF2-40B4-BE49-F238E27FC236}">
                <a16:creationId xmlns:a16="http://schemas.microsoft.com/office/drawing/2014/main" id="{56F429DB-35B1-198D-5723-4E3E40179B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00435" y="4934803"/>
            <a:ext cx="1066471" cy="1066471"/>
          </a:xfrm>
          <a:prstGeom prst="rect">
            <a:avLst/>
          </a:prstGeom>
        </p:spPr>
      </p:pic>
      <p:sp>
        <p:nvSpPr>
          <p:cNvPr id="95" name="Google Shape;95;p6"/>
          <p:cNvSpPr txBox="1">
            <a:spLocks noGrp="1"/>
          </p:cNvSpPr>
          <p:nvPr>
            <p:ph type="title"/>
          </p:nvPr>
        </p:nvSpPr>
        <p:spPr>
          <a:xfrm>
            <a:off x="151775" y="420627"/>
            <a:ext cx="11369905" cy="1053882"/>
          </a:xfrm>
          <a:prstGeom prst="rect">
            <a:avLst/>
          </a:prstGeom>
          <a:noFill/>
          <a:ln>
            <a:noFill/>
          </a:ln>
        </p:spPr>
        <p:txBody>
          <a:bodyPr spcFirstLastPara="1" wrap="square" lIns="91425" tIns="45700" rIns="91425" bIns="45700" anchor="ctr" anchorCtr="0">
            <a:normAutofit fontScale="90000"/>
          </a:bodyPr>
          <a:lstStyle/>
          <a:p>
            <a:pPr>
              <a:spcBef>
                <a:spcPts val="0"/>
              </a:spcBef>
              <a:buClr>
                <a:schemeClr val="dk1"/>
              </a:buClr>
              <a:buSzPts val="3200"/>
            </a:pPr>
            <a:r>
              <a:rPr lang="en-US" sz="3600" b="1" dirty="0">
                <a:ea typeface="Helvetica Neue"/>
                <a:cs typeface="Helvetica Neue"/>
                <a:sym typeface="Helvetica Neue"/>
              </a:rPr>
              <a:t>Wildfire Management and Response is a Multi-organizational Effort</a:t>
            </a:r>
            <a:endParaRPr sz="3600" dirty="0"/>
          </a:p>
        </p:txBody>
      </p:sp>
      <p:pic>
        <p:nvPicPr>
          <p:cNvPr id="99" name="Google Shape;99;p6" descr="A picture containing diagram&#10;&#10;Description automatically generated"/>
          <p:cNvPicPr preferRelativeResize="0"/>
          <p:nvPr/>
        </p:nvPicPr>
        <p:blipFill rotWithShape="1">
          <a:blip r:embed="rId5">
            <a:alphaModFix/>
          </a:blip>
          <a:srcRect/>
          <a:stretch/>
        </p:blipFill>
        <p:spPr>
          <a:xfrm>
            <a:off x="8898602" y="2206519"/>
            <a:ext cx="1250363" cy="1094068"/>
          </a:xfrm>
          <a:prstGeom prst="rect">
            <a:avLst/>
          </a:prstGeom>
          <a:noFill/>
          <a:ln>
            <a:noFill/>
          </a:ln>
        </p:spPr>
      </p:pic>
      <p:pic>
        <p:nvPicPr>
          <p:cNvPr id="100" name="Google Shape;100;p6" descr="Logo&#10;&#10;Description automatically generated"/>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9397348" y="3726248"/>
            <a:ext cx="1259799" cy="1234159"/>
          </a:xfrm>
          <a:prstGeom prst="rect">
            <a:avLst/>
          </a:prstGeom>
          <a:noFill/>
          <a:ln>
            <a:noFill/>
          </a:ln>
        </p:spPr>
      </p:pic>
      <p:pic>
        <p:nvPicPr>
          <p:cNvPr id="101" name="Google Shape;101;p6"/>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7609216" y="2088085"/>
            <a:ext cx="1143000" cy="1143000"/>
          </a:xfrm>
          <a:prstGeom prst="rect">
            <a:avLst/>
          </a:prstGeom>
          <a:noFill/>
          <a:ln>
            <a:noFill/>
          </a:ln>
        </p:spPr>
      </p:pic>
      <p:pic>
        <p:nvPicPr>
          <p:cNvPr id="102" name="Google Shape;102;p6"/>
          <p:cNvPicPr preferRelativeResize="0"/>
          <p:nvPr/>
        </p:nvPicPr>
        <p:blipFill rotWithShape="1">
          <a:blip r:embed="rId8">
            <a:alphaModFix/>
          </a:blip>
          <a:srcRect/>
          <a:stretch/>
        </p:blipFill>
        <p:spPr>
          <a:xfrm>
            <a:off x="7215741" y="4038527"/>
            <a:ext cx="1063056" cy="1063056"/>
          </a:xfrm>
          <a:prstGeom prst="rect">
            <a:avLst/>
          </a:prstGeom>
          <a:noFill/>
          <a:ln>
            <a:noFill/>
          </a:ln>
        </p:spPr>
      </p:pic>
      <p:pic>
        <p:nvPicPr>
          <p:cNvPr id="103" name="Google Shape;103;p6"/>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7455765" y="5526875"/>
            <a:ext cx="1075691" cy="1075691"/>
          </a:xfrm>
          <a:prstGeom prst="rect">
            <a:avLst/>
          </a:prstGeom>
          <a:noFill/>
          <a:ln>
            <a:noFill/>
          </a:ln>
        </p:spPr>
      </p:pic>
      <p:pic>
        <p:nvPicPr>
          <p:cNvPr id="104" name="Google Shape;104;p6"/>
          <p:cNvPicPr preferRelativeResize="0"/>
          <p:nvPr/>
        </p:nvPicPr>
        <p:blipFill rotWithShape="1">
          <a:blip r:embed="rId10" cstate="hqprint">
            <a:alphaModFix/>
            <a:extLst>
              <a:ext uri="{28A0092B-C50C-407E-A947-70E740481C1C}">
                <a14:useLocalDpi xmlns:a14="http://schemas.microsoft.com/office/drawing/2010/main"/>
              </a:ext>
            </a:extLst>
          </a:blip>
          <a:srcRect/>
          <a:stretch/>
        </p:blipFill>
        <p:spPr>
          <a:xfrm>
            <a:off x="8385459" y="4563474"/>
            <a:ext cx="1081644" cy="1081644"/>
          </a:xfrm>
          <a:prstGeom prst="rect">
            <a:avLst/>
          </a:prstGeom>
          <a:noFill/>
          <a:ln>
            <a:noFill/>
          </a:ln>
        </p:spPr>
      </p:pic>
      <p:pic>
        <p:nvPicPr>
          <p:cNvPr id="105" name="Google Shape;105;p6" descr="Logo&#10;&#10;Description automatically generated"/>
          <p:cNvPicPr preferRelativeResize="0"/>
          <p:nvPr/>
        </p:nvPicPr>
        <p:blipFill rotWithShape="1">
          <a:blip r:embed="rId11">
            <a:alphaModFix/>
          </a:blip>
          <a:srcRect/>
          <a:stretch/>
        </p:blipFill>
        <p:spPr>
          <a:xfrm>
            <a:off x="8398918" y="3243136"/>
            <a:ext cx="889000" cy="1143000"/>
          </a:xfrm>
          <a:prstGeom prst="rect">
            <a:avLst/>
          </a:prstGeom>
          <a:noFill/>
          <a:ln>
            <a:noFill/>
          </a:ln>
        </p:spPr>
      </p:pic>
      <p:pic>
        <p:nvPicPr>
          <p:cNvPr id="106" name="Google Shape;106;p6" descr="Logo&#10;&#10;Description automatically generated"/>
          <p:cNvPicPr preferRelativeResize="0"/>
          <p:nvPr/>
        </p:nvPicPr>
        <p:blipFill rotWithShape="1">
          <a:blip r:embed="rId12">
            <a:alphaModFix/>
          </a:blip>
          <a:srcRect/>
          <a:stretch/>
        </p:blipFill>
        <p:spPr>
          <a:xfrm>
            <a:off x="9045865" y="5753560"/>
            <a:ext cx="982980" cy="674043"/>
          </a:xfrm>
          <a:prstGeom prst="rect">
            <a:avLst/>
          </a:prstGeom>
          <a:noFill/>
          <a:ln>
            <a:noFill/>
          </a:ln>
        </p:spPr>
      </p:pic>
      <p:pic>
        <p:nvPicPr>
          <p:cNvPr id="107" name="Google Shape;107;p6"/>
          <p:cNvPicPr preferRelativeResize="0"/>
          <p:nvPr/>
        </p:nvPicPr>
        <p:blipFill rotWithShape="1">
          <a:blip r:embed="rId13">
            <a:alphaModFix/>
          </a:blip>
          <a:srcRect/>
          <a:stretch/>
        </p:blipFill>
        <p:spPr>
          <a:xfrm>
            <a:off x="6787208" y="2959392"/>
            <a:ext cx="1066470" cy="1066470"/>
          </a:xfrm>
          <a:prstGeom prst="rect">
            <a:avLst/>
          </a:prstGeom>
          <a:noFill/>
          <a:ln>
            <a:noFill/>
          </a:ln>
        </p:spPr>
      </p:pic>
      <p:pic>
        <p:nvPicPr>
          <p:cNvPr id="108" name="Google Shape;108;p6" descr="Logo&#10;&#10;Description automatically generated"/>
          <p:cNvPicPr preferRelativeResize="0"/>
          <p:nvPr/>
        </p:nvPicPr>
        <p:blipFill rotWithShape="1">
          <a:blip r:embed="rId14" cstate="hqprint">
            <a:alphaModFix/>
            <a:extLst>
              <a:ext uri="{28A0092B-C50C-407E-A947-70E740481C1C}">
                <a14:useLocalDpi xmlns:a14="http://schemas.microsoft.com/office/drawing/2010/main"/>
              </a:ext>
            </a:extLst>
          </a:blip>
          <a:srcRect/>
          <a:stretch/>
        </p:blipFill>
        <p:spPr>
          <a:xfrm>
            <a:off x="10103306" y="2585277"/>
            <a:ext cx="1043771" cy="1148148"/>
          </a:xfrm>
          <a:prstGeom prst="rect">
            <a:avLst/>
          </a:prstGeom>
          <a:noFill/>
          <a:ln>
            <a:noFill/>
          </a:ln>
        </p:spPr>
      </p:pic>
      <p:pic>
        <p:nvPicPr>
          <p:cNvPr id="109" name="Google Shape;109;p6"/>
          <p:cNvPicPr preferRelativeResize="0"/>
          <p:nvPr/>
        </p:nvPicPr>
        <p:blipFill rotWithShape="1">
          <a:blip r:embed="rId15">
            <a:alphaModFix/>
          </a:blip>
          <a:srcRect/>
          <a:stretch/>
        </p:blipFill>
        <p:spPr>
          <a:xfrm>
            <a:off x="10994752" y="5589200"/>
            <a:ext cx="1066464" cy="925967"/>
          </a:xfrm>
          <a:prstGeom prst="rect">
            <a:avLst/>
          </a:prstGeom>
          <a:noFill/>
          <a:ln>
            <a:noFill/>
          </a:ln>
        </p:spPr>
      </p:pic>
      <p:pic>
        <p:nvPicPr>
          <p:cNvPr id="110" name="Google Shape;110;p6"/>
          <p:cNvPicPr preferRelativeResize="0"/>
          <p:nvPr/>
        </p:nvPicPr>
        <p:blipFill>
          <a:blip r:embed="rId16" cstate="hqprint">
            <a:alphaModFix/>
            <a:extLst>
              <a:ext uri="{28A0092B-C50C-407E-A947-70E740481C1C}">
                <a14:useLocalDpi xmlns:a14="http://schemas.microsoft.com/office/drawing/2010/main"/>
              </a:ext>
            </a:extLst>
          </a:blip>
          <a:stretch>
            <a:fillRect/>
          </a:stretch>
        </p:blipFill>
        <p:spPr>
          <a:xfrm>
            <a:off x="10766575" y="3765092"/>
            <a:ext cx="1078991" cy="1078993"/>
          </a:xfrm>
          <a:prstGeom prst="rect">
            <a:avLst/>
          </a:prstGeom>
          <a:noFill/>
          <a:ln>
            <a:noFill/>
          </a:ln>
        </p:spPr>
      </p:pic>
      <p:pic>
        <p:nvPicPr>
          <p:cNvPr id="4" name="Picture 4" descr="images.jpeg">
            <a:extLst>
              <a:ext uri="{FF2B5EF4-FFF2-40B4-BE49-F238E27FC236}">
                <a16:creationId xmlns:a16="http://schemas.microsoft.com/office/drawing/2014/main" id="{48012C45-3194-9353-E1D1-2339A52EC803}"/>
              </a:ext>
            </a:extLst>
          </p:cNvPr>
          <p:cNvPicPr>
            <a:picLocks noChangeAspect="1"/>
          </p:cNvPicPr>
          <p:nvPr/>
        </p:nvPicPr>
        <p:blipFill>
          <a:blip r:embed="rId17"/>
          <a:stretch>
            <a:fillRect/>
          </a:stretch>
        </p:blipFill>
        <p:spPr>
          <a:xfrm>
            <a:off x="6247648" y="4937543"/>
            <a:ext cx="1020177" cy="102017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11" name="Picture 10">
            <a:extLst>
              <a:ext uri="{FF2B5EF4-FFF2-40B4-BE49-F238E27FC236}">
                <a16:creationId xmlns:a16="http://schemas.microsoft.com/office/drawing/2014/main" id="{49304DC7-2E09-FE5E-5D09-3D271595FA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490"/>
            <a:ext cx="12192000" cy="765729"/>
          </a:xfrm>
          <a:prstGeom prst="rect">
            <a:avLst/>
          </a:prstGeom>
        </p:spPr>
      </p:pic>
      <p:sp>
        <p:nvSpPr>
          <p:cNvPr id="95" name="Google Shape;95;p6"/>
          <p:cNvSpPr txBox="1">
            <a:spLocks noGrp="1"/>
          </p:cNvSpPr>
          <p:nvPr>
            <p:ph type="title"/>
          </p:nvPr>
        </p:nvSpPr>
        <p:spPr>
          <a:xfrm>
            <a:off x="54316" y="230298"/>
            <a:ext cx="11372026" cy="105388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200"/>
              <a:buFont typeface="Helvetica Neue"/>
              <a:buNone/>
            </a:pPr>
            <a:r>
              <a:rPr lang="en-US" sz="3600" b="1">
                <a:latin typeface="Arial" panose="020B0604020202020204" pitchFamily="34" charset="0"/>
                <a:ea typeface="Helvetica Neue"/>
                <a:cs typeface="Arial" panose="020B0604020202020204" pitchFamily="34" charset="0"/>
                <a:sym typeface="Helvetica Neue"/>
              </a:rPr>
              <a:t>NASA Wildland </a:t>
            </a:r>
            <a:r>
              <a:rPr lang="en-US" sz="3600" b="1" err="1">
                <a:latin typeface="Arial" panose="020B0604020202020204" pitchFamily="34" charset="0"/>
                <a:ea typeface="Helvetica Neue"/>
                <a:cs typeface="Arial" panose="020B0604020202020204" pitchFamily="34" charset="0"/>
                <a:sym typeface="Helvetica Neue"/>
              </a:rPr>
              <a:t>FireSense</a:t>
            </a:r>
            <a:r>
              <a:rPr lang="en-US" sz="3600" b="1">
                <a:latin typeface="Arial" panose="020B0604020202020204" pitchFamily="34" charset="0"/>
                <a:ea typeface="Helvetica Neue"/>
                <a:cs typeface="Arial" panose="020B0604020202020204" pitchFamily="34" charset="0"/>
                <a:sym typeface="Helvetica Neue"/>
              </a:rPr>
              <a:t> is driven by Stakeholder Needs</a:t>
            </a:r>
            <a:endParaRPr sz="3600"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9BDC537-CC1A-5DD9-5F7F-5C8B477C9DD4}"/>
              </a:ext>
            </a:extLst>
          </p:cNvPr>
          <p:cNvSpPr txBox="1"/>
          <p:nvPr/>
        </p:nvSpPr>
        <p:spPr>
          <a:xfrm>
            <a:off x="157833" y="1113676"/>
            <a:ext cx="6045457" cy="5663089"/>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rgbClr val="000000"/>
                </a:solidFill>
                <a:latin typeface="Helvetica Neue"/>
                <a:ea typeface="Helvetica Neue"/>
                <a:cs typeface="Helvetica Neue"/>
                <a:sym typeface="Helvetica Neue"/>
              </a:rPr>
              <a:t>NASA SMD Wildfire Stakeholder Engagement Workshop – Held Early Feb 2022 </a:t>
            </a:r>
            <a:endParaRPr lang="en-US" sz="1400" b="0" i="0" u="none" strike="noStrike" cap="none">
              <a:solidFill>
                <a:srgbClr val="000000"/>
              </a:solidFill>
              <a:latin typeface="Arial"/>
              <a:ea typeface="Arial"/>
              <a:cs typeface="Arial"/>
              <a:sym typeface="Arial"/>
            </a:endParaRPr>
          </a:p>
          <a:p>
            <a:pPr algn="l"/>
            <a:endParaRPr lang="en-US" b="1" i="0" u="none" strike="noStrike">
              <a:solidFill>
                <a:srgbClr val="333333"/>
              </a:solidFill>
              <a:effectLst/>
              <a:latin typeface="Open Sans" panose="020B0606030504020204" pitchFamily="34" charset="0"/>
            </a:endParaRPr>
          </a:p>
          <a:p>
            <a:r>
              <a:rPr lang="en-US" sz="1600" b="1" i="0" u="none" strike="noStrike">
                <a:solidFill>
                  <a:srgbClr val="333333"/>
                </a:solidFill>
                <a:effectLst/>
                <a:latin typeface="Open Sans" panose="020B0606030504020204" pitchFamily="34" charset="0"/>
              </a:rPr>
              <a:t>Workshop Purpose: </a:t>
            </a:r>
          </a:p>
          <a:p>
            <a:r>
              <a:rPr lang="en-US" sz="1600" b="0" i="0" u="none" strike="noStrike">
                <a:solidFill>
                  <a:srgbClr val="333333"/>
                </a:solidFill>
                <a:effectLst/>
                <a:latin typeface="Open Sans" panose="020B0606030504020204" pitchFamily="34" charset="0"/>
              </a:rPr>
              <a:t>To hear wildfire management stakeholders visions for successful wildfire management.</a:t>
            </a:r>
          </a:p>
          <a:p>
            <a:pPr algn="l"/>
            <a:endParaRPr lang="en-US" sz="1600" b="0" i="0" u="none" strike="noStrike">
              <a:solidFill>
                <a:srgbClr val="333333"/>
              </a:solidFill>
              <a:effectLst/>
              <a:latin typeface="Open Sans" panose="020B0606030504020204" pitchFamily="34" charset="0"/>
            </a:endParaRPr>
          </a:p>
          <a:p>
            <a:pPr algn="l"/>
            <a:r>
              <a:rPr lang="en-US" sz="1600" b="1" i="0" u="none" strike="noStrike">
                <a:solidFill>
                  <a:srgbClr val="333333"/>
                </a:solidFill>
                <a:effectLst/>
                <a:latin typeface="Open Sans" panose="020B0606030504020204" pitchFamily="34" charset="0"/>
              </a:rPr>
              <a:t>Participants asked to identify the following:</a:t>
            </a:r>
          </a:p>
          <a:p>
            <a:pPr marL="742950" lvl="1" indent="-285750" algn="l">
              <a:buFont typeface="Arial" panose="020B0604020202020204" pitchFamily="34" charset="0"/>
              <a:buChar char="•"/>
            </a:pPr>
            <a:r>
              <a:rPr lang="en-US" sz="1600" b="0" i="0" u="none" strike="noStrike">
                <a:solidFill>
                  <a:srgbClr val="333333"/>
                </a:solidFill>
                <a:effectLst/>
                <a:latin typeface="Open Sans" panose="020B0606030504020204" pitchFamily="34" charset="0"/>
              </a:rPr>
              <a:t>Barriers the community has in integrating science, technology, and knowledge into the fire management problem.</a:t>
            </a:r>
          </a:p>
          <a:p>
            <a:pPr marL="742950" lvl="1" indent="-285750" algn="l">
              <a:buFont typeface="Arial" panose="020B0604020202020204" pitchFamily="34" charset="0"/>
              <a:buChar char="•"/>
            </a:pPr>
            <a:r>
              <a:rPr lang="en-US" sz="1600" b="0" i="0" u="none" strike="noStrike">
                <a:solidFill>
                  <a:srgbClr val="333333"/>
                </a:solidFill>
                <a:effectLst/>
                <a:latin typeface="Open Sans" panose="020B0606030504020204" pitchFamily="34" charset="0"/>
              </a:rPr>
              <a:t>Areas where NASA can help enable collaborative programs and partnerships across the fire lifecycle, including preparedness and adaptation, response, and recovery. </a:t>
            </a:r>
          </a:p>
          <a:p>
            <a:pPr marL="742950" lvl="1" indent="-285750" algn="l">
              <a:buFont typeface="Arial" panose="020B0604020202020204" pitchFamily="34" charset="0"/>
              <a:buChar char="•"/>
            </a:pPr>
            <a:r>
              <a:rPr lang="en-US" sz="1600" b="0" i="0" u="none" strike="noStrike">
                <a:solidFill>
                  <a:srgbClr val="333333"/>
                </a:solidFill>
                <a:effectLst/>
                <a:latin typeface="Open Sans" panose="020B0606030504020204" pitchFamily="34" charset="0"/>
              </a:rPr>
              <a:t>Key opportunities and priorities to make progress in pre-, active, and post-fire management.</a:t>
            </a:r>
          </a:p>
          <a:p>
            <a:pPr marL="742950" lvl="1" indent="-285750" algn="l">
              <a:buFont typeface="Arial" panose="020B0604020202020204" pitchFamily="34" charset="0"/>
              <a:buChar char="•"/>
            </a:pPr>
            <a:r>
              <a:rPr lang="en-US" sz="1600" b="0" i="0" u="none" strike="noStrike">
                <a:solidFill>
                  <a:srgbClr val="333333"/>
                </a:solidFill>
                <a:effectLst/>
                <a:latin typeface="Open Sans" panose="020B0606030504020204" pitchFamily="34" charset="0"/>
              </a:rPr>
              <a:t>Identify partnerships and programmatic activities to guide near term action</a:t>
            </a:r>
            <a:r>
              <a:rPr lang="en-US" sz="1600">
                <a:solidFill>
                  <a:srgbClr val="333333"/>
                </a:solidFill>
                <a:latin typeface="Open Sans" panose="020B0606030504020204" pitchFamily="34" charset="0"/>
              </a:rPr>
              <a:t> in the wildfire management space</a:t>
            </a:r>
          </a:p>
          <a:p>
            <a:pPr marL="742950" lvl="1" indent="-285750" algn="l">
              <a:buFont typeface="Arial" panose="020B0604020202020204" pitchFamily="34" charset="0"/>
              <a:buChar char="•"/>
            </a:pPr>
            <a:endParaRPr lang="en-US" sz="1600">
              <a:solidFill>
                <a:srgbClr val="333333"/>
              </a:solidFill>
              <a:latin typeface="Open Sans" panose="020B0606030504020204" pitchFamily="34" charset="0"/>
            </a:endParaRPr>
          </a:p>
          <a:p>
            <a:r>
              <a:rPr lang="en-US" sz="1600" b="1">
                <a:solidFill>
                  <a:srgbClr val="333333"/>
                </a:solidFill>
                <a:latin typeface="Open Sans" panose="020B0606030504020204" pitchFamily="34" charset="0"/>
              </a:rPr>
              <a:t>Over 800 participants!</a:t>
            </a:r>
          </a:p>
        </p:txBody>
      </p:sp>
      <p:pic>
        <p:nvPicPr>
          <p:cNvPr id="8" name="Picture 7" descr="Website, map&#10;&#10;Description automatically generated">
            <a:extLst>
              <a:ext uri="{FF2B5EF4-FFF2-40B4-BE49-F238E27FC236}">
                <a16:creationId xmlns:a16="http://schemas.microsoft.com/office/drawing/2014/main" id="{765C131C-40AB-C991-572F-5ABE21AADE1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58910" y="1113676"/>
            <a:ext cx="5775257" cy="5284474"/>
          </a:xfrm>
          <a:prstGeom prst="rect">
            <a:avLst/>
          </a:prstGeom>
          <a:effectLst>
            <a:outerShdw blurRad="50800" dist="50800" dir="5400000" sx="101096" sy="101096" algn="ctr" rotWithShape="0">
              <a:srgbClr val="000000"/>
            </a:outerShdw>
            <a:reflection endPos="0" dist="50800" dir="5400000" sy="-100000" algn="bl" rotWithShape="0"/>
          </a:effectLst>
          <a:scene3d>
            <a:camera prst="orthographicFront"/>
            <a:lightRig rig="threePt" dir="t"/>
          </a:scene3d>
          <a:sp3d>
            <a:bevelT prst="relaxedInset"/>
          </a:sp3d>
        </p:spPr>
      </p:pic>
      <p:sp>
        <p:nvSpPr>
          <p:cNvPr id="10" name="TextBox 9">
            <a:extLst>
              <a:ext uri="{FF2B5EF4-FFF2-40B4-BE49-F238E27FC236}">
                <a16:creationId xmlns:a16="http://schemas.microsoft.com/office/drawing/2014/main" id="{AF595165-C33C-9191-2409-6D48890D0D69}"/>
              </a:ext>
            </a:extLst>
          </p:cNvPr>
          <p:cNvSpPr txBox="1"/>
          <p:nvPr/>
        </p:nvSpPr>
        <p:spPr>
          <a:xfrm>
            <a:off x="6258910" y="6167318"/>
            <a:ext cx="2583165" cy="230832"/>
          </a:xfrm>
          <a:prstGeom prst="rect">
            <a:avLst/>
          </a:prstGeom>
          <a:noFill/>
        </p:spPr>
        <p:txBody>
          <a:bodyPr wrap="square">
            <a:spAutoFit/>
          </a:bodyPr>
          <a:lstStyle/>
          <a:p>
            <a:r>
              <a:rPr lang="en-US" sz="900">
                <a:hlinkClick r:id="rId5"/>
              </a:rPr>
              <a:t>https://nari.arc.nasa.gov/smdwildfire</a:t>
            </a:r>
            <a:r>
              <a:rPr lang="en-US" sz="900"/>
              <a:t> </a:t>
            </a:r>
          </a:p>
        </p:txBody>
      </p:sp>
    </p:spTree>
    <p:extLst>
      <p:ext uri="{BB962C8B-B14F-4D97-AF65-F5344CB8AC3E}">
        <p14:creationId xmlns:p14="http://schemas.microsoft.com/office/powerpoint/2010/main" val="1685989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18" name="Picture 17">
            <a:extLst>
              <a:ext uri="{FF2B5EF4-FFF2-40B4-BE49-F238E27FC236}">
                <a16:creationId xmlns:a16="http://schemas.microsoft.com/office/drawing/2014/main" id="{60A4F446-1E89-BB57-AA00-F1B76E3FB5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490"/>
            <a:ext cx="12192000" cy="765729"/>
          </a:xfrm>
          <a:prstGeom prst="rect">
            <a:avLst/>
          </a:prstGeom>
        </p:spPr>
      </p:pic>
      <p:sp>
        <p:nvSpPr>
          <p:cNvPr id="95" name="Google Shape;95;p6"/>
          <p:cNvSpPr txBox="1">
            <a:spLocks noGrp="1"/>
          </p:cNvSpPr>
          <p:nvPr>
            <p:ph type="title"/>
          </p:nvPr>
        </p:nvSpPr>
        <p:spPr>
          <a:xfrm>
            <a:off x="47299" y="180488"/>
            <a:ext cx="11434845" cy="105388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200"/>
              <a:buFont typeface="Helvetica Neue"/>
              <a:buNone/>
            </a:pPr>
            <a:r>
              <a:rPr lang="en-US" sz="3600" b="1">
                <a:latin typeface="Arial" panose="020B0604020202020204" pitchFamily="34" charset="0"/>
                <a:ea typeface="Helvetica Neue"/>
                <a:cs typeface="Arial" panose="020B0604020202020204" pitchFamily="34" charset="0"/>
                <a:sym typeface="Helvetica Neue"/>
              </a:rPr>
              <a:t>NASA Wildland </a:t>
            </a:r>
            <a:r>
              <a:rPr lang="en-US" sz="3600" b="1" err="1">
                <a:latin typeface="Arial" panose="020B0604020202020204" pitchFamily="34" charset="0"/>
                <a:ea typeface="Helvetica Neue"/>
                <a:cs typeface="Arial" panose="020B0604020202020204" pitchFamily="34" charset="0"/>
                <a:sym typeface="Helvetica Neue"/>
              </a:rPr>
              <a:t>FireSense</a:t>
            </a:r>
            <a:r>
              <a:rPr lang="en-US" sz="3600" b="1">
                <a:latin typeface="Arial" panose="020B0604020202020204" pitchFamily="34" charset="0"/>
                <a:ea typeface="Helvetica Neue"/>
                <a:cs typeface="Arial" panose="020B0604020202020204" pitchFamily="34" charset="0"/>
                <a:sym typeface="Helvetica Neue"/>
              </a:rPr>
              <a:t> is driven by Stakeholder Needs</a:t>
            </a:r>
            <a:endParaRPr sz="36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9BDC537-CC1A-5DD9-5F7F-5C8B477C9DD4}"/>
              </a:ext>
            </a:extLst>
          </p:cNvPr>
          <p:cNvSpPr txBox="1"/>
          <p:nvPr/>
        </p:nvSpPr>
        <p:spPr>
          <a:xfrm>
            <a:off x="113134" y="1423348"/>
            <a:ext cx="7628889" cy="2416046"/>
          </a:xfrm>
          <a:prstGeom prst="rect">
            <a:avLst/>
          </a:prstGeom>
          <a:noFill/>
        </p:spPr>
        <p:txBody>
          <a:bodyPr wrap="square">
            <a:spAutoFit/>
          </a:bodyPr>
          <a:lstStyle/>
          <a:p>
            <a:pPr>
              <a:spcBef>
                <a:spcPts val="600"/>
              </a:spcBef>
            </a:pPr>
            <a:r>
              <a:rPr lang="en-US" sz="1400" b="1" i="0" u="none" strike="noStrike">
                <a:solidFill>
                  <a:srgbClr val="333333"/>
                </a:solidFill>
                <a:effectLst/>
                <a:latin typeface="Arial" panose="020B0604020202020204" pitchFamily="34" charset="0"/>
                <a:cs typeface="Arial" panose="020B0604020202020204" pitchFamily="34" charset="0"/>
              </a:rPr>
              <a:t>Workshop Outcomes: </a:t>
            </a:r>
            <a:r>
              <a:rPr lang="en-US" sz="1400" b="0" i="0" u="none" strike="noStrike">
                <a:solidFill>
                  <a:srgbClr val="333333"/>
                </a:solidFill>
                <a:effectLst/>
                <a:latin typeface="Arial" panose="020B0604020202020204" pitchFamily="34" charset="0"/>
                <a:cs typeface="Arial" panose="020B0604020202020204" pitchFamily="34" charset="0"/>
              </a:rPr>
              <a:t>Primary deliverable - whitepaper describing current barriers faced by agencies responsible for managing fire across its life cycle (pre-, active, and post-fire). </a:t>
            </a:r>
            <a:endParaRPr lang="en-US" sz="1400" i="0" u="none" strike="noStrike">
              <a:solidFill>
                <a:srgbClr val="333333"/>
              </a:solidFill>
              <a:effectLst/>
              <a:latin typeface="Arial" panose="020B0604020202020204" pitchFamily="34" charset="0"/>
              <a:cs typeface="Arial" panose="020B0604020202020204" pitchFamily="34" charset="0"/>
            </a:endParaRPr>
          </a:p>
          <a:p>
            <a:pPr>
              <a:spcBef>
                <a:spcPts val="600"/>
              </a:spcBef>
            </a:pPr>
            <a:r>
              <a:rPr lang="en-US" sz="1400" b="1">
                <a:solidFill>
                  <a:srgbClr val="333333"/>
                </a:solidFill>
                <a:latin typeface="Arial" panose="020B0604020202020204" pitchFamily="34" charset="0"/>
                <a:cs typeface="Arial" panose="020B0604020202020204" pitchFamily="34" charset="0"/>
              </a:rPr>
              <a:t>Some of What we heard</a:t>
            </a:r>
            <a:r>
              <a:rPr lang="en-US" sz="1400" b="1" baseline="30000">
                <a:solidFill>
                  <a:srgbClr val="333333"/>
                </a:solidFill>
                <a:latin typeface="Arial" panose="020B0604020202020204" pitchFamily="34" charset="0"/>
                <a:cs typeface="Arial" panose="020B0604020202020204" pitchFamily="34" charset="0"/>
              </a:rPr>
              <a:t>*</a:t>
            </a:r>
            <a:r>
              <a:rPr lang="en-US" sz="1400" b="1">
                <a:solidFill>
                  <a:srgbClr val="333333"/>
                </a:solidFill>
                <a:latin typeface="Arial" panose="020B0604020202020204" pitchFamily="34" charset="0"/>
                <a:cs typeface="Arial" panose="020B0604020202020204" pitchFamily="34" charset="0"/>
              </a:rPr>
              <a:t>:</a:t>
            </a:r>
          </a:p>
          <a:p>
            <a:pPr>
              <a:spcBef>
                <a:spcPts val="600"/>
              </a:spcBef>
            </a:pPr>
            <a:r>
              <a:rPr lang="en-US" sz="1400" i="1">
                <a:solidFill>
                  <a:srgbClr val="333333"/>
                </a:solidFill>
                <a:latin typeface="Arial" panose="020B0604020202020204" pitchFamily="34" charset="0"/>
                <a:cs typeface="Arial" panose="020B0604020202020204" pitchFamily="34" charset="0"/>
              </a:rPr>
              <a:t>Pre-fire – </a:t>
            </a:r>
          </a:p>
          <a:p>
            <a:pPr marL="285750" indent="-285750">
              <a:spcBef>
                <a:spcPts val="600"/>
              </a:spcBef>
              <a:buFont typeface="Arial" panose="020B0604020202020204" pitchFamily="34" charset="0"/>
              <a:buChar char="•"/>
            </a:pPr>
            <a:r>
              <a:rPr lang="en-US" sz="1400">
                <a:solidFill>
                  <a:srgbClr val="333333"/>
                </a:solidFill>
                <a:latin typeface="Arial" panose="020B0604020202020204" pitchFamily="34" charset="0"/>
                <a:cs typeface="Arial" panose="020B0604020202020204" pitchFamily="34" charset="0"/>
              </a:rPr>
              <a:t>Current fuels map of limited utility for operational management</a:t>
            </a:r>
          </a:p>
          <a:p>
            <a:pPr marL="285750" indent="-285750">
              <a:spcBef>
                <a:spcPts val="600"/>
              </a:spcBef>
              <a:buFont typeface="Arial" panose="020B0604020202020204" pitchFamily="34" charset="0"/>
              <a:buChar char="•"/>
            </a:pPr>
            <a:r>
              <a:rPr lang="en-US" sz="1400">
                <a:solidFill>
                  <a:srgbClr val="333333"/>
                </a:solidFill>
                <a:latin typeface="Arial" panose="020B0604020202020204" pitchFamily="34" charset="0"/>
                <a:cs typeface="Arial" panose="020B0604020202020204" pitchFamily="34" charset="0"/>
              </a:rPr>
              <a:t>Fire behavior models do not have the necessary fidelity to accurately predict fire behavior and fire spread</a:t>
            </a:r>
          </a:p>
          <a:p>
            <a:pPr marL="285750" indent="-285750">
              <a:spcBef>
                <a:spcPts val="600"/>
              </a:spcBef>
              <a:buFont typeface="Arial" panose="020B0604020202020204" pitchFamily="34" charset="0"/>
              <a:buChar char="•"/>
            </a:pPr>
            <a:r>
              <a:rPr lang="en-US" sz="1400">
                <a:solidFill>
                  <a:srgbClr val="333333"/>
                </a:solidFill>
                <a:latin typeface="Arial" panose="020B0604020202020204" pitchFamily="34" charset="0"/>
                <a:cs typeface="Arial" panose="020B0604020202020204" pitchFamily="34" charset="0"/>
              </a:rPr>
              <a:t>Current observations and forecasts of winds, humidity, and fuel moisture are insufficient for fire risk assessment and prediction </a:t>
            </a:r>
            <a:r>
              <a:rPr lang="en-US" sz="1400" i="1">
                <a:solidFill>
                  <a:srgbClr val="333333"/>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FF906045-B319-0AE0-7444-46C6B81B31F7}"/>
              </a:ext>
            </a:extLst>
          </p:cNvPr>
          <p:cNvSpPr txBox="1"/>
          <p:nvPr/>
        </p:nvSpPr>
        <p:spPr>
          <a:xfrm>
            <a:off x="76973" y="1024206"/>
            <a:ext cx="11553559" cy="3693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000"/>
              <a:buFont typeface="Helvetica Neue"/>
              <a:buNone/>
            </a:pPr>
            <a:r>
              <a:rPr lang="en-US" sz="1800" b="1" i="0" u="none" strike="noStrike" cap="none">
                <a:solidFill>
                  <a:srgbClr val="000000"/>
                </a:solidFill>
                <a:latin typeface="Helvetica Neue"/>
                <a:ea typeface="Helvetica Neue"/>
                <a:cs typeface="Helvetica Neue"/>
                <a:sym typeface="Helvetica Neue"/>
              </a:rPr>
              <a:t>NASA SMD Wildfire Stakeholder Engagement Workshop – Held Early Feb 2022 </a:t>
            </a:r>
            <a:endParaRPr lang="en-US" sz="1200" b="0" i="0" u="none" strike="noStrike" cap="none">
              <a:solidFill>
                <a:srgbClr val="000000"/>
              </a:solidFill>
              <a:latin typeface="Arial"/>
              <a:ea typeface="Arial"/>
              <a:cs typeface="Arial"/>
              <a:sym typeface="Arial"/>
            </a:endParaRPr>
          </a:p>
        </p:txBody>
      </p:sp>
      <p:sp>
        <p:nvSpPr>
          <p:cNvPr id="9" name="TextBox 8">
            <a:extLst>
              <a:ext uri="{FF2B5EF4-FFF2-40B4-BE49-F238E27FC236}">
                <a16:creationId xmlns:a16="http://schemas.microsoft.com/office/drawing/2014/main" id="{C4C63269-975E-AE25-A6AF-8E0E45F864C1}"/>
              </a:ext>
            </a:extLst>
          </p:cNvPr>
          <p:cNvSpPr txBox="1"/>
          <p:nvPr/>
        </p:nvSpPr>
        <p:spPr>
          <a:xfrm>
            <a:off x="7873398" y="6365558"/>
            <a:ext cx="3805959" cy="230832"/>
          </a:xfrm>
          <a:prstGeom prst="rect">
            <a:avLst/>
          </a:prstGeom>
          <a:noFill/>
        </p:spPr>
        <p:txBody>
          <a:bodyPr wrap="square">
            <a:spAutoFit/>
          </a:bodyPr>
          <a:lstStyle/>
          <a:p>
            <a:r>
              <a:rPr lang="en-US" sz="900" b="0" i="0" u="none" strike="noStrike">
                <a:effectLst/>
                <a:latin typeface="Segoe UI" panose="020B0502040204020203" pitchFamily="34" charset="0"/>
                <a:hlinkClick r:id="rId4"/>
              </a:rPr>
              <a:t>https://aam-cms.marqui.tech/aam-portal-cms/assets/ki2yd52vavkccskc</a:t>
            </a:r>
            <a:r>
              <a:rPr lang="en-US" sz="900" b="0" i="0" u="none" strike="noStrike">
                <a:effectLst/>
                <a:latin typeface="Segoe UI" panose="020B0502040204020203" pitchFamily="34" charset="0"/>
              </a:rPr>
              <a:t> </a:t>
            </a:r>
            <a:endParaRPr lang="en-US" sz="900">
              <a:solidFill>
                <a:srgbClr val="FF0000"/>
              </a:solidFill>
            </a:endParaRPr>
          </a:p>
        </p:txBody>
      </p:sp>
      <p:sp>
        <p:nvSpPr>
          <p:cNvPr id="11" name="TextBox 10">
            <a:extLst>
              <a:ext uri="{FF2B5EF4-FFF2-40B4-BE49-F238E27FC236}">
                <a16:creationId xmlns:a16="http://schemas.microsoft.com/office/drawing/2014/main" id="{18C158FC-B7C0-6531-A477-8B058A7A6BBD}"/>
              </a:ext>
            </a:extLst>
          </p:cNvPr>
          <p:cNvSpPr txBox="1"/>
          <p:nvPr/>
        </p:nvSpPr>
        <p:spPr>
          <a:xfrm>
            <a:off x="113134" y="6596390"/>
            <a:ext cx="5740619" cy="261610"/>
          </a:xfrm>
          <a:prstGeom prst="rect">
            <a:avLst/>
          </a:prstGeom>
          <a:noFill/>
        </p:spPr>
        <p:txBody>
          <a:bodyPr wrap="square">
            <a:spAutoFit/>
          </a:bodyPr>
          <a:lstStyle/>
          <a:p>
            <a:r>
              <a:rPr lang="en-US" sz="1100" baseline="30000">
                <a:solidFill>
                  <a:srgbClr val="333333"/>
                </a:solidFill>
                <a:latin typeface="Open Sans" panose="020B0606030504020204" pitchFamily="34" charset="0"/>
              </a:rPr>
              <a:t>* </a:t>
            </a:r>
            <a:r>
              <a:rPr lang="en-US" sz="1100">
                <a:solidFill>
                  <a:srgbClr val="333333"/>
                </a:solidFill>
                <a:latin typeface="Open Sans" panose="020B0606030504020204" pitchFamily="34" charset="0"/>
              </a:rPr>
              <a:t>In the context of operational fire management </a:t>
            </a:r>
            <a:endParaRPr lang="en-US" sz="1100"/>
          </a:p>
        </p:txBody>
      </p:sp>
      <p:sp>
        <p:nvSpPr>
          <p:cNvPr id="15" name="TextBox 14">
            <a:extLst>
              <a:ext uri="{FF2B5EF4-FFF2-40B4-BE49-F238E27FC236}">
                <a16:creationId xmlns:a16="http://schemas.microsoft.com/office/drawing/2014/main" id="{F6B09A42-D2E8-25A3-C2E3-51B6FE3B73C9}"/>
              </a:ext>
            </a:extLst>
          </p:cNvPr>
          <p:cNvSpPr txBox="1"/>
          <p:nvPr/>
        </p:nvSpPr>
        <p:spPr>
          <a:xfrm>
            <a:off x="76973" y="3766459"/>
            <a:ext cx="7628886" cy="3154710"/>
          </a:xfrm>
          <a:prstGeom prst="rect">
            <a:avLst/>
          </a:prstGeom>
          <a:noFill/>
        </p:spPr>
        <p:txBody>
          <a:bodyPr wrap="square" lIns="91440" tIns="45720" rIns="91440" bIns="45720" anchor="t">
            <a:spAutoFit/>
          </a:bodyPr>
          <a:lstStyle/>
          <a:p>
            <a:pPr>
              <a:spcBef>
                <a:spcPts val="600"/>
              </a:spcBef>
            </a:pPr>
            <a:r>
              <a:rPr lang="en-US" sz="1400" i="1" dirty="0">
                <a:solidFill>
                  <a:srgbClr val="333333"/>
                </a:solidFill>
                <a:latin typeface="Arial"/>
                <a:cs typeface="Arial"/>
              </a:rPr>
              <a:t>Active Fire –</a:t>
            </a:r>
          </a:p>
          <a:p>
            <a:pPr marL="285750" indent="-285750">
              <a:spcBef>
                <a:spcPts val="600"/>
              </a:spcBef>
              <a:buFont typeface="Arial" panose="020B0604020202020204" pitchFamily="34" charset="0"/>
              <a:buChar char="•"/>
            </a:pPr>
            <a:r>
              <a:rPr lang="en-US" sz="1400" dirty="0">
                <a:solidFill>
                  <a:srgbClr val="333333"/>
                </a:solidFill>
                <a:latin typeface="Arial"/>
                <a:cs typeface="Arial"/>
              </a:rPr>
              <a:t>Must reduce of time from ignition to detection and response </a:t>
            </a:r>
          </a:p>
          <a:p>
            <a:pPr marL="285750" indent="-285750">
              <a:spcBef>
                <a:spcPts val="600"/>
              </a:spcBef>
              <a:buFont typeface="Arial" panose="020B0604020202020204" pitchFamily="34" charset="0"/>
              <a:buChar char="•"/>
            </a:pPr>
            <a:r>
              <a:rPr lang="en-US" sz="1400" dirty="0">
                <a:solidFill>
                  <a:srgbClr val="333333"/>
                </a:solidFill>
                <a:latin typeface="Arial"/>
                <a:cs typeface="Arial"/>
              </a:rPr>
              <a:t>Need persistent (24/7) IR imagery of active fires to support fire management and monitoring (and fire science)</a:t>
            </a:r>
          </a:p>
          <a:p>
            <a:pPr marL="285750" indent="-285750">
              <a:spcBef>
                <a:spcPts val="600"/>
              </a:spcBef>
              <a:buFont typeface="Arial" panose="020B0604020202020204" pitchFamily="34" charset="0"/>
              <a:buChar char="•"/>
            </a:pPr>
            <a:r>
              <a:rPr lang="en-US" sz="1400" dirty="0">
                <a:solidFill>
                  <a:srgbClr val="333333"/>
                </a:solidFill>
                <a:latin typeface="Arial"/>
                <a:cs typeface="Arial"/>
              </a:rPr>
              <a:t>Lack of Reliable, high-speed communications/data </a:t>
            </a:r>
            <a:endParaRPr lang="en-US" sz="1400" dirty="0">
              <a:solidFill>
                <a:srgbClr val="333333"/>
              </a:solidFill>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400" dirty="0">
                <a:solidFill>
                  <a:srgbClr val="333333"/>
                </a:solidFill>
                <a:latin typeface="Arial"/>
                <a:cs typeface="Arial"/>
              </a:rPr>
              <a:t>Need instruments capable of mass/power limitations of new suborbital platforms </a:t>
            </a:r>
            <a:r>
              <a:rPr lang="en-US" sz="1400" i="1" dirty="0">
                <a:solidFill>
                  <a:srgbClr val="333333"/>
                </a:solidFill>
                <a:latin typeface="Arial"/>
                <a:cs typeface="Arial"/>
              </a:rPr>
              <a:t> </a:t>
            </a:r>
          </a:p>
          <a:p>
            <a:pPr>
              <a:spcBef>
                <a:spcPts val="600"/>
              </a:spcBef>
            </a:pPr>
            <a:r>
              <a:rPr lang="en-US" sz="1400" i="1" dirty="0">
                <a:solidFill>
                  <a:srgbClr val="333333"/>
                </a:solidFill>
                <a:latin typeface="Arial"/>
                <a:cs typeface="Arial"/>
              </a:rPr>
              <a:t>Post-fire –</a:t>
            </a:r>
          </a:p>
          <a:p>
            <a:pPr marL="285750" indent="-285750">
              <a:spcBef>
                <a:spcPts val="600"/>
              </a:spcBef>
              <a:buFont typeface="Arial" panose="020B0604020202020204" pitchFamily="34" charset="0"/>
              <a:buChar char="•"/>
            </a:pPr>
            <a:r>
              <a:rPr lang="en-US" sz="1400" dirty="0">
                <a:solidFill>
                  <a:srgbClr val="333333"/>
                </a:solidFill>
                <a:latin typeface="Arial"/>
                <a:cs typeface="Arial"/>
              </a:rPr>
              <a:t>Improved mapping of forest burn extent and fire severity</a:t>
            </a:r>
          </a:p>
          <a:p>
            <a:pPr marL="285750" indent="-285750">
              <a:spcBef>
                <a:spcPts val="600"/>
              </a:spcBef>
              <a:buFont typeface="Arial" panose="020B0604020202020204" pitchFamily="34" charset="0"/>
              <a:buChar char="•"/>
            </a:pPr>
            <a:r>
              <a:rPr lang="en-US" sz="1400" dirty="0">
                <a:solidFill>
                  <a:srgbClr val="333333"/>
                </a:solidFill>
                <a:latin typeface="Arial"/>
                <a:cs typeface="Arial"/>
              </a:rPr>
              <a:t>Understand impacts to air and water quality and human health </a:t>
            </a:r>
          </a:p>
          <a:p>
            <a:pPr marL="285750" indent="-285750">
              <a:spcBef>
                <a:spcPts val="600"/>
              </a:spcBef>
              <a:buFont typeface="Arial" panose="020B0604020202020204" pitchFamily="34" charset="0"/>
              <a:buChar char="•"/>
            </a:pPr>
            <a:r>
              <a:rPr lang="en-US" sz="1400" dirty="0">
                <a:solidFill>
                  <a:srgbClr val="333333"/>
                </a:solidFill>
                <a:latin typeface="Arial"/>
                <a:cs typeface="Arial"/>
              </a:rPr>
              <a:t>Reduce debris flow prediction uncertainty: landslides, floods, impacts to watersheds </a:t>
            </a:r>
          </a:p>
          <a:p>
            <a:pPr>
              <a:spcBef>
                <a:spcPts val="600"/>
              </a:spcBef>
            </a:pPr>
            <a:endParaRPr lang="en-US" sz="1400">
              <a:latin typeface="Arial" panose="020B0604020202020204" pitchFamily="34" charset="0"/>
              <a:cs typeface="Arial" panose="020B0604020202020204" pitchFamily="34" charset="0"/>
            </a:endParaRPr>
          </a:p>
        </p:txBody>
      </p:sp>
      <p:pic>
        <p:nvPicPr>
          <p:cNvPr id="17" name="Picture 16" descr="Text, letter&#10;&#10;Description automatically generated">
            <a:extLst>
              <a:ext uri="{FF2B5EF4-FFF2-40B4-BE49-F238E27FC236}">
                <a16:creationId xmlns:a16="http://schemas.microsoft.com/office/drawing/2014/main" id="{AA13F455-489F-C614-0075-C4A73AF6BC7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54689" y="1719793"/>
            <a:ext cx="4043379" cy="4556234"/>
          </a:xfrm>
          <a:prstGeom prst="rect">
            <a:avLst/>
          </a:prstGeom>
          <a:effectLst>
            <a:outerShdw blurRad="50800" dist="60560" dir="10620000" algn="ctr" rotWithShape="0">
              <a:srgbClr val="000000"/>
            </a:outerShdw>
          </a:effectLst>
          <a:scene3d>
            <a:camera prst="orthographicFront"/>
            <a:lightRig rig="threePt" dir="t"/>
          </a:scene3d>
          <a:sp3d>
            <a:bevelB prst="convex"/>
          </a:sp3d>
        </p:spPr>
      </p:pic>
    </p:spTree>
    <p:extLst>
      <p:ext uri="{BB962C8B-B14F-4D97-AF65-F5344CB8AC3E}">
        <p14:creationId xmlns:p14="http://schemas.microsoft.com/office/powerpoint/2010/main" val="2949631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2" name="Picture 1">
            <a:extLst>
              <a:ext uri="{FF2B5EF4-FFF2-40B4-BE49-F238E27FC236}">
                <a16:creationId xmlns:a16="http://schemas.microsoft.com/office/drawing/2014/main" id="{79421B06-8341-3947-CAB6-214A212B22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490"/>
            <a:ext cx="12192000" cy="765729"/>
          </a:xfrm>
          <a:prstGeom prst="rect">
            <a:avLst/>
          </a:prstGeom>
        </p:spPr>
      </p:pic>
      <p:sp>
        <p:nvSpPr>
          <p:cNvPr id="89" name="Google Shape;89;p5"/>
          <p:cNvSpPr txBox="1">
            <a:spLocks noGrp="1"/>
          </p:cNvSpPr>
          <p:nvPr>
            <p:ph type="title"/>
          </p:nvPr>
        </p:nvSpPr>
        <p:spPr>
          <a:xfrm>
            <a:off x="39346" y="281898"/>
            <a:ext cx="10362761" cy="8015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Helvetica Neue"/>
              <a:buNone/>
            </a:pPr>
            <a:r>
              <a:rPr lang="en-US" sz="3200">
                <a:latin typeface="Arial" panose="020B0604020202020204" pitchFamily="34" charset="0"/>
                <a:ea typeface="Helvetica Neue"/>
                <a:cs typeface="Arial" panose="020B0604020202020204" pitchFamily="34" charset="0"/>
                <a:sym typeface="Helvetica Neue"/>
              </a:rPr>
              <a:t>Current Challenges in Operational Wildfire Suppression</a:t>
            </a:r>
            <a:endParaRPr>
              <a:latin typeface="Arial" panose="020B0604020202020204" pitchFamily="34" charset="0"/>
              <a:cs typeface="Arial" panose="020B0604020202020204" pitchFamily="34" charset="0"/>
            </a:endParaRPr>
          </a:p>
        </p:txBody>
      </p:sp>
      <p:sp>
        <p:nvSpPr>
          <p:cNvPr id="90" name="Google Shape;90;p5"/>
          <p:cNvSpPr txBox="1">
            <a:spLocks noGrp="1"/>
          </p:cNvSpPr>
          <p:nvPr>
            <p:ph type="body" idx="1"/>
          </p:nvPr>
        </p:nvSpPr>
        <p:spPr>
          <a:xfrm>
            <a:off x="134082" y="2271244"/>
            <a:ext cx="5398980" cy="4167961"/>
          </a:xfrm>
          <a:prstGeom prst="rect">
            <a:avLst/>
          </a:prstGeom>
          <a:solidFill>
            <a:schemeClr val="bg2"/>
          </a:solidFill>
          <a:ln>
            <a:noFill/>
          </a:ln>
        </p:spPr>
        <p:txBody>
          <a:bodyPr spcFirstLastPara="1" wrap="square" lIns="91425" tIns="45700" rIns="91425" bIns="45700" anchor="t" anchorCtr="0">
            <a:noAutofit/>
          </a:bodyPr>
          <a:lstStyle/>
          <a:p>
            <a:pPr marL="69850" lvl="0" indent="0" algn="l" rtl="0">
              <a:lnSpc>
                <a:spcPct val="95000"/>
              </a:lnSpc>
              <a:spcBef>
                <a:spcPts val="0"/>
              </a:spcBef>
              <a:spcAft>
                <a:spcPts val="0"/>
              </a:spcAft>
              <a:buClr>
                <a:schemeClr val="dk1"/>
              </a:buClr>
              <a:buSzPts val="2000"/>
              <a:buNone/>
            </a:pPr>
            <a:r>
              <a:rPr lang="en-US" sz="2000" b="1">
                <a:latin typeface="Helvetica Neue"/>
                <a:ea typeface="Helvetica Neue"/>
                <a:cs typeface="Helvetica Neue"/>
                <a:sym typeface="Helvetica Neue"/>
              </a:rPr>
              <a:t>Detection Tracking,  Surveillance, and Prediction</a:t>
            </a:r>
            <a:endParaRPr/>
          </a:p>
          <a:p>
            <a:pPr marL="411162" lvl="1" indent="-341312" algn="l" rtl="0">
              <a:lnSpc>
                <a:spcPct val="95000"/>
              </a:lnSpc>
              <a:spcBef>
                <a:spcPts val="600"/>
              </a:spcBef>
              <a:spcAft>
                <a:spcPts val="0"/>
              </a:spcAft>
              <a:buClr>
                <a:schemeClr val="dk1"/>
              </a:buClr>
              <a:buSzPts val="2000"/>
              <a:buChar char="•"/>
            </a:pPr>
            <a:r>
              <a:rPr lang="en-US" sz="2000">
                <a:latin typeface="Helvetica Neue"/>
                <a:ea typeface="Helvetica Neue"/>
                <a:cs typeface="Helvetica Neue"/>
                <a:sym typeface="Helvetica Neue"/>
              </a:rPr>
              <a:t>Surveillance - infrequent high spatial resolution satellite or aircraft observations</a:t>
            </a:r>
            <a:endParaRPr sz="2000">
              <a:latin typeface="Helvetica Neue"/>
              <a:ea typeface="Helvetica Neue"/>
              <a:cs typeface="Helvetica Neue"/>
              <a:sym typeface="Helvetica Neue"/>
            </a:endParaRPr>
          </a:p>
          <a:p>
            <a:pPr marL="411163" lvl="1" indent="-341313" algn="l" rtl="0">
              <a:lnSpc>
                <a:spcPct val="95000"/>
              </a:lnSpc>
              <a:spcBef>
                <a:spcPts val="600"/>
              </a:spcBef>
              <a:spcAft>
                <a:spcPts val="0"/>
              </a:spcAft>
              <a:buClr>
                <a:schemeClr val="dk1"/>
              </a:buClr>
              <a:buSzPts val="2000"/>
              <a:buChar char="•"/>
            </a:pPr>
            <a:r>
              <a:rPr lang="en-US" sz="2000">
                <a:latin typeface="Helvetica Neue"/>
                <a:ea typeface="Helvetica Neue"/>
                <a:cs typeface="Helvetica Neue"/>
                <a:sym typeface="Helvetica Neue"/>
              </a:rPr>
              <a:t>Fire detection and location accuracy is not precise enough for effective targeting</a:t>
            </a:r>
            <a:endParaRPr/>
          </a:p>
          <a:p>
            <a:pPr marL="411163" lvl="1" indent="-341313" algn="l" rtl="0">
              <a:lnSpc>
                <a:spcPct val="95000"/>
              </a:lnSpc>
              <a:spcBef>
                <a:spcPts val="600"/>
              </a:spcBef>
              <a:spcAft>
                <a:spcPts val="0"/>
              </a:spcAft>
              <a:buClr>
                <a:schemeClr val="dk1"/>
              </a:buClr>
              <a:buSzPts val="2000"/>
              <a:buChar char="•"/>
            </a:pPr>
            <a:r>
              <a:rPr lang="en-US" sz="2000">
                <a:latin typeface="Helvetica Neue"/>
                <a:ea typeface="Helvetica Neue"/>
                <a:cs typeface="Helvetica Neue"/>
                <a:sym typeface="Helvetica Neue"/>
              </a:rPr>
              <a:t>Few models for tracking and predicting fire progress, many are unreliable</a:t>
            </a:r>
            <a:endParaRPr/>
          </a:p>
          <a:p>
            <a:pPr marL="411163" lvl="0" indent="-341313" algn="l" rtl="0">
              <a:lnSpc>
                <a:spcPct val="95000"/>
              </a:lnSpc>
              <a:spcBef>
                <a:spcPts val="600"/>
              </a:spcBef>
              <a:spcAft>
                <a:spcPts val="0"/>
              </a:spcAft>
              <a:buClr>
                <a:schemeClr val="dk1"/>
              </a:buClr>
              <a:buSzPts val="2000"/>
              <a:buChar char="•"/>
            </a:pPr>
            <a:r>
              <a:rPr lang="en-US" sz="2000">
                <a:latin typeface="Helvetica Neue"/>
                <a:ea typeface="Helvetica Neue"/>
                <a:cs typeface="Helvetica Neue"/>
                <a:sym typeface="Helvetica Neue"/>
              </a:rPr>
              <a:t>Better sensing is needed, difficult to observe through clouds and at night </a:t>
            </a:r>
            <a:endParaRPr/>
          </a:p>
          <a:p>
            <a:pPr marL="411163" lvl="0" indent="-341313" algn="l" rtl="0">
              <a:lnSpc>
                <a:spcPct val="95000"/>
              </a:lnSpc>
              <a:spcBef>
                <a:spcPts val="600"/>
              </a:spcBef>
              <a:spcAft>
                <a:spcPts val="0"/>
              </a:spcAft>
              <a:buClr>
                <a:schemeClr val="dk1"/>
              </a:buClr>
              <a:buSzPts val="2000"/>
              <a:buChar char="•"/>
            </a:pPr>
            <a:r>
              <a:rPr lang="en-US" sz="2000">
                <a:latin typeface="Helvetica Neue"/>
                <a:ea typeface="Helvetica Neue"/>
                <a:cs typeface="Helvetica Neue"/>
                <a:sym typeface="Helvetica Neue"/>
              </a:rPr>
              <a:t>Data and model fusion is limited, need for an integrated observing system</a:t>
            </a:r>
            <a:endParaRPr/>
          </a:p>
          <a:p>
            <a:pPr marL="411163" lvl="0" indent="-239711" algn="l" rtl="0">
              <a:lnSpc>
                <a:spcPct val="90000"/>
              </a:lnSpc>
              <a:spcBef>
                <a:spcPts val="600"/>
              </a:spcBef>
              <a:spcAft>
                <a:spcPts val="0"/>
              </a:spcAft>
              <a:buClr>
                <a:schemeClr val="dk1"/>
              </a:buClr>
              <a:buSzPts val="1600"/>
              <a:buNone/>
            </a:pPr>
            <a:endParaRPr sz="1600">
              <a:latin typeface="Helvetica Neue"/>
              <a:ea typeface="Helvetica Neue"/>
              <a:cs typeface="Helvetica Neue"/>
              <a:sym typeface="Helvetica Neue"/>
            </a:endParaRPr>
          </a:p>
        </p:txBody>
      </p:sp>
      <p:sp>
        <p:nvSpPr>
          <p:cNvPr id="5" name="Google Shape;90;p5">
            <a:extLst>
              <a:ext uri="{FF2B5EF4-FFF2-40B4-BE49-F238E27FC236}">
                <a16:creationId xmlns:a16="http://schemas.microsoft.com/office/drawing/2014/main" id="{510FB218-37C1-4BE6-BA69-69F55E81FA27}"/>
              </a:ext>
            </a:extLst>
          </p:cNvPr>
          <p:cNvSpPr txBox="1">
            <a:spLocks/>
          </p:cNvSpPr>
          <p:nvPr/>
        </p:nvSpPr>
        <p:spPr>
          <a:xfrm>
            <a:off x="5683910" y="1083421"/>
            <a:ext cx="6305703" cy="5355784"/>
          </a:xfrm>
          <a:prstGeom prst="rect">
            <a:avLst/>
          </a:prstGeom>
          <a:solidFill>
            <a:schemeClr val="bg2"/>
          </a:solid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9850" indent="0">
              <a:lnSpc>
                <a:spcPct val="95000"/>
              </a:lnSpc>
              <a:spcBef>
                <a:spcPts val="900"/>
              </a:spcBef>
              <a:buClr>
                <a:schemeClr val="dk1"/>
              </a:buClr>
              <a:buSzPts val="2000"/>
              <a:buFont typeface="Arial" panose="020B0604020202020204" pitchFamily="34" charset="0"/>
              <a:buNone/>
            </a:pPr>
            <a:r>
              <a:rPr lang="en-US" sz="2000" b="1">
                <a:latin typeface="Helvetica Neue"/>
                <a:ea typeface="Helvetica Neue"/>
                <a:cs typeface="Helvetica Neue"/>
                <a:sym typeface="Helvetica Neue"/>
              </a:rPr>
              <a:t>Aerial Suppression Support</a:t>
            </a:r>
            <a:endParaRPr lang="en-US"/>
          </a:p>
          <a:p>
            <a:pPr marL="411163" indent="-341313">
              <a:lnSpc>
                <a:spcPct val="95000"/>
              </a:lnSpc>
              <a:spcBef>
                <a:spcPts val="600"/>
              </a:spcBef>
              <a:buClr>
                <a:schemeClr val="dk1"/>
              </a:buClr>
              <a:buSzPts val="2000"/>
            </a:pPr>
            <a:r>
              <a:rPr lang="en-US" sz="2000">
                <a:latin typeface="Helvetica Neue"/>
                <a:ea typeface="Helvetica Neue"/>
                <a:cs typeface="Helvetica Neue"/>
                <a:sym typeface="Helvetica Neue"/>
              </a:rPr>
              <a:t>Duration of aerial firefighting limited to daylight, clear visibility (4-6 hours/day)</a:t>
            </a:r>
            <a:endParaRPr lang="en-US"/>
          </a:p>
          <a:p>
            <a:pPr marL="411163" indent="-341313">
              <a:lnSpc>
                <a:spcPct val="95000"/>
              </a:lnSpc>
              <a:spcBef>
                <a:spcPts val="600"/>
              </a:spcBef>
              <a:buClr>
                <a:schemeClr val="dk1"/>
              </a:buClr>
              <a:buSzPts val="2000"/>
            </a:pPr>
            <a:r>
              <a:rPr lang="en-US" sz="2000">
                <a:latin typeface="Helvetica Neue"/>
                <a:ea typeface="Helvetica Neue"/>
                <a:cs typeface="Helvetica Neue"/>
                <a:sym typeface="Helvetica Neue"/>
              </a:rPr>
              <a:t>Airspace operations is manual and workload intensive; only a few aircraft allowed at a time</a:t>
            </a:r>
            <a:endParaRPr lang="en-US"/>
          </a:p>
          <a:p>
            <a:pPr marL="411163" indent="-341313">
              <a:lnSpc>
                <a:spcPct val="95000"/>
              </a:lnSpc>
              <a:spcBef>
                <a:spcPts val="600"/>
              </a:spcBef>
              <a:buClr>
                <a:schemeClr val="dk1"/>
              </a:buClr>
              <a:buSzPts val="2000"/>
            </a:pPr>
            <a:r>
              <a:rPr lang="en-US" sz="2000">
                <a:latin typeface="Helvetica Neue"/>
                <a:ea typeface="Helvetica Neue"/>
                <a:cs typeface="Helvetica Neue"/>
                <a:sym typeface="Helvetica Neue"/>
              </a:rPr>
              <a:t>Not able to accommodate drones in the same airspace as other aircraft</a:t>
            </a:r>
            <a:endParaRPr lang="en-US"/>
          </a:p>
          <a:p>
            <a:pPr marL="411163" indent="-341313">
              <a:lnSpc>
                <a:spcPct val="95000"/>
              </a:lnSpc>
              <a:spcBef>
                <a:spcPts val="600"/>
              </a:spcBef>
              <a:buClr>
                <a:schemeClr val="dk1"/>
              </a:buClr>
              <a:buSzPts val="2000"/>
            </a:pPr>
            <a:r>
              <a:rPr lang="en-US" sz="2000">
                <a:latin typeface="Helvetica Neue"/>
                <a:ea typeface="Helvetica Neue"/>
                <a:cs typeface="Helvetica Neue"/>
                <a:sym typeface="Helvetica Neue"/>
              </a:rPr>
              <a:t>Lower aircraft safety record in aerial firefighting than other areas of aviation </a:t>
            </a:r>
            <a:endParaRPr lang="en-US"/>
          </a:p>
          <a:p>
            <a:pPr marL="69850" indent="0">
              <a:lnSpc>
                <a:spcPct val="95000"/>
              </a:lnSpc>
              <a:spcBef>
                <a:spcPts val="600"/>
              </a:spcBef>
              <a:buClr>
                <a:schemeClr val="dk1"/>
              </a:buClr>
              <a:buSzPts val="2000"/>
              <a:buFont typeface="Arial" panose="020B0604020202020204" pitchFamily="34" charset="0"/>
              <a:buNone/>
            </a:pPr>
            <a:r>
              <a:rPr lang="en-US" sz="2000" b="1">
                <a:latin typeface="Helvetica Neue"/>
                <a:ea typeface="Helvetica Neue"/>
                <a:cs typeface="Helvetica Neue"/>
                <a:sym typeface="Helvetica Neue"/>
              </a:rPr>
              <a:t>Multi-Agency Planning</a:t>
            </a:r>
            <a:endParaRPr lang="en-US"/>
          </a:p>
          <a:p>
            <a:pPr marL="411162" indent="-341312">
              <a:lnSpc>
                <a:spcPct val="95000"/>
              </a:lnSpc>
              <a:spcBef>
                <a:spcPts val="600"/>
              </a:spcBef>
              <a:buClr>
                <a:schemeClr val="dk1"/>
              </a:buClr>
              <a:buSzPts val="2000"/>
            </a:pPr>
            <a:r>
              <a:rPr lang="en-US" sz="2000"/>
              <a:t>Multi-agency collaboration for resource and technology roadmap does not exist</a:t>
            </a:r>
          </a:p>
          <a:p>
            <a:pPr marL="411162" indent="-341312">
              <a:lnSpc>
                <a:spcPct val="95000"/>
              </a:lnSpc>
              <a:spcBef>
                <a:spcPts val="600"/>
              </a:spcBef>
              <a:buClr>
                <a:schemeClr val="dk1"/>
              </a:buClr>
              <a:buSzPts val="2000"/>
            </a:pPr>
            <a:r>
              <a:rPr lang="en-US" sz="2000"/>
              <a:t>Budgets to support forest management and strategic planning are often redirected in season for tactical firefighting (limits adoption of new research and tools in fire management)</a:t>
            </a:r>
          </a:p>
          <a:p>
            <a:pPr marL="0" indent="0">
              <a:lnSpc>
                <a:spcPct val="95000"/>
              </a:lnSpc>
              <a:spcBef>
                <a:spcPts val="600"/>
              </a:spcBef>
              <a:buFont typeface="Arial" panose="020B0604020202020204" pitchFamily="34" charset="0"/>
              <a:buNone/>
            </a:pPr>
            <a:endParaRPr lang="en-US" sz="2000"/>
          </a:p>
          <a:p>
            <a:pPr marL="411163" indent="-239711">
              <a:spcBef>
                <a:spcPts val="600"/>
              </a:spcBef>
              <a:buClr>
                <a:schemeClr val="dk1"/>
              </a:buClr>
              <a:buSzPts val="1600"/>
              <a:buFont typeface="Arial" panose="020B0604020202020204" pitchFamily="34" charset="0"/>
              <a:buNone/>
            </a:pPr>
            <a:endParaRPr lang="en-US" sz="1600">
              <a:latin typeface="Helvetica Neue"/>
              <a:ea typeface="Helvetica Neue"/>
              <a:cs typeface="Helvetica Neue"/>
              <a:sym typeface="Helvetica Neue"/>
            </a:endParaRPr>
          </a:p>
        </p:txBody>
      </p:sp>
      <p:sp>
        <p:nvSpPr>
          <p:cNvPr id="4" name="TextBox 3">
            <a:extLst>
              <a:ext uri="{FF2B5EF4-FFF2-40B4-BE49-F238E27FC236}">
                <a16:creationId xmlns:a16="http://schemas.microsoft.com/office/drawing/2014/main" id="{437E1198-0825-4D1C-E4EA-5AAFFFFBA4EE}"/>
              </a:ext>
            </a:extLst>
          </p:cNvPr>
          <p:cNvSpPr txBox="1"/>
          <p:nvPr/>
        </p:nvSpPr>
        <p:spPr>
          <a:xfrm>
            <a:off x="134082" y="1141943"/>
            <a:ext cx="5202936" cy="923330"/>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000"/>
              <a:buFont typeface="Helvetica Neue"/>
              <a:buNone/>
            </a:pPr>
            <a:r>
              <a:rPr lang="en-US" sz="1800" b="1" i="0" u="none" strike="noStrike" cap="none">
                <a:solidFill>
                  <a:srgbClr val="000000"/>
                </a:solidFill>
                <a:latin typeface="Helvetica Neue"/>
                <a:ea typeface="Helvetica Neue"/>
                <a:cs typeface="Helvetica Neue"/>
                <a:sym typeface="Helvetica Neue"/>
              </a:rPr>
              <a:t>NASA ARMD Wildfire Stakeholder Engagement Workshop – Held </a:t>
            </a:r>
            <a:r>
              <a:rPr lang="en-US" b="1">
                <a:solidFill>
                  <a:srgbClr val="000000"/>
                </a:solidFill>
                <a:latin typeface="Helvetica Neue"/>
                <a:ea typeface="Helvetica Neue"/>
                <a:cs typeface="Helvetica Neue"/>
                <a:sym typeface="Helvetica Neue"/>
              </a:rPr>
              <a:t>May </a:t>
            </a:r>
            <a:r>
              <a:rPr lang="en-US" sz="1800" b="1" i="0" u="none" strike="noStrike" cap="none">
                <a:solidFill>
                  <a:srgbClr val="000000"/>
                </a:solidFill>
                <a:latin typeface="Helvetica Neue"/>
                <a:ea typeface="Helvetica Neue"/>
                <a:cs typeface="Helvetica Neue"/>
                <a:sym typeface="Helvetica Neue"/>
              </a:rPr>
              <a:t>2021 </a:t>
            </a:r>
          </a:p>
          <a:p>
            <a:pPr marL="0" marR="0" lvl="0" indent="0" algn="l" rtl="0">
              <a:lnSpc>
                <a:spcPct val="100000"/>
              </a:lnSpc>
              <a:spcBef>
                <a:spcPts val="0"/>
              </a:spcBef>
              <a:spcAft>
                <a:spcPts val="0"/>
              </a:spcAft>
              <a:buClr>
                <a:srgbClr val="000000"/>
              </a:buClr>
              <a:buSzPts val="2000"/>
              <a:buFont typeface="Helvetica Neue"/>
              <a:buNone/>
            </a:pPr>
            <a:r>
              <a:rPr lang="en-US" sz="1800" b="1" i="0" u="none" strike="noStrike" cap="none">
                <a:solidFill>
                  <a:srgbClr val="000000"/>
                </a:solidFill>
                <a:latin typeface="Helvetica Neue"/>
                <a:ea typeface="Helvetica Neue"/>
                <a:cs typeface="Helvetica Neue"/>
                <a:sym typeface="Helvetica Neue"/>
              </a:rPr>
              <a:t>~150 participants </a:t>
            </a:r>
            <a:endParaRPr lang="en-US" sz="12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12" name="Picture 11">
            <a:extLst>
              <a:ext uri="{FF2B5EF4-FFF2-40B4-BE49-F238E27FC236}">
                <a16:creationId xmlns:a16="http://schemas.microsoft.com/office/drawing/2014/main" id="{1BCBE454-6114-D55F-D285-A8432BFAEBB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6094"/>
            <a:ext cx="12192000" cy="765729"/>
          </a:xfrm>
          <a:prstGeom prst="rect">
            <a:avLst/>
          </a:prstGeom>
        </p:spPr>
      </p:pic>
      <p:pic>
        <p:nvPicPr>
          <p:cNvPr id="10" name="Picture 9" descr="A picture containing text, indoor, keyboard, desk&#10;&#10;Description automatically generated">
            <a:extLst>
              <a:ext uri="{FF2B5EF4-FFF2-40B4-BE49-F238E27FC236}">
                <a16:creationId xmlns:a16="http://schemas.microsoft.com/office/drawing/2014/main" id="{E2C60C55-5D60-0D93-44EE-9496324EF4E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50537" y="1415925"/>
            <a:ext cx="2817989" cy="5109659"/>
          </a:xfrm>
          <a:prstGeom prst="rect">
            <a:avLst/>
          </a:prstGeom>
          <a:effectLst>
            <a:outerShdw blurRad="50800" dist="195859" dir="8520000" sx="95000" sy="95000" algn="ctr" rotWithShape="0">
              <a:srgbClr val="000000">
                <a:alpha val="48574"/>
              </a:srgbClr>
            </a:outerShdw>
            <a:reflection endPos="0" dist="50800" dir="5400000" sy="-100000" algn="bl" rotWithShape="0"/>
          </a:effectLst>
        </p:spPr>
      </p:pic>
      <p:sp>
        <p:nvSpPr>
          <p:cNvPr id="95" name="Google Shape;95;p6"/>
          <p:cNvSpPr txBox="1">
            <a:spLocks noGrp="1"/>
          </p:cNvSpPr>
          <p:nvPr>
            <p:ph type="title"/>
          </p:nvPr>
        </p:nvSpPr>
        <p:spPr>
          <a:xfrm>
            <a:off x="50006" y="287042"/>
            <a:ext cx="11218482" cy="10538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sz="3600" b="1">
                <a:latin typeface="Arial" panose="020B0604020202020204" pitchFamily="34" charset="0"/>
                <a:ea typeface="Helvetica Neue"/>
                <a:cs typeface="Arial" panose="020B0604020202020204" pitchFamily="34" charset="0"/>
                <a:sym typeface="Helvetica Neue"/>
              </a:rPr>
              <a:t>NASA Response to Stakeholder Identified Needs</a:t>
            </a:r>
            <a:endParaRPr sz="36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F906045-B319-0AE0-7444-46C6B81B31F7}"/>
              </a:ext>
            </a:extLst>
          </p:cNvPr>
          <p:cNvSpPr txBox="1"/>
          <p:nvPr/>
        </p:nvSpPr>
        <p:spPr>
          <a:xfrm>
            <a:off x="50006" y="1262365"/>
            <a:ext cx="6342026" cy="3693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000"/>
              <a:buFont typeface="Helvetica Neue"/>
              <a:buNone/>
            </a:pPr>
            <a:r>
              <a:rPr lang="en-US" sz="1800" b="1" i="0" u="none" strike="noStrike" cap="none">
                <a:solidFill>
                  <a:srgbClr val="000000"/>
                </a:solidFill>
                <a:latin typeface="Helvetica Neue"/>
                <a:ea typeface="Helvetica Neue"/>
                <a:cs typeface="Helvetica Neue"/>
                <a:sym typeface="Helvetica Neue"/>
              </a:rPr>
              <a:t>NASA Center &amp; Partners Capability Mapping Workshops </a:t>
            </a:r>
            <a:endParaRPr lang="en-US" sz="1200" b="0" i="0" u="none" strike="noStrike" cap="none">
              <a:solidFill>
                <a:srgbClr val="000000"/>
              </a:solidFill>
              <a:latin typeface="Arial"/>
              <a:ea typeface="Arial"/>
              <a:cs typeface="Arial"/>
              <a:sym typeface="Arial"/>
            </a:endParaRPr>
          </a:p>
        </p:txBody>
      </p:sp>
      <p:pic>
        <p:nvPicPr>
          <p:cNvPr id="3" name="Picture 2" descr="Text, letter&#10;&#10;Description automatically generated">
            <a:extLst>
              <a:ext uri="{FF2B5EF4-FFF2-40B4-BE49-F238E27FC236}">
                <a16:creationId xmlns:a16="http://schemas.microsoft.com/office/drawing/2014/main" id="{B01702AD-584C-AA54-CCEB-745B1AA49B3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468526" y="1262365"/>
            <a:ext cx="2573801" cy="3025671"/>
          </a:xfrm>
          <a:prstGeom prst="rect">
            <a:avLst/>
          </a:prstGeom>
          <a:effectLst>
            <a:outerShdw blurRad="50800" dist="50800" dir="5400000" algn="ctr" rotWithShape="0">
              <a:srgbClr val="000000">
                <a:alpha val="40000"/>
              </a:srgbClr>
            </a:outerShdw>
          </a:effectLst>
        </p:spPr>
      </p:pic>
      <p:pic>
        <p:nvPicPr>
          <p:cNvPr id="7" name="Picture 6" descr="Text, letter&#10;&#10;Description automatically generated">
            <a:extLst>
              <a:ext uri="{FF2B5EF4-FFF2-40B4-BE49-F238E27FC236}">
                <a16:creationId xmlns:a16="http://schemas.microsoft.com/office/drawing/2014/main" id="{B3D876BA-FE11-F3D4-A990-82A7E75148E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448511" y="3578472"/>
            <a:ext cx="2573801" cy="3124086"/>
          </a:xfrm>
          <a:prstGeom prst="rect">
            <a:avLst/>
          </a:prstGeom>
          <a:effectLst>
            <a:outerShdw blurRad="50800" dist="50800" dir="3420000" algn="ctr" rotWithShape="0">
              <a:srgbClr val="000000">
                <a:alpha val="39170"/>
              </a:srgbClr>
            </a:outerShdw>
            <a:reflection endPos="0" dist="50800" dir="5400000" sy="-100000" algn="bl" rotWithShape="0"/>
          </a:effectLst>
        </p:spPr>
      </p:pic>
      <p:sp>
        <p:nvSpPr>
          <p:cNvPr id="14" name="TextBox 13">
            <a:extLst>
              <a:ext uri="{FF2B5EF4-FFF2-40B4-BE49-F238E27FC236}">
                <a16:creationId xmlns:a16="http://schemas.microsoft.com/office/drawing/2014/main" id="{B69D5C52-28E5-FCC6-61CD-2165D67368DC}"/>
              </a:ext>
            </a:extLst>
          </p:cNvPr>
          <p:cNvSpPr txBox="1"/>
          <p:nvPr/>
        </p:nvSpPr>
        <p:spPr>
          <a:xfrm>
            <a:off x="50006" y="2164427"/>
            <a:ext cx="6165056" cy="954107"/>
          </a:xfrm>
          <a:prstGeom prst="rect">
            <a:avLst/>
          </a:prstGeom>
          <a:noFill/>
        </p:spPr>
        <p:txBody>
          <a:bodyPr wrap="square">
            <a:spAutoFit/>
          </a:bodyPr>
          <a:lstStyle/>
          <a:p>
            <a:pPr>
              <a:spcBef>
                <a:spcPts val="600"/>
              </a:spcBef>
            </a:pPr>
            <a:r>
              <a:rPr lang="en-US" sz="1400" b="1" i="0" u="none" strike="noStrike">
                <a:solidFill>
                  <a:srgbClr val="333333"/>
                </a:solidFill>
                <a:effectLst/>
                <a:latin typeface="Arial" panose="020B0604020202020204" pitchFamily="34" charset="0"/>
                <a:cs typeface="Arial" panose="020B0604020202020204" pitchFamily="34" charset="0"/>
              </a:rPr>
              <a:t>Workshop Objectives: </a:t>
            </a:r>
            <a:r>
              <a:rPr lang="en-US" sz="1400" i="0" u="none" strike="noStrike">
                <a:solidFill>
                  <a:srgbClr val="333333"/>
                </a:solidFill>
                <a:effectLst/>
                <a:latin typeface="Arial" panose="020B0604020202020204" pitchFamily="34" charset="0"/>
                <a:cs typeface="Arial" panose="020B0604020202020204" pitchFamily="34" charset="0"/>
              </a:rPr>
              <a:t>Map NASA Research Center (ARC, GSFC, JPL, LRC, MSFC) capabilities to stake holder needs. Identify gaps in NASA capabilities and identify partners (</a:t>
            </a:r>
            <a:r>
              <a:rPr lang="en-US" sz="1400">
                <a:solidFill>
                  <a:srgbClr val="333333"/>
                </a:solidFill>
                <a:latin typeface="Arial" panose="020B0604020202020204" pitchFamily="34" charset="0"/>
                <a:cs typeface="Arial" panose="020B0604020202020204" pitchFamily="34" charset="0"/>
              </a:rPr>
              <a:t>govt agency, </a:t>
            </a:r>
            <a:r>
              <a:rPr lang="en-US" sz="1400" i="0" u="none" strike="noStrike">
                <a:solidFill>
                  <a:srgbClr val="333333"/>
                </a:solidFill>
                <a:effectLst/>
                <a:latin typeface="Arial" panose="020B0604020202020204" pitchFamily="34" charset="0"/>
                <a:cs typeface="Arial" panose="020B0604020202020204" pitchFamily="34" charset="0"/>
              </a:rPr>
              <a:t>industry, academia) with capabilities that can help fill those gaps.</a:t>
            </a:r>
            <a:endParaRPr lang="en-US" sz="1400">
              <a:solidFill>
                <a:srgbClr val="333333"/>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A71B4E6-157D-6E5D-0D0A-39D60BCA7E9B}"/>
              </a:ext>
            </a:extLst>
          </p:cNvPr>
          <p:cNvSpPr txBox="1"/>
          <p:nvPr/>
        </p:nvSpPr>
        <p:spPr>
          <a:xfrm>
            <a:off x="50006" y="1719765"/>
            <a:ext cx="6165056" cy="307777"/>
          </a:xfrm>
          <a:prstGeom prst="rect">
            <a:avLst/>
          </a:prstGeom>
          <a:noFill/>
        </p:spPr>
        <p:txBody>
          <a:bodyPr wrap="square">
            <a:spAutoFit/>
          </a:bodyPr>
          <a:lstStyle/>
          <a:p>
            <a:pPr>
              <a:spcBef>
                <a:spcPts val="600"/>
              </a:spcBef>
            </a:pPr>
            <a:r>
              <a:rPr lang="en-US" sz="1400" b="1" i="0" u="none" strike="noStrike">
                <a:solidFill>
                  <a:srgbClr val="333333"/>
                </a:solidFill>
                <a:effectLst/>
                <a:latin typeface="Arial" panose="020B0604020202020204" pitchFamily="34" charset="0"/>
                <a:cs typeface="Arial" panose="020B0604020202020204" pitchFamily="34" charset="0"/>
              </a:rPr>
              <a:t>A series </a:t>
            </a:r>
            <a:r>
              <a:rPr lang="en-US" sz="1400" b="1">
                <a:solidFill>
                  <a:srgbClr val="333333"/>
                </a:solidFill>
                <a:latin typeface="Arial" panose="020B0604020202020204" pitchFamily="34" charset="0"/>
                <a:cs typeface="Arial" panose="020B0604020202020204" pitchFamily="34" charset="0"/>
              </a:rPr>
              <a:t>on internal </a:t>
            </a:r>
            <a:r>
              <a:rPr lang="en-US" sz="1400" b="1" i="0" u="none" strike="noStrike">
                <a:solidFill>
                  <a:srgbClr val="333333"/>
                </a:solidFill>
                <a:effectLst/>
                <a:latin typeface="Arial" panose="020B0604020202020204" pitchFamily="34" charset="0"/>
                <a:cs typeface="Arial" panose="020B0604020202020204" pitchFamily="34" charset="0"/>
              </a:rPr>
              <a:t>NASA Workshops have been/</a:t>
            </a:r>
            <a:r>
              <a:rPr lang="en-US" sz="1400" b="1">
                <a:solidFill>
                  <a:srgbClr val="333333"/>
                </a:solidFill>
                <a:latin typeface="Arial" panose="020B0604020202020204" pitchFamily="34" charset="0"/>
                <a:cs typeface="Arial" panose="020B0604020202020204" pitchFamily="34" charset="0"/>
              </a:rPr>
              <a:t>will </a:t>
            </a:r>
            <a:r>
              <a:rPr lang="en-US" sz="1400" b="1" i="0" u="none" strike="noStrike">
                <a:solidFill>
                  <a:srgbClr val="333333"/>
                </a:solidFill>
                <a:effectLst/>
                <a:latin typeface="Arial" panose="020B0604020202020204" pitchFamily="34" charset="0"/>
                <a:cs typeface="Arial" panose="020B0604020202020204" pitchFamily="34" charset="0"/>
              </a:rPr>
              <a:t>be held  </a:t>
            </a:r>
            <a:endParaRPr lang="en-US" sz="1400" b="1">
              <a:solidFill>
                <a:srgbClr val="333333"/>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8F24FAE-E5A4-8C11-BE80-E0B4679E9243}"/>
              </a:ext>
            </a:extLst>
          </p:cNvPr>
          <p:cNvSpPr txBox="1"/>
          <p:nvPr/>
        </p:nvSpPr>
        <p:spPr>
          <a:xfrm>
            <a:off x="50006" y="3255419"/>
            <a:ext cx="6165056" cy="738664"/>
          </a:xfrm>
          <a:prstGeom prst="rect">
            <a:avLst/>
          </a:prstGeom>
          <a:noFill/>
        </p:spPr>
        <p:txBody>
          <a:bodyPr wrap="square">
            <a:spAutoFit/>
          </a:bodyPr>
          <a:lstStyle/>
          <a:p>
            <a:pPr>
              <a:spcBef>
                <a:spcPts val="600"/>
              </a:spcBef>
            </a:pPr>
            <a:r>
              <a:rPr lang="en-US" sz="1400" b="1" i="0" u="none" strike="noStrike">
                <a:solidFill>
                  <a:srgbClr val="333333"/>
                </a:solidFill>
                <a:effectLst/>
                <a:latin typeface="Arial" panose="020B0604020202020204" pitchFamily="34" charset="0"/>
                <a:cs typeface="Arial" panose="020B0604020202020204" pitchFamily="34" charset="0"/>
              </a:rPr>
              <a:t>Workshop Outcomes: </a:t>
            </a:r>
            <a:r>
              <a:rPr lang="en-US" sz="1400" i="0" u="none" strike="noStrike">
                <a:solidFill>
                  <a:srgbClr val="333333"/>
                </a:solidFill>
                <a:effectLst/>
                <a:latin typeface="Arial" panose="020B0604020202020204" pitchFamily="34" charset="0"/>
                <a:cs typeface="Arial" panose="020B0604020202020204" pitchFamily="34" charset="0"/>
              </a:rPr>
              <a:t>A workplan identifying overall goals, implementation strategy and milestones for the NASA SMD Wildland </a:t>
            </a:r>
            <a:r>
              <a:rPr lang="en-US" sz="1400" i="0" u="none" strike="noStrike" err="1">
                <a:solidFill>
                  <a:srgbClr val="333333"/>
                </a:solidFill>
                <a:effectLst/>
                <a:latin typeface="Arial" panose="020B0604020202020204" pitchFamily="34" charset="0"/>
                <a:cs typeface="Arial" panose="020B0604020202020204" pitchFamily="34" charset="0"/>
              </a:rPr>
              <a:t>FireSense</a:t>
            </a:r>
            <a:r>
              <a:rPr lang="en-US" sz="1400" i="0" u="none" strike="noStrike">
                <a:solidFill>
                  <a:srgbClr val="333333"/>
                </a:solidFill>
                <a:effectLst/>
                <a:latin typeface="Arial" panose="020B0604020202020204" pitchFamily="34" charset="0"/>
                <a:cs typeface="Arial" panose="020B0604020202020204" pitchFamily="34" charset="0"/>
              </a:rPr>
              <a:t> project as well as the NASA Wildland Fire Initiative </a:t>
            </a:r>
            <a:endParaRPr lang="en-US" sz="1400">
              <a:solidFill>
                <a:srgbClr val="333333"/>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72E2570-EF08-E0F7-C6AC-CF2F55398D2F}"/>
              </a:ext>
            </a:extLst>
          </p:cNvPr>
          <p:cNvSpPr txBox="1"/>
          <p:nvPr/>
        </p:nvSpPr>
        <p:spPr>
          <a:xfrm>
            <a:off x="0" y="4481014"/>
            <a:ext cx="6342026" cy="3693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000"/>
              <a:buFont typeface="Helvetica Neue"/>
              <a:buNone/>
            </a:pPr>
            <a:r>
              <a:rPr lang="en-US" sz="1800" b="1" i="0" u="none" strike="noStrike" cap="none">
                <a:solidFill>
                  <a:srgbClr val="000000"/>
                </a:solidFill>
                <a:latin typeface="Helvetica Neue"/>
                <a:ea typeface="Helvetica Neue"/>
                <a:cs typeface="Helvetica Neue"/>
                <a:sym typeface="Helvetica Neue"/>
              </a:rPr>
              <a:t>Future Stakeholder Workshops </a:t>
            </a:r>
            <a:endParaRPr lang="en-US" sz="1200" b="0" i="0" u="none" strike="noStrike" cap="none">
              <a:solidFill>
                <a:srgbClr val="000000"/>
              </a:solidFill>
              <a:latin typeface="Arial"/>
              <a:ea typeface="Arial"/>
              <a:cs typeface="Arial"/>
              <a:sym typeface="Arial"/>
            </a:endParaRPr>
          </a:p>
        </p:txBody>
      </p:sp>
      <p:sp>
        <p:nvSpPr>
          <p:cNvPr id="20" name="TextBox 19">
            <a:extLst>
              <a:ext uri="{FF2B5EF4-FFF2-40B4-BE49-F238E27FC236}">
                <a16:creationId xmlns:a16="http://schemas.microsoft.com/office/drawing/2014/main" id="{0105FC80-7413-934E-BF9D-5A7DD20F96BD}"/>
              </a:ext>
            </a:extLst>
          </p:cNvPr>
          <p:cNvSpPr txBox="1"/>
          <p:nvPr/>
        </p:nvSpPr>
        <p:spPr>
          <a:xfrm>
            <a:off x="15224" y="4938414"/>
            <a:ext cx="6165056" cy="523220"/>
          </a:xfrm>
          <a:prstGeom prst="rect">
            <a:avLst/>
          </a:prstGeom>
          <a:noFill/>
        </p:spPr>
        <p:txBody>
          <a:bodyPr wrap="square">
            <a:spAutoFit/>
          </a:bodyPr>
          <a:lstStyle/>
          <a:p>
            <a:pPr>
              <a:spcBef>
                <a:spcPts val="600"/>
              </a:spcBef>
            </a:pPr>
            <a:r>
              <a:rPr lang="en-US" sz="1400" b="1" i="0" u="none" strike="noStrike">
                <a:solidFill>
                  <a:srgbClr val="333333"/>
                </a:solidFill>
                <a:effectLst/>
                <a:latin typeface="Arial" panose="020B0604020202020204" pitchFamily="34" charset="0"/>
                <a:cs typeface="Arial" panose="020B0604020202020204" pitchFamily="34" charset="0"/>
              </a:rPr>
              <a:t>Plan to hold annual stakeholder workshops to assess progress and adaptively plan initiatives going forward </a:t>
            </a:r>
            <a:endParaRPr lang="en-US" sz="1400" b="1">
              <a:solidFill>
                <a:srgbClr val="33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5068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F22C6-B620-605C-4293-3D1EA75CBB42}"/>
              </a:ext>
            </a:extLst>
          </p:cNvPr>
          <p:cNvSpPr>
            <a:spLocks noGrp="1"/>
          </p:cNvSpPr>
          <p:nvPr>
            <p:ph type="sldNum" sz="quarter" idx="2"/>
          </p:nvPr>
        </p:nvSpPr>
        <p:spPr>
          <a:xfrm>
            <a:off x="9415373" y="6534322"/>
            <a:ext cx="2743200" cy="365125"/>
          </a:xfrm>
        </p:spPr>
        <p:txBody>
          <a:bodyPr/>
          <a:lstStyle/>
          <a:p>
            <a:fld id="{86CB4B4D-7CA3-9044-876B-883B54F8677D}" type="slidenum">
              <a:rPr lang="en-US" smtClean="0">
                <a:solidFill>
                  <a:schemeClr val="tx1"/>
                </a:solidFill>
              </a:rPr>
              <a:t>9</a:t>
            </a:fld>
            <a:endParaRPr lang="en-US">
              <a:solidFill>
                <a:schemeClr val="tx1"/>
              </a:solidFill>
            </a:endParaRPr>
          </a:p>
        </p:txBody>
      </p:sp>
      <p:sp>
        <p:nvSpPr>
          <p:cNvPr id="9" name="TextBox 8">
            <a:extLst>
              <a:ext uri="{FF2B5EF4-FFF2-40B4-BE49-F238E27FC236}">
                <a16:creationId xmlns:a16="http://schemas.microsoft.com/office/drawing/2014/main" id="{ACF7667D-F538-6E74-A5AA-B3E84EEC640B}"/>
              </a:ext>
            </a:extLst>
          </p:cNvPr>
          <p:cNvSpPr txBox="1"/>
          <p:nvPr/>
        </p:nvSpPr>
        <p:spPr>
          <a:xfrm>
            <a:off x="3912578" y="2627449"/>
            <a:ext cx="4130725" cy="4062651"/>
          </a:xfrm>
          <a:prstGeom prst="rect">
            <a:avLst/>
          </a:prstGeom>
          <a:noFill/>
        </p:spPr>
        <p:txBody>
          <a:bodyPr wrap="square" lIns="121920" tIns="60960" rIns="121920" bIns="60960" anchor="t">
            <a:spAutoFit/>
          </a:bodyPr>
          <a:lstStyle/>
          <a:p>
            <a:pPr defTabSz="914377">
              <a:defRPr/>
            </a:pPr>
            <a:r>
              <a:rPr lang="en-US" sz="2400" b="1" i="1" dirty="0"/>
              <a:t>Research &amp; Analysis:</a:t>
            </a:r>
          </a:p>
          <a:p>
            <a:pPr marL="227965" indent="-227965" defTabSz="914377">
              <a:buFont typeface="Arial" panose="020B0604020202020204" pitchFamily="34" charset="0"/>
              <a:buChar char="•"/>
              <a:defRPr/>
            </a:pPr>
            <a:r>
              <a:rPr lang="en-US" sz="1450" dirty="0">
                <a:ea typeface="Calibri"/>
              </a:rPr>
              <a:t>Improve estimation of fire fuels information (structure, composition, moisture) with NASA observations</a:t>
            </a:r>
            <a:endParaRPr lang="en-US" sz="1450" dirty="0">
              <a:cs typeface="Calibri" panose="020F0502020204030204"/>
            </a:endParaRPr>
          </a:p>
          <a:p>
            <a:pPr marL="227965" indent="-227965" defTabSz="914377">
              <a:buFont typeface="Arial" panose="020B0604020202020204" pitchFamily="34" charset="0"/>
              <a:buChar char="•"/>
              <a:defRPr/>
            </a:pPr>
            <a:r>
              <a:rPr lang="en-US" sz="1450" dirty="0"/>
              <a:t>Leverage NASA observations to better understand and predict fire behavior</a:t>
            </a:r>
            <a:endParaRPr lang="en-US" sz="1450" dirty="0">
              <a:cs typeface="Calibri"/>
            </a:endParaRPr>
          </a:p>
          <a:p>
            <a:pPr marL="227965" indent="-227965" defTabSz="914377">
              <a:buFont typeface="Arial" panose="020B0604020202020204" pitchFamily="34" charset="0"/>
              <a:buChar char="•"/>
              <a:defRPr/>
            </a:pPr>
            <a:r>
              <a:rPr lang="en-US" sz="1450" dirty="0"/>
              <a:t>Understand the cumulative impacts of smoke plumes on air quality</a:t>
            </a:r>
            <a:endParaRPr lang="en-US" sz="1450" dirty="0">
              <a:latin typeface="Arial" panose="020B0604020202020204" pitchFamily="34" charset="0"/>
              <a:cs typeface="Arial" panose="020B0604020202020204" pitchFamily="34" charset="0"/>
            </a:endParaRPr>
          </a:p>
          <a:p>
            <a:pPr marL="227965" indent="-227965" defTabSz="914377">
              <a:buFont typeface="Arial" panose="020B0604020202020204" pitchFamily="34" charset="0"/>
              <a:buChar char="•"/>
              <a:defRPr/>
            </a:pPr>
            <a:r>
              <a:rPr lang="en-US" sz="1450" dirty="0"/>
              <a:t>Integrate data and create analysis-ready products for fire managers </a:t>
            </a:r>
            <a:endParaRPr lang="en-US" sz="1450" dirty="0">
              <a:latin typeface="Arial" panose="020B0604020202020204" pitchFamily="34" charset="0"/>
              <a:cs typeface="Arial" panose="020B0604020202020204" pitchFamily="34" charset="0"/>
            </a:endParaRPr>
          </a:p>
          <a:p>
            <a:pPr marL="227965" indent="-227965" defTabSz="914377">
              <a:buFont typeface="Arial" panose="020B0604020202020204" pitchFamily="34" charset="0"/>
              <a:buChar char="•"/>
              <a:defRPr/>
            </a:pPr>
            <a:r>
              <a:rPr lang="en-US" sz="1450" dirty="0"/>
              <a:t>Provide near real-time fire risk assessments based on improved characterizations fuel loading, fuel moisture and weather (e.g., temperature, lightening potential, etc.)</a:t>
            </a:r>
            <a:endParaRPr lang="en-US" sz="1450" dirty="0">
              <a:cs typeface="Calibri"/>
            </a:endParaRPr>
          </a:p>
          <a:p>
            <a:pPr marL="227965" indent="-227965" defTabSz="914377">
              <a:buFont typeface="Arial" panose="020B0604020202020204" pitchFamily="34" charset="0"/>
              <a:buChar char="•"/>
              <a:defRPr/>
            </a:pPr>
            <a:r>
              <a:rPr lang="en-US" sz="1450" dirty="0"/>
              <a:t>Improved (accuracy, speed) fire behavior models to aid in the management of prescribed fire and wildfire</a:t>
            </a:r>
            <a:endParaRPr lang="en-US" sz="1450" dirty="0">
              <a:cs typeface="Calibri"/>
            </a:endParaRPr>
          </a:p>
        </p:txBody>
      </p:sp>
      <p:sp>
        <p:nvSpPr>
          <p:cNvPr id="10" name="TextBox 9">
            <a:extLst>
              <a:ext uri="{FF2B5EF4-FFF2-40B4-BE49-F238E27FC236}">
                <a16:creationId xmlns:a16="http://schemas.microsoft.com/office/drawing/2014/main" id="{7A391CFA-70A5-CE39-05AE-928EE968537B}"/>
              </a:ext>
            </a:extLst>
          </p:cNvPr>
          <p:cNvSpPr txBox="1"/>
          <p:nvPr/>
        </p:nvSpPr>
        <p:spPr>
          <a:xfrm>
            <a:off x="8058391" y="1274609"/>
            <a:ext cx="4135121" cy="3039294"/>
          </a:xfrm>
          <a:prstGeom prst="rect">
            <a:avLst/>
          </a:prstGeom>
          <a:noFill/>
        </p:spPr>
        <p:txBody>
          <a:bodyPr wrap="square" lIns="121920" tIns="60960" rIns="121920" bIns="60960" anchor="t">
            <a:spAutoFit/>
          </a:bodyPr>
          <a:lstStyle/>
          <a:p>
            <a:pPr defTabSz="914377">
              <a:defRPr/>
            </a:pPr>
            <a:r>
              <a:rPr lang="en-US" sz="2400" b="1" i="1" dirty="0">
                <a:cs typeface="Arial"/>
              </a:rPr>
              <a:t>Technology:</a:t>
            </a:r>
          </a:p>
          <a:p>
            <a:pPr defTabSz="914377">
              <a:defRPr/>
            </a:pPr>
            <a:endParaRPr lang="en-US" sz="600">
              <a:cs typeface="Arial" panose="020B0604020202020204" pitchFamily="34" charset="0"/>
            </a:endParaRPr>
          </a:p>
          <a:p>
            <a:pPr defTabSz="914377">
              <a:defRPr/>
            </a:pPr>
            <a:r>
              <a:rPr lang="en-US" sz="1450" dirty="0">
                <a:cs typeface="Arial"/>
              </a:rPr>
              <a:t>Instruments &amp; Information Systems: </a:t>
            </a:r>
          </a:p>
          <a:p>
            <a:pPr defTabSz="914377">
              <a:defRPr/>
            </a:pPr>
            <a:r>
              <a:rPr lang="en-US" sz="1450" i="1" dirty="0">
                <a:cs typeface="Arial"/>
              </a:rPr>
              <a:t>Reduce mass and power requirements for next-generation small sat and aerial platforms</a:t>
            </a:r>
          </a:p>
          <a:p>
            <a:pPr defTabSz="914377">
              <a:defRPr/>
            </a:pPr>
            <a:r>
              <a:rPr lang="en-US" sz="1450" dirty="0">
                <a:cs typeface="Arial"/>
              </a:rPr>
              <a:t>Observations from new vantage points</a:t>
            </a:r>
          </a:p>
          <a:p>
            <a:pPr marL="227965" indent="-227965" defTabSz="914377">
              <a:buFont typeface="Arial" panose="020B0604020202020204" pitchFamily="34" charset="0"/>
              <a:buChar char="•"/>
              <a:defRPr/>
            </a:pPr>
            <a:r>
              <a:rPr lang="en-US" sz="1450" i="1" dirty="0">
                <a:cs typeface="Arial"/>
              </a:rPr>
              <a:t>“Sensor webs” enabled by autonomous tasking from numerical models</a:t>
            </a:r>
          </a:p>
          <a:p>
            <a:pPr defTabSz="914377">
              <a:defRPr/>
            </a:pPr>
            <a:r>
              <a:rPr lang="en-US" sz="1450" dirty="0">
                <a:cs typeface="Arial"/>
              </a:rPr>
              <a:t>High performance computing and new algorithms</a:t>
            </a:r>
          </a:p>
          <a:p>
            <a:pPr marL="227965" indent="-227965" defTabSz="914377">
              <a:buFont typeface="Arial" panose="020B0604020202020204" pitchFamily="34" charset="0"/>
              <a:buChar char="•"/>
              <a:defRPr/>
            </a:pPr>
            <a:r>
              <a:rPr lang="en-US" sz="1450" dirty="0">
                <a:cs typeface="Arial"/>
              </a:rPr>
              <a:t>New on-board computing </a:t>
            </a:r>
            <a:endParaRPr lang="en-US" sz="1450" dirty="0">
              <a:cs typeface="Arial" panose="020B0604020202020204" pitchFamily="34" charset="0"/>
            </a:endParaRPr>
          </a:p>
          <a:p>
            <a:pPr marL="227965" indent="-227965" defTabSz="914377">
              <a:buFont typeface="Arial" panose="020B0604020202020204" pitchFamily="34" charset="0"/>
              <a:buChar char="•"/>
              <a:defRPr/>
            </a:pPr>
            <a:r>
              <a:rPr lang="en-US" sz="1450" dirty="0">
                <a:cs typeface="Arial"/>
              </a:rPr>
              <a:t>Machine learning for modeling, data fusion, and processing in real-time environments</a:t>
            </a:r>
          </a:p>
          <a:p>
            <a:pPr defTabSz="914377">
              <a:defRPr/>
            </a:pPr>
            <a:r>
              <a:rPr lang="en-US" sz="1450" dirty="0"/>
              <a:t>Technology transfer to commercial partners</a:t>
            </a:r>
            <a:endParaRPr lang="en-US" sz="1450" dirty="0">
              <a:cs typeface="Arial" panose="020B0604020202020204" pitchFamily="34" charset="0"/>
            </a:endParaRPr>
          </a:p>
        </p:txBody>
      </p:sp>
      <p:sp>
        <p:nvSpPr>
          <p:cNvPr id="15" name="TextBox 14">
            <a:extLst>
              <a:ext uri="{FF2B5EF4-FFF2-40B4-BE49-F238E27FC236}">
                <a16:creationId xmlns:a16="http://schemas.microsoft.com/office/drawing/2014/main" id="{F2BD60B4-987A-9366-CE59-C74FE0E76066}"/>
              </a:ext>
            </a:extLst>
          </p:cNvPr>
          <p:cNvSpPr txBox="1"/>
          <p:nvPr/>
        </p:nvSpPr>
        <p:spPr>
          <a:xfrm>
            <a:off x="113858" y="1244040"/>
            <a:ext cx="3852449" cy="3262432"/>
          </a:xfrm>
          <a:prstGeom prst="rect">
            <a:avLst/>
          </a:prstGeom>
          <a:noFill/>
        </p:spPr>
        <p:txBody>
          <a:bodyPr wrap="square" lIns="121920" tIns="60960" rIns="121920" bIns="60960" anchor="t">
            <a:spAutoFit/>
          </a:bodyPr>
          <a:lstStyle/>
          <a:p>
            <a:pPr defTabSz="914377">
              <a:defRPr/>
            </a:pPr>
            <a:r>
              <a:rPr lang="en-US" sz="2400" b="1" i="1" dirty="0">
                <a:latin typeface="Arial"/>
                <a:cs typeface="Arial"/>
              </a:rPr>
              <a:t>Applications:</a:t>
            </a:r>
            <a:endParaRPr lang="en-US" sz="2400" dirty="0">
              <a:latin typeface="Arial"/>
              <a:cs typeface="Arial"/>
            </a:endParaRPr>
          </a:p>
          <a:p>
            <a:pPr defTabSz="914377">
              <a:defRPr/>
            </a:pPr>
            <a:endParaRPr lang="en-US" sz="600">
              <a:latin typeface="Calibri" panose="020F0502020204030204"/>
            </a:endParaRPr>
          </a:p>
          <a:p>
            <a:pPr marL="227965" indent="-227965" defTabSz="914377">
              <a:buFont typeface="Arial" panose="020B0604020202020204" pitchFamily="34" charset="0"/>
              <a:buChar char="•"/>
              <a:defRPr/>
            </a:pPr>
            <a:r>
              <a:rPr lang="en-US" sz="1450" dirty="0"/>
              <a:t>Working with interagency and community stakeholders to identify barriers in wildfire management (pre-, active, and post fire)</a:t>
            </a:r>
            <a:endParaRPr lang="en-US" sz="1450" dirty="0" err="1">
              <a:cs typeface="Calibri"/>
            </a:endParaRPr>
          </a:p>
          <a:p>
            <a:pPr marL="227965" indent="-227965" defTabSz="914377">
              <a:buFont typeface="Arial" panose="020B0604020202020204" pitchFamily="34" charset="0"/>
              <a:buChar char="•"/>
              <a:defRPr/>
            </a:pPr>
            <a:r>
              <a:rPr lang="en-US" sz="1450" dirty="0"/>
              <a:t>Accelerate, empower and improve wildland fire adaptation: community planning, infrastructure and supply line protection, landscape conservation and restoration strengthening the collective outcome of thriving sustainably with fire</a:t>
            </a:r>
            <a:endParaRPr lang="en-US" sz="1450" dirty="0">
              <a:cs typeface="Calibri"/>
            </a:endParaRPr>
          </a:p>
          <a:p>
            <a:pPr marL="227965" indent="-227965" defTabSz="914377">
              <a:buFont typeface="Arial" panose="020B0604020202020204" pitchFamily="34" charset="0"/>
              <a:buChar char="•"/>
              <a:defRPr/>
            </a:pPr>
            <a:r>
              <a:rPr lang="en-US" sz="1450" dirty="0"/>
              <a:t>Delivering trans-disciplinary and multisector solutions across the fire cycle (pre, active, post) at societal scale</a:t>
            </a:r>
            <a:endParaRPr lang="en-US" sz="1450" dirty="0">
              <a:cs typeface="Calibri"/>
            </a:endParaRPr>
          </a:p>
        </p:txBody>
      </p:sp>
      <p:pic>
        <p:nvPicPr>
          <p:cNvPr id="11" name="Picture 10">
            <a:extLst>
              <a:ext uri="{FF2B5EF4-FFF2-40B4-BE49-F238E27FC236}">
                <a16:creationId xmlns:a16="http://schemas.microsoft.com/office/drawing/2014/main" id="{6B2D7D6C-E8ED-3F1F-DEA9-5F24A9CEC1D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765729"/>
          </a:xfrm>
          <a:prstGeom prst="rect">
            <a:avLst/>
          </a:prstGeom>
        </p:spPr>
      </p:pic>
      <p:sp>
        <p:nvSpPr>
          <p:cNvPr id="3" name="Proposed Approach">
            <a:extLst>
              <a:ext uri="{FF2B5EF4-FFF2-40B4-BE49-F238E27FC236}">
                <a16:creationId xmlns:a16="http://schemas.microsoft.com/office/drawing/2014/main" id="{2C00CB71-5389-6A05-92C5-2E0AC9E8CFFC}"/>
              </a:ext>
            </a:extLst>
          </p:cNvPr>
          <p:cNvSpPr txBox="1">
            <a:spLocks/>
          </p:cNvSpPr>
          <p:nvPr/>
        </p:nvSpPr>
        <p:spPr>
          <a:xfrm>
            <a:off x="-1582" y="442212"/>
            <a:ext cx="12007422" cy="646332"/>
          </a:xfrm>
          <a:prstGeom prst="rect">
            <a:avLst/>
          </a:prstGeom>
        </p:spPr>
        <p:txBody>
          <a:bodyPr lIns="121920" tIns="60960" rIns="121920" bIns="60960" anchor="t"/>
          <a:lstStyle>
            <a:lvl1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1pPr>
            <a:lvl2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2pPr>
            <a:lvl3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3pPr>
            <a:lvl4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4pPr>
            <a:lvl5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5pPr>
            <a:lvl6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6pPr>
            <a:lvl7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7pPr>
            <a:lvl8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8pPr>
            <a:lvl9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9pPr>
          </a:lstStyle>
          <a:p>
            <a:pPr algn="l"/>
            <a:r>
              <a:rPr lang="en-US" sz="3300" dirty="0">
                <a:solidFill>
                  <a:schemeClr val="tx1"/>
                </a:solidFill>
              </a:rPr>
              <a:t>NASA Wildland </a:t>
            </a:r>
            <a:r>
              <a:rPr lang="en-US" sz="3300" dirty="0" err="1">
                <a:solidFill>
                  <a:schemeClr val="tx1"/>
                </a:solidFill>
              </a:rPr>
              <a:t>FireSense</a:t>
            </a:r>
            <a:r>
              <a:rPr lang="en-US" sz="3300" dirty="0">
                <a:solidFill>
                  <a:schemeClr val="tx1"/>
                </a:solidFill>
              </a:rPr>
              <a:t> – Integrated &amp; Targeted Activities </a:t>
            </a:r>
          </a:p>
        </p:txBody>
      </p:sp>
      <p:sp>
        <p:nvSpPr>
          <p:cNvPr id="5" name="Arrow: Left-Up 4">
            <a:extLst>
              <a:ext uri="{FF2B5EF4-FFF2-40B4-BE49-F238E27FC236}">
                <a16:creationId xmlns:a16="http://schemas.microsoft.com/office/drawing/2014/main" id="{9DCF96C9-A2CE-5C66-9155-3A1B86F960AE}"/>
              </a:ext>
            </a:extLst>
          </p:cNvPr>
          <p:cNvSpPr/>
          <p:nvPr/>
        </p:nvSpPr>
        <p:spPr>
          <a:xfrm>
            <a:off x="8041064" y="4660909"/>
            <a:ext cx="1856153" cy="1304193"/>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Up 5">
            <a:extLst>
              <a:ext uri="{FF2B5EF4-FFF2-40B4-BE49-F238E27FC236}">
                <a16:creationId xmlns:a16="http://schemas.microsoft.com/office/drawing/2014/main" id="{F30F343E-C7FE-C876-1B6C-B444BFBD1B2B}"/>
              </a:ext>
            </a:extLst>
          </p:cNvPr>
          <p:cNvSpPr/>
          <p:nvPr/>
        </p:nvSpPr>
        <p:spPr>
          <a:xfrm flipH="1">
            <a:off x="1808293" y="4660907"/>
            <a:ext cx="1885461" cy="1250461"/>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B4D9B93-6300-8A16-7FCD-C9A89F900D5F}"/>
              </a:ext>
            </a:extLst>
          </p:cNvPr>
          <p:cNvGrpSpPr/>
          <p:nvPr/>
        </p:nvGrpSpPr>
        <p:grpSpPr>
          <a:xfrm>
            <a:off x="3981946" y="1495674"/>
            <a:ext cx="4005385" cy="1133232"/>
            <a:chOff x="3981946" y="1339366"/>
            <a:chExt cx="4005385" cy="1133232"/>
          </a:xfrm>
        </p:grpSpPr>
        <p:sp>
          <p:nvSpPr>
            <p:cNvPr id="7" name="Arrow: Left-Up 6">
              <a:extLst>
                <a:ext uri="{FF2B5EF4-FFF2-40B4-BE49-F238E27FC236}">
                  <a16:creationId xmlns:a16="http://schemas.microsoft.com/office/drawing/2014/main" id="{546F6A6C-785E-89FB-22FD-C4B08B07F6DD}"/>
                </a:ext>
              </a:extLst>
            </p:cNvPr>
            <p:cNvSpPr/>
            <p:nvPr/>
          </p:nvSpPr>
          <p:spPr>
            <a:xfrm flipH="1" flipV="1">
              <a:off x="5593870" y="1339367"/>
              <a:ext cx="2393461" cy="1133231"/>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Up 7">
              <a:extLst>
                <a:ext uri="{FF2B5EF4-FFF2-40B4-BE49-F238E27FC236}">
                  <a16:creationId xmlns:a16="http://schemas.microsoft.com/office/drawing/2014/main" id="{B3B872DF-A43F-8305-F3D0-991CAB460241}"/>
                </a:ext>
              </a:extLst>
            </p:cNvPr>
            <p:cNvSpPr/>
            <p:nvPr/>
          </p:nvSpPr>
          <p:spPr>
            <a:xfrm flipV="1">
              <a:off x="3981946" y="1339366"/>
              <a:ext cx="2168769" cy="1133231"/>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8CCD1B-B7F1-07C4-168C-ABBD66BDD4F8}"/>
                </a:ext>
              </a:extLst>
            </p:cNvPr>
            <p:cNvSpPr/>
            <p:nvPr/>
          </p:nvSpPr>
          <p:spPr>
            <a:xfrm>
              <a:off x="5455626" y="1489318"/>
              <a:ext cx="913423" cy="2588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85454523"/>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7333D24340D646983902BF490FEEAE" ma:contentTypeVersion="10" ma:contentTypeDescription="Create a new document." ma:contentTypeScope="" ma:versionID="3bbdbc2229e4344921a8b7719945cfa2">
  <xsd:schema xmlns:xsd="http://www.w3.org/2001/XMLSchema" xmlns:xs="http://www.w3.org/2001/XMLSchema" xmlns:p="http://schemas.microsoft.com/office/2006/metadata/properties" xmlns:ns2="cf223dc7-9eff-4e8c-ad74-f458da8b54c4" xmlns:ns3="89b2255e-e3de-480b-a1e3-31e4a48dc33e" targetNamespace="http://schemas.microsoft.com/office/2006/metadata/properties" ma:root="true" ma:fieldsID="e2b4026f4ed44979076a7802414ac3cb" ns2:_="" ns3:_="">
    <xsd:import namespace="cf223dc7-9eff-4e8c-ad74-f458da8b54c4"/>
    <xsd:import namespace="89b2255e-e3de-480b-a1e3-31e4a48dc33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223dc7-9eff-4e8c-ad74-f458da8b54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b2255e-e3de-480b-a1e3-31e4a48dc33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0d23c8e-8f34-4868-a839-333b7d13c06e}" ma:internalName="TaxCatchAll" ma:showField="CatchAllData" ma:web="89b2255e-e3de-480b-a1e3-31e4a48dc3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9b2255e-e3de-480b-a1e3-31e4a48dc33e" xsi:nil="true"/>
    <lcf76f155ced4ddcb4097134ff3c332f xmlns="cf223dc7-9eff-4e8c-ad74-f458da8b54c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2C7AA6-A638-4356-907F-39A0F64182D0}">
  <ds:schemaRefs>
    <ds:schemaRef ds:uri="89b2255e-e3de-480b-a1e3-31e4a48dc33e"/>
    <ds:schemaRef ds:uri="cf223dc7-9eff-4e8c-ad74-f458da8b54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3177126-D89A-4090-9F03-4E1CDE986EFA}">
  <ds:schemaRefs>
    <ds:schemaRef ds:uri="cf223dc7-9eff-4e8c-ad74-f458da8b54c4"/>
    <ds:schemaRef ds:uri="http://schemas.openxmlformats.org/package/2006/metadata/core-properties"/>
    <ds:schemaRef ds:uri="89b2255e-e3de-480b-a1e3-31e4a48dc33e"/>
    <ds:schemaRef ds:uri="http://purl.org/dc/terms/"/>
    <ds:schemaRef ds:uri="http://purl.org/dc/dcmitype/"/>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A4A40917-3421-4866-91FE-6EE9AF498F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1394</TotalTime>
  <Words>2361</Words>
  <Application>Microsoft Macintosh PowerPoint</Application>
  <PresentationFormat>Widescreen</PresentationFormat>
  <Paragraphs>209</Paragraphs>
  <Slides>16</Slides>
  <Notes>9</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Arial,Sans-Serif</vt:lpstr>
      <vt:lpstr>Calibri</vt:lpstr>
      <vt:lpstr>Calibri Light</vt:lpstr>
      <vt:lpstr>Helvetica Neue</vt:lpstr>
      <vt:lpstr>Open Sans</vt:lpstr>
      <vt:lpstr>Segoe UI</vt:lpstr>
      <vt:lpstr>Office Theme</vt:lpstr>
      <vt:lpstr>PowerPoint Presentation</vt:lpstr>
      <vt:lpstr>PowerPoint Presentation</vt:lpstr>
      <vt:lpstr>PowerPoint Presentation</vt:lpstr>
      <vt:lpstr>Wildfire Management and Response is a Multi-organizational Effort</vt:lpstr>
      <vt:lpstr>NASA Wildland FireSense is driven by Stakeholder Needs</vt:lpstr>
      <vt:lpstr>NASA Wildland FireSense is driven by Stakeholder Needs</vt:lpstr>
      <vt:lpstr>Current Challenges in Operational Wildfire Suppression</vt:lpstr>
      <vt:lpstr>NASA Response to Stakeholder Identified Needs</vt:lpstr>
      <vt:lpstr>PowerPoint Presentation</vt:lpstr>
      <vt:lpstr>Coordination Across All Fire Phases</vt:lpstr>
      <vt:lpstr>Initial FireSense Field Campaign in Fall 2023</vt:lpstr>
      <vt:lpstr>Capstone Field Campaign in Year 5 (2027-28) – Integrated Observation System Demonstration</vt:lpstr>
      <vt:lpstr>Wildfire Capabilities &amp; Support Delivered by NASA</vt:lpstr>
      <vt:lpstr>PowerPoint Presentation</vt:lpstr>
      <vt:lpstr>PowerPoint Presentation</vt:lpstr>
      <vt:lpstr>Thank You –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Wildland Fire Management WorkPlan 2023</dc:title>
  <dc:creator>GREEN, DAVID S. (HQ-DK000)</dc:creator>
  <cp:lastModifiedBy>Falkowski, Michael J. (ARC-DK000)</cp:lastModifiedBy>
  <cp:revision>327</cp:revision>
  <dcterms:created xsi:type="dcterms:W3CDTF">2022-06-10T05:44:33Z</dcterms:created>
  <dcterms:modified xsi:type="dcterms:W3CDTF">2022-10-19T14:07:54Z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0x010100377333D24340D646983902BF490FEEAE</vt:lpwstr>
  </property>
  <property fmtid="{D5CDD505-2E9C-101B-9397-08002B2CF9AE}" pid="3" name="MediaServiceImageTags">
    <vt:lpwstr/>
  </property>
</Properties>
</file>