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8" r:id="rId2"/>
    <p:sldId id="259" r:id="rId3"/>
    <p:sldId id="257" r:id="rId4"/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4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9F605-72F9-4CB0-80A2-E30A3B2E427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625CE-4F56-4BCA-BC7A-DE1C3EB7E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7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A2CF-59CD-41CD-97C1-CBCC2C41F2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054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5E190-9D94-C606-BDFB-78B2E6C86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335A6B-34A7-32EF-4E53-8B6DE935A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205ED-2BC5-B63F-EB94-76EF61D30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9F8-E5E1-4C01-B62A-E6D15BDFF73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A0CD8-9C6C-6E2F-1723-E5EA881E0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75BA2-2234-C8F5-3CF4-FEB0B22AF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87AE-BA89-4055-9511-95D7FF46B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84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A27E-7453-D7A4-2D88-6460FC0B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0332B-2123-EEA2-3663-B8F6BB61D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1756A-84EE-2EC6-FC07-0211C6DD2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9F8-E5E1-4C01-B62A-E6D15BDFF73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7DED1-2106-C138-FCEC-61740E6A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118CD-1499-87E5-D3ED-6EA59384B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87AE-BA89-4055-9511-95D7FF46B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6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7226C3-ABF5-5EB3-0E63-E43A9E3F48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232ADF-C923-F86A-1C35-E244B53CC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D76D7-F862-B2C4-7481-452045779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9F8-E5E1-4C01-B62A-E6D15BDFF73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849CC-8E41-0B4E-5DAB-C896DFA8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B0665-7929-4492-D72C-E94E8B31A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87AE-BA89-4055-9511-95D7FF46B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3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7AD2-B8EF-FA2F-5E25-C9941601B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4C73F-EA9A-0F8C-20D2-CEC66173A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F0390-E686-9DE4-A68C-01FBA3CEF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9F8-E5E1-4C01-B62A-E6D15BDFF73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02CA8-3006-E546-000C-18DF3AC7C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12689-6E35-6612-C489-0348E561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87AE-BA89-4055-9511-95D7FF46B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97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C360C-28F8-0F55-05F0-3A3037954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B046B-9ADC-7072-EE83-29C62528B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F3651-5DBB-EE0C-9EAD-9004ACCE9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9F8-E5E1-4C01-B62A-E6D15BDFF73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9386A-90E5-92AD-1216-D72192DF4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9CC8C-B97F-8AB7-F2F0-B1360E17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87AE-BA89-4055-9511-95D7FF46B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18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36865-5944-AD0B-EB90-D7FAACD61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45C2E-9BB0-C353-35B7-F194D07D5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CCB6C-FA88-488F-C969-438C0C0D2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E95F8-6B2A-6E89-EAA0-06F37B87B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9F8-E5E1-4C01-B62A-E6D15BDFF73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F4D998-5F17-BAF9-4D1A-432E224E9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14BD4-917A-E471-D7A8-C77B8375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87AE-BA89-4055-9511-95D7FF46B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79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0845-DA05-BA5A-6A5D-66D3F11E4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05FCE-C6D8-FD6C-E10A-27DFD5C0F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F4C86A-B13D-4BD9-AED0-980E3C2B8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BB9D4B-8A54-9288-B438-A6E970B1AC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F3CAF4-F327-32CD-5999-E0C6BA81F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FB5E4-BD82-3912-6CA5-D4F93D9C3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9F8-E5E1-4C01-B62A-E6D15BDFF73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C134A-3966-722B-CE2C-971F4C2E0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CE38A9-5B53-616C-87BC-CC638208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87AE-BA89-4055-9511-95D7FF46B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5A497-EA03-9B78-2860-403E8D186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0B8D4C-AAB4-DB19-2F7A-B5D537BC5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9F8-E5E1-4C01-B62A-E6D15BDFF73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8C6697-56B2-720D-6573-B6ED78FF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56398-A20B-1F2A-FF42-382A48D1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87AE-BA89-4055-9511-95D7FF46B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2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67701D-DA97-4B2C-970F-5D816097A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9F8-E5E1-4C01-B62A-E6D15BDFF73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BD95D-27D1-D8E8-6876-BB0D7C127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481D2-1355-F4AC-E025-2DFA86F07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87AE-BA89-4055-9511-95D7FF46B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9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52055-17E7-880D-8A10-2D8E18D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0A0FC-2354-A70F-9A79-09544077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4AB730-F204-B536-BA56-0A9C16F5A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2DA4D-C362-68F1-E4D6-0828B6E6C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9F8-E5E1-4C01-B62A-E6D15BDFF73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39400-EE23-4FBF-4C18-1E0CED3B6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5BA85-DD1D-49DB-AF03-047B3E67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87AE-BA89-4055-9511-95D7FF46B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50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BC54-EF87-7ADA-2219-46BCABD5A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98137E-28D3-A30E-D190-E1B57CE8B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E14D6-8C8F-9C1E-0FF6-EA2BF8F14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C0F81-2D48-E67F-A25F-57E622065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9F8-E5E1-4C01-B62A-E6D15BDFF73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14B63-E3CE-9553-643B-66B16CD13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F1960-5CA8-706E-F484-83230AD9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87AE-BA89-4055-9511-95D7FF46B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5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CD512-5858-1CDD-F164-326AD50ED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1791D-6F08-1265-E46F-8F86D32CB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31E72-B2A7-CD0A-6703-9A9282490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A09F8-E5E1-4C01-B62A-E6D15BDFF73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F33AE-42FB-2241-CB81-9CA31570B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F7FE7-424A-8795-818E-5ED6987B2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987AE-BA89-4055-9511-95D7FF46B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1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artharxiv.org/repository/view/2905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17" Type="http://schemas.openxmlformats.org/officeDocument/2006/relationships/image" Target="../media/image15.emf"/><Relationship Id="rId2" Type="http://schemas.openxmlformats.org/officeDocument/2006/relationships/video" Target="../media/media1.mp4"/><Relationship Id="rId16" Type="http://schemas.openxmlformats.org/officeDocument/2006/relationships/hyperlink" Target="https://pixabay.com/en/pointing-finger-bold-hand-white-306738/" TargetMode="External"/><Relationship Id="rId20" Type="http://schemas.openxmlformats.org/officeDocument/2006/relationships/image" Target="../media/image17.jpeg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tif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5F9D66-9771-E73D-F66E-17907D47015E}"/>
              </a:ext>
            </a:extLst>
          </p:cNvPr>
          <p:cNvSpPr/>
          <p:nvPr/>
        </p:nvSpPr>
        <p:spPr>
          <a:xfrm>
            <a:off x="-9236" y="-27709"/>
            <a:ext cx="12201236" cy="789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CF50E-BCD9-F927-A465-F5A91953C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46"/>
            <a:ext cx="1819564" cy="1314603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5E54A-08A7-5B43-CD46-68477FA00E57}"/>
              </a:ext>
            </a:extLst>
          </p:cNvPr>
          <p:cNvSpPr txBox="1"/>
          <p:nvPr/>
        </p:nvSpPr>
        <p:spPr>
          <a:xfrm>
            <a:off x="2032530" y="187567"/>
            <a:ext cx="336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Kaiyu Guan (University of Illinois)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96B6E-847A-C141-0210-25AA77164648}"/>
              </a:ext>
            </a:extLst>
          </p:cNvPr>
          <p:cNvSpPr txBox="1"/>
          <p:nvPr/>
        </p:nvSpPr>
        <p:spPr>
          <a:xfrm>
            <a:off x="6541724" y="187567"/>
            <a:ext cx="3140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 in Ag LCLUC Science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44E32-5AF0-4490-B78F-D8A24CB30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74" y="1739950"/>
            <a:ext cx="5572242" cy="3127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F85168-9977-45D1-A377-872BD7C9EA3C}"/>
              </a:ext>
            </a:extLst>
          </p:cNvPr>
          <p:cNvSpPr txBox="1"/>
          <p:nvPr/>
        </p:nvSpPr>
        <p:spPr>
          <a:xfrm>
            <a:off x="220985" y="5318588"/>
            <a:ext cx="5560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Kaiyu Guan,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Zhenong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al. (2022):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scalable framework for quantifying field-level agricultural carbon outcomes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- A white paper can be downloaded here: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https://eartharxiv.org/repository/view/2905/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151AC6-43A8-448C-A2AE-95AD9C3BFA64}"/>
              </a:ext>
            </a:extLst>
          </p:cNvPr>
          <p:cNvSpPr txBox="1"/>
          <p:nvPr/>
        </p:nvSpPr>
        <p:spPr>
          <a:xfrm>
            <a:off x="5781216" y="976922"/>
            <a:ext cx="641078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Progress, Challenges, &amp; Opportunities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call for a holistic consideration and characterization of agroecosystems: </a:t>
            </a:r>
          </a:p>
          <a:p>
            <a:pPr marL="857250" marR="0" lvl="1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only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mapping of crop type and crop yield</a:t>
            </a:r>
          </a:p>
          <a:p>
            <a:pPr marL="1314450" marR="0" lvl="2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also other ag traits (e.g. soil carbon change, carbon budget/fluxes, crop water uses (ET), canopy nitrogen,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857250" marR="0" lvl="1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Urgent needs to map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Practices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1314450" marR="0" lvl="2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such as tillage practice, cover cropping, marginal land use) – critical for land management, climate-smart practices, carbon market</a:t>
            </a:r>
          </a:p>
          <a:p>
            <a:pPr marL="857250" marR="0" lvl="1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Quantify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outcomes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LCLUC change</a:t>
            </a:r>
          </a:p>
          <a:p>
            <a:pPr marL="1314450" marR="0" lvl="2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monitor, modeling, and optimizing – a strong need of integrating remotely sensed information with advanced biophysical/biogeochemical models to quantify outcomes </a:t>
            </a:r>
          </a:p>
          <a:p>
            <a:pPr marL="857250" marR="0" lvl="1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Socio-economic impacts and decision-making</a:t>
            </a:r>
          </a:p>
          <a:p>
            <a:pPr marL="1314450" marR="0" lvl="2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farmers, supporting policy-makers (e.g. farm bill, international policies), support private industry’s investment on realizing their climate pledge</a:t>
            </a:r>
          </a:p>
          <a:p>
            <a:pPr marL="857250" marR="0" lvl="1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Leverage new sensors and technologies </a:t>
            </a:r>
          </a:p>
          <a:p>
            <a:pPr marL="1314450" marR="0" lvl="2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SBG, GOES-R, ECOSTRESS, Landsat9, ESA’s missions</a:t>
            </a:r>
          </a:p>
          <a:p>
            <a:pPr marL="1314450" marR="0" lvl="2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IoT sensors, mobile vehicles, airborne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hyperspectroscopy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6675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5F9D66-9771-E73D-F66E-17907D47015E}"/>
              </a:ext>
            </a:extLst>
          </p:cNvPr>
          <p:cNvSpPr/>
          <p:nvPr/>
        </p:nvSpPr>
        <p:spPr>
          <a:xfrm>
            <a:off x="-9236" y="-27709"/>
            <a:ext cx="12201236" cy="789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CF50E-BCD9-F927-A465-F5A91953C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46"/>
            <a:ext cx="1819564" cy="1314603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5E54A-08A7-5B43-CD46-68477FA00E57}"/>
              </a:ext>
            </a:extLst>
          </p:cNvPr>
          <p:cNvSpPr txBox="1"/>
          <p:nvPr/>
        </p:nvSpPr>
        <p:spPr>
          <a:xfrm>
            <a:off x="2032530" y="187567"/>
            <a:ext cx="1447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Sergii Skakun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96B6E-847A-C141-0210-25AA77164648}"/>
              </a:ext>
            </a:extLst>
          </p:cNvPr>
          <p:cNvSpPr txBox="1"/>
          <p:nvPr/>
        </p:nvSpPr>
        <p:spPr>
          <a:xfrm>
            <a:off x="6541724" y="187567"/>
            <a:ext cx="395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 in Agriculture LCLUC 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D5E89-471D-D9F1-328F-8C018CBCC5FB}"/>
              </a:ext>
            </a:extLst>
          </p:cNvPr>
          <p:cNvSpPr txBox="1"/>
          <p:nvPr/>
        </p:nvSpPr>
        <p:spPr>
          <a:xfrm>
            <a:off x="1783333" y="772175"/>
            <a:ext cx="1026412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Classification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Mapping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 estimation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validate methods, RS  validate maps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Recommended practices exist but followed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Production = yield x area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Uncertainties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Russia, winter wheat (2021): Yield ~3.4 t/ha, Area ~15.4M ha,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assuming ~10% uncertainty in both yield and area: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Production = 52.4 ± 7.4 MT (14%)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Lack of long-term crop-specific maps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Monitoring changes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Crop rotations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Science-to-operation transition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Limits of methods/models are important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30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5F9D66-9771-E73D-F66E-17907D47015E}"/>
              </a:ext>
            </a:extLst>
          </p:cNvPr>
          <p:cNvSpPr/>
          <p:nvPr/>
        </p:nvSpPr>
        <p:spPr>
          <a:xfrm>
            <a:off x="-9236" y="-27709"/>
            <a:ext cx="12201236" cy="789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CF50E-BCD9-F927-A465-F5A91953C5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346"/>
            <a:ext cx="1819564" cy="1314603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5E54A-08A7-5B43-CD46-68477FA00E57}"/>
              </a:ext>
            </a:extLst>
          </p:cNvPr>
          <p:cNvSpPr txBox="1"/>
          <p:nvPr/>
        </p:nvSpPr>
        <p:spPr>
          <a:xfrm>
            <a:off x="2032530" y="187567"/>
            <a:ext cx="187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Martha Anderson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96B6E-847A-C141-0210-25AA77164648}"/>
              </a:ext>
            </a:extLst>
          </p:cNvPr>
          <p:cNvSpPr txBox="1"/>
          <p:nvPr/>
        </p:nvSpPr>
        <p:spPr>
          <a:xfrm>
            <a:off x="5188784" y="187567"/>
            <a:ext cx="552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Agricultural Water-Management and Water-Use Change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883CB5-B690-4987-8D8C-8412F51CD26B}"/>
              </a:ext>
            </a:extLst>
          </p:cNvPr>
          <p:cNvSpPr/>
          <p:nvPr/>
        </p:nvSpPr>
        <p:spPr>
          <a:xfrm>
            <a:off x="2549234" y="1446959"/>
            <a:ext cx="3316934" cy="14161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6727EC-FCB5-45B9-BB8D-93CCE7EC6E91}"/>
              </a:ext>
            </a:extLst>
          </p:cNvPr>
          <p:cNvSpPr/>
          <p:nvPr/>
        </p:nvSpPr>
        <p:spPr>
          <a:xfrm>
            <a:off x="2549234" y="956847"/>
            <a:ext cx="3316934" cy="4753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15598D-AD9E-4299-ABAE-1CDF66DED5C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26" y="1544701"/>
            <a:ext cx="1732417" cy="1338686"/>
          </a:xfrm>
          <a:prstGeom prst="rect">
            <a:avLst/>
          </a:prstGeom>
        </p:spPr>
      </p:pic>
      <p:pic>
        <p:nvPicPr>
          <p:cNvPr id="17" name="surface-area-changes-of-lake-powell-article">
            <a:hlinkClick r:id="" action="ppaction://media"/>
            <a:extLst>
              <a:ext uri="{FF2B5EF4-FFF2-40B4-BE49-F238E27FC236}">
                <a16:creationId xmlns:a16="http://schemas.microsoft.com/office/drawing/2014/main" id="{1CE86C5F-9C2A-4C7D-BD23-DFEEDBB99F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1673" y="2984794"/>
            <a:ext cx="1154900" cy="1154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0F0A9E-ABFE-416B-A3FD-EEA34C2C2D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2"/>
          <a:stretch/>
        </p:blipFill>
        <p:spPr>
          <a:xfrm>
            <a:off x="106031" y="2573422"/>
            <a:ext cx="1533522" cy="2052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7D6075-8C9F-44F7-A2BA-5FD91189229B}"/>
              </a:ext>
            </a:extLst>
          </p:cNvPr>
          <p:cNvSpPr txBox="1"/>
          <p:nvPr/>
        </p:nvSpPr>
        <p:spPr>
          <a:xfrm>
            <a:off x="2642540" y="942047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cap="small" dirty="0">
                <a:latin typeface="Century Gothic" panose="020B0502020202020204" pitchFamily="34" charset="0"/>
              </a:rPr>
              <a:t>Challenges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59258D-1793-4A0A-9581-6E35DC791956}"/>
              </a:ext>
            </a:extLst>
          </p:cNvPr>
          <p:cNvSpPr txBox="1"/>
          <p:nvPr/>
        </p:nvSpPr>
        <p:spPr>
          <a:xfrm>
            <a:off x="2642540" y="1441473"/>
            <a:ext cx="29979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Century Gothic" panose="020B0502020202020204" pitchFamily="34" charset="0"/>
              </a:rPr>
              <a:t>Drought + climate change</a:t>
            </a:r>
          </a:p>
          <a:p>
            <a:r>
              <a:rPr lang="en-US" sz="1700" dirty="0">
                <a:latin typeface="Century Gothic" panose="020B0502020202020204" pitchFamily="34" charset="0"/>
              </a:rPr>
              <a:t>Increasing demands</a:t>
            </a:r>
          </a:p>
          <a:p>
            <a:r>
              <a:rPr lang="en-US" sz="1700" dirty="0">
                <a:latin typeface="Century Gothic" panose="020B0502020202020204" pitchFamily="34" charset="0"/>
              </a:rPr>
              <a:t>Reservoirs at historic lows</a:t>
            </a:r>
          </a:p>
          <a:p>
            <a:r>
              <a:rPr lang="en-US" sz="1700" dirty="0">
                <a:latin typeface="Century Gothic" panose="020B0502020202020204" pitchFamily="34" charset="0"/>
              </a:rPr>
              <a:t>Declining aquifers</a:t>
            </a:r>
          </a:p>
          <a:p>
            <a:r>
              <a:rPr lang="en-US" sz="1700" dirty="0">
                <a:latin typeface="Century Gothic" panose="020B0502020202020204" pitchFamily="34" charset="0"/>
              </a:rPr>
              <a:t>Water calls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043821B-F2FB-4C4F-B9C8-E7531432A0DD}"/>
              </a:ext>
            </a:extLst>
          </p:cNvPr>
          <p:cNvGrpSpPr/>
          <p:nvPr/>
        </p:nvGrpSpPr>
        <p:grpSpPr>
          <a:xfrm>
            <a:off x="3092965" y="2922076"/>
            <a:ext cx="8919608" cy="2099946"/>
            <a:chOff x="3092965" y="2922076"/>
            <a:chExt cx="8919608" cy="209994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D975B98-EB8F-40DD-B6C5-209646C9A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51995" y="4140705"/>
              <a:ext cx="1637174" cy="8813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C60116-7198-4919-A4BA-E9E37B969130}"/>
                </a:ext>
              </a:extLst>
            </p:cNvPr>
            <p:cNvSpPr/>
            <p:nvPr/>
          </p:nvSpPr>
          <p:spPr>
            <a:xfrm>
              <a:off x="3092966" y="3076381"/>
              <a:ext cx="6069507" cy="47531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2A79F5-2E02-4928-9019-051B6ED08ADE}"/>
                </a:ext>
              </a:extLst>
            </p:cNvPr>
            <p:cNvSpPr/>
            <p:nvPr/>
          </p:nvSpPr>
          <p:spPr>
            <a:xfrm>
              <a:off x="3092965" y="3578698"/>
              <a:ext cx="6069507" cy="141614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C1FD5E-A873-4105-868F-5FB86F4755A5}"/>
                </a:ext>
              </a:extLst>
            </p:cNvPr>
            <p:cNvSpPr txBox="1"/>
            <p:nvPr/>
          </p:nvSpPr>
          <p:spPr>
            <a:xfrm>
              <a:off x="3186508" y="3090775"/>
              <a:ext cx="27671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cap="small" dirty="0">
                  <a:latin typeface="Century Gothic" panose="020B0502020202020204" pitchFamily="34" charset="0"/>
                </a:rPr>
                <a:t>Information Needs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2A4A9E-2EE3-48DC-97B6-C7F25D6F2E33}"/>
                </a:ext>
              </a:extLst>
            </p:cNvPr>
            <p:cNvSpPr txBox="1"/>
            <p:nvPr/>
          </p:nvSpPr>
          <p:spPr>
            <a:xfrm>
              <a:off x="3208766" y="3676612"/>
              <a:ext cx="5246949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>
                  <a:latin typeface="Century Gothic" panose="020B0502020202020204" pitchFamily="34" charset="0"/>
                </a:rPr>
                <a:t>Evapotranspiration (ET) – “water expenditures”: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700" dirty="0">
                  <a:latin typeface="Century Gothic" panose="020B0502020202020204" pitchFamily="34" charset="0"/>
                </a:rPr>
                <a:t>At scales of management (field/daily)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700" dirty="0">
                  <a:latin typeface="Century Gothic" panose="020B0502020202020204" pitchFamily="34" charset="0"/>
                </a:rPr>
                <a:t>Shared, transparent, and trusted data source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700" dirty="0">
                  <a:latin typeface="Century Gothic" panose="020B0502020202020204" pitchFamily="34" charset="0"/>
                </a:rPr>
                <a:t>Near real-time and easily accessible</a:t>
              </a:r>
            </a:p>
          </p:txBody>
        </p:sp>
        <p:pic>
          <p:nvPicPr>
            <p:cNvPr id="31" name="Picture 30" descr="NASA_Irrigation_from_space_in_USA_large.jpg">
              <a:extLst>
                <a:ext uri="{FF2B5EF4-FFF2-40B4-BE49-F238E27FC236}">
                  <a16:creationId xmlns:a16="http://schemas.microsoft.com/office/drawing/2014/main" id="{1136B5C4-D3DF-4774-BB21-BD8FFB590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lum bright="-16000" contrast="-4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54171" y="3233175"/>
              <a:ext cx="1058402" cy="15263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C90134A-3465-4F06-92D8-43F7F3F51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8152" y="2922076"/>
              <a:ext cx="1237532" cy="1154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F0A5C5-E910-48EB-B4D3-C89AD8CACE35}"/>
              </a:ext>
            </a:extLst>
          </p:cNvPr>
          <p:cNvGrpSpPr/>
          <p:nvPr/>
        </p:nvGrpSpPr>
        <p:grpSpPr>
          <a:xfrm>
            <a:off x="-3875" y="4958647"/>
            <a:ext cx="12195875" cy="1899354"/>
            <a:chOff x="-3875" y="4958647"/>
            <a:chExt cx="12195875" cy="189935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D73C819-0046-4BB3-B540-C9AF09EC2095}"/>
                </a:ext>
              </a:extLst>
            </p:cNvPr>
            <p:cNvGrpSpPr/>
            <p:nvPr/>
          </p:nvGrpSpPr>
          <p:grpSpPr>
            <a:xfrm>
              <a:off x="-3875" y="5068677"/>
              <a:ext cx="12195875" cy="1789324"/>
              <a:chOff x="-3875" y="5068677"/>
              <a:chExt cx="12195875" cy="178932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A7B3C3A-8713-4A9C-994E-8F7B6A2643A7}"/>
                  </a:ext>
                </a:extLst>
              </p:cNvPr>
              <p:cNvSpPr/>
              <p:nvPr/>
            </p:nvSpPr>
            <p:spPr>
              <a:xfrm>
                <a:off x="-3874" y="5594349"/>
                <a:ext cx="12195874" cy="1263652"/>
              </a:xfrm>
              <a:prstGeom prst="rect">
                <a:avLst/>
              </a:prstGeom>
              <a:solidFill>
                <a:srgbClr val="2F9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38FFDF-6C91-4C21-B2E5-3695A2EEDFFA}"/>
                  </a:ext>
                </a:extLst>
              </p:cNvPr>
              <p:cNvSpPr txBox="1"/>
              <p:nvPr/>
            </p:nvSpPr>
            <p:spPr>
              <a:xfrm>
                <a:off x="2021716" y="5068677"/>
                <a:ext cx="14093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entury Gothic" panose="020B0502020202020204" pitchFamily="34" charset="0"/>
                  </a:rPr>
                  <a:t>OPEN ET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8CE948-09E9-4A4D-B76C-ECC41322D8B2}"/>
                  </a:ext>
                </a:extLst>
              </p:cNvPr>
              <p:cNvSpPr txBox="1"/>
              <p:nvPr/>
            </p:nvSpPr>
            <p:spPr>
              <a:xfrm>
                <a:off x="107363" y="5660323"/>
                <a:ext cx="8727915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solidFill>
                      <a:schemeClr val="bg1">
                        <a:lumMod val="85000"/>
                      </a:schemeClr>
                    </a:solidFill>
                    <a:latin typeface="Century Gothic" panose="020B0502020202020204" pitchFamily="34" charset="0"/>
                  </a:rPr>
                  <a:t>Ensemble modeling on Google Earth Engine (etdata.org)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solidFill>
                      <a:schemeClr val="bg1">
                        <a:lumMod val="85000"/>
                      </a:schemeClr>
                    </a:solidFill>
                    <a:latin typeface="Century Gothic" panose="020B0502020202020204" pitchFamily="34" charset="0"/>
                  </a:rPr>
                  <a:t>Landsat (ET gold standard: TIR+VSWIR), HLS, ECOSTRESS, SBG…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solidFill>
                      <a:schemeClr val="bg1">
                        <a:lumMod val="85000"/>
                      </a:schemeClr>
                    </a:solidFill>
                    <a:latin typeface="Century Gothic" panose="020B0502020202020204" pitchFamily="34" charset="0"/>
                  </a:rPr>
                  <a:t>Co-developed with end users to ensure usability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solidFill>
                      <a:schemeClr val="bg1">
                        <a:lumMod val="85000"/>
                      </a:schemeClr>
                    </a:solidFill>
                    <a:latin typeface="Century Gothic" panose="020B0502020202020204" pitchFamily="34" charset="0"/>
                  </a:rPr>
                  <a:t>Supports both water resource management and LCLUC (WUC) science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37F2203-A0CE-4294-9667-FABBEBF5B4B5}"/>
                  </a:ext>
                </a:extLst>
              </p:cNvPr>
              <p:cNvSpPr/>
              <p:nvPr/>
            </p:nvSpPr>
            <p:spPr>
              <a:xfrm>
                <a:off x="-3875" y="5147348"/>
                <a:ext cx="12195874" cy="475312"/>
              </a:xfrm>
              <a:prstGeom prst="rect">
                <a:avLst/>
              </a:prstGeom>
              <a:solidFill>
                <a:srgbClr val="0C285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Filling the Biggest Data Gap in Water Management</a:t>
                </a:r>
              </a:p>
            </p:txBody>
          </p:sp>
          <p:pic>
            <p:nvPicPr>
              <p:cNvPr id="34" name="Google Shape;162;p39">
                <a:extLst>
                  <a:ext uri="{FF2B5EF4-FFF2-40B4-BE49-F238E27FC236}">
                    <a16:creationId xmlns:a16="http://schemas.microsoft.com/office/drawing/2014/main" id="{49736A8A-9307-4C7C-A5D7-8B612207762D}"/>
                  </a:ext>
                </a:extLst>
              </p:cNvPr>
              <p:cNvPicPr preferRelativeResize="0"/>
              <p:nvPr/>
            </p:nvPicPr>
            <p:blipFill rotWithShape="1">
              <a:blip r:embed="rId11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8343" y="5241122"/>
                <a:ext cx="1923927" cy="3458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C24F805-838E-4388-B6DE-7573D5A41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44488" y="5176004"/>
                <a:ext cx="2834698" cy="41799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1752C00-AC6F-4887-B3DE-C80D83ABE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37227" y="5546577"/>
                <a:ext cx="1881850" cy="10612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4E875212-BE7E-4081-A092-E6A16AC3A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60362" y="6069661"/>
                <a:ext cx="1397943" cy="78833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9" name="Picture 38" descr="Icon&#10;&#10;Description automatically generated">
                <a:extLst>
                  <a:ext uri="{FF2B5EF4-FFF2-40B4-BE49-F238E27FC236}">
                    <a16:creationId xmlns:a16="http://schemas.microsoft.com/office/drawing/2014/main" id="{F96BB12A-6A60-41DE-B5BE-6BB6234CF4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tretch>
                <a:fillRect/>
              </a:stretch>
            </p:blipFill>
            <p:spPr>
              <a:xfrm>
                <a:off x="9840817" y="6178400"/>
                <a:ext cx="167492" cy="2366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FF15004-F6F4-4DEF-ACC2-73DFD2858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4045" y="4958647"/>
              <a:ext cx="1641233" cy="145638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1D6164-2BD7-45C3-8FBE-8C1EAA2CEEA1}"/>
              </a:ext>
            </a:extLst>
          </p:cNvPr>
          <p:cNvGrpSpPr/>
          <p:nvPr/>
        </p:nvGrpSpPr>
        <p:grpSpPr>
          <a:xfrm>
            <a:off x="6266215" y="942047"/>
            <a:ext cx="5842259" cy="2009498"/>
            <a:chOff x="6266215" y="942047"/>
            <a:chExt cx="5842259" cy="20094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9D607D-A99F-489D-8C13-537EC86E386C}"/>
                </a:ext>
              </a:extLst>
            </p:cNvPr>
            <p:cNvGrpSpPr/>
            <p:nvPr/>
          </p:nvGrpSpPr>
          <p:grpSpPr>
            <a:xfrm>
              <a:off x="6266215" y="942047"/>
              <a:ext cx="5842259" cy="2009498"/>
              <a:chOff x="6266215" y="942047"/>
              <a:chExt cx="5842259" cy="200949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10112AE-772B-4029-9DC5-562DD7ABCC0A}"/>
                  </a:ext>
                </a:extLst>
              </p:cNvPr>
              <p:cNvSpPr/>
              <p:nvPr/>
            </p:nvSpPr>
            <p:spPr>
              <a:xfrm>
                <a:off x="6266216" y="956847"/>
                <a:ext cx="3640738" cy="47531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33C7BE-4A69-4CAF-82F0-5D7B96AFAC28}"/>
                  </a:ext>
                </a:extLst>
              </p:cNvPr>
              <p:cNvSpPr/>
              <p:nvPr/>
            </p:nvSpPr>
            <p:spPr>
              <a:xfrm>
                <a:off x="6266215" y="1446959"/>
                <a:ext cx="3640739" cy="141614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A58E8BE-984F-4254-8281-359FBE9A9F00}"/>
                  </a:ext>
                </a:extLst>
              </p:cNvPr>
              <p:cNvSpPr txBox="1"/>
              <p:nvPr/>
            </p:nvSpPr>
            <p:spPr>
              <a:xfrm>
                <a:off x="6382456" y="942047"/>
                <a:ext cx="15488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cap="small" dirty="0">
                    <a:latin typeface="Century Gothic" panose="020B0502020202020204" pitchFamily="34" charset="0"/>
                  </a:rPr>
                  <a:t>Responses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9357D1D-B6D2-4B9B-A468-171C66279658}"/>
                  </a:ext>
                </a:extLst>
              </p:cNvPr>
              <p:cNvSpPr txBox="1"/>
              <p:nvPr/>
            </p:nvSpPr>
            <p:spPr>
              <a:xfrm>
                <a:off x="6382456" y="1441473"/>
                <a:ext cx="3177473" cy="1400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dirty="0">
                    <a:latin typeface="Century Gothic" panose="020B0502020202020204" pitchFamily="34" charset="0"/>
                  </a:rPr>
                  <a:t>Drought preparedness plans</a:t>
                </a:r>
              </a:p>
              <a:p>
                <a:r>
                  <a:rPr lang="en-US" sz="1700" dirty="0">
                    <a:latin typeface="Century Gothic" panose="020B0502020202020204" pitchFamily="34" charset="0"/>
                  </a:rPr>
                  <a:t>Legislation (e.g., CA SGMA)</a:t>
                </a:r>
              </a:p>
              <a:p>
                <a:r>
                  <a:rPr lang="en-US" sz="1700" dirty="0">
                    <a:latin typeface="Century Gothic" panose="020B0502020202020204" pitchFamily="34" charset="0"/>
                  </a:rPr>
                  <a:t>Water conservation pilots</a:t>
                </a:r>
              </a:p>
              <a:p>
                <a:r>
                  <a:rPr lang="en-US" sz="1700" dirty="0">
                    <a:latin typeface="Century Gothic" panose="020B0502020202020204" pitchFamily="34" charset="0"/>
                  </a:rPr>
                  <a:t>New cropping systems</a:t>
                </a:r>
              </a:p>
              <a:p>
                <a:r>
                  <a:rPr lang="en-US" sz="1700" dirty="0">
                    <a:latin typeface="Century Gothic" panose="020B0502020202020204" pitchFamily="34" charset="0"/>
                  </a:rPr>
                  <a:t>Irrigation efficiencies</a:t>
                </a:r>
              </a:p>
            </p:txBody>
          </p:sp>
          <p:pic>
            <p:nvPicPr>
              <p:cNvPr id="32" name="Picture 31" descr="A field of green crops&#10;&#10;Description automatically generated with low confidence">
                <a:extLst>
                  <a:ext uri="{FF2B5EF4-FFF2-40B4-BE49-F238E27FC236}">
                    <a16:creationId xmlns:a16="http://schemas.microsoft.com/office/drawing/2014/main" id="{22767F0A-870E-44A6-95E2-9D9A2EB094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hq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saturation sat="115000"/>
                        </a14:imgEffect>
                        <a14:imgEffect>
                          <a14:brightnessContrast contrast="1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035573" y="1083891"/>
                <a:ext cx="1657238" cy="93219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1992586-E334-496A-935F-DFE9DB800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11090832" y="1933902"/>
                <a:ext cx="1163020" cy="87226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1B1518E-4900-421C-97A1-3452422EF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t="6459"/>
            <a:stretch/>
          </p:blipFill>
          <p:spPr>
            <a:xfrm>
              <a:off x="10386673" y="1698248"/>
              <a:ext cx="948893" cy="8388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FD57ECB-4F9A-4FF8-A422-34727D3D2651}"/>
              </a:ext>
            </a:extLst>
          </p:cNvPr>
          <p:cNvSpPr/>
          <p:nvPr/>
        </p:nvSpPr>
        <p:spPr>
          <a:xfrm>
            <a:off x="5689125" y="1737045"/>
            <a:ext cx="738990" cy="404885"/>
          </a:xfrm>
          <a:prstGeom prst="rightArrow">
            <a:avLst/>
          </a:prstGeom>
          <a:solidFill>
            <a:srgbClr val="2F9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DF29B75-3B39-4B28-A7A2-5F55DC38A67B}"/>
              </a:ext>
            </a:extLst>
          </p:cNvPr>
          <p:cNvSpPr/>
          <p:nvPr/>
        </p:nvSpPr>
        <p:spPr>
          <a:xfrm rot="6649304">
            <a:off x="8671735" y="2751057"/>
            <a:ext cx="738990" cy="404885"/>
          </a:xfrm>
          <a:prstGeom prst="rightArrow">
            <a:avLst/>
          </a:prstGeom>
          <a:solidFill>
            <a:srgbClr val="2F9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7D7D1F3-FD6E-4FA6-87C4-7CE09FD29BDE}"/>
              </a:ext>
            </a:extLst>
          </p:cNvPr>
          <p:cNvSpPr txBox="1"/>
          <p:nvPr/>
        </p:nvSpPr>
        <p:spPr>
          <a:xfrm>
            <a:off x="1662857" y="4152920"/>
            <a:ext cx="134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Lake Powell – 2018 to 2022 </a:t>
            </a: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(Sentinel 2, ESA)</a:t>
            </a:r>
          </a:p>
        </p:txBody>
      </p:sp>
    </p:spTree>
    <p:extLst>
      <p:ext uri="{BB962C8B-B14F-4D97-AF65-F5344CB8AC3E}">
        <p14:creationId xmlns:p14="http://schemas.microsoft.com/office/powerpoint/2010/main" val="153909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5CB57FF4-0D51-A485-DD8D-2BC02C406A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648" y="5080403"/>
            <a:ext cx="1223537" cy="1583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5F9D66-9771-E73D-F66E-17907D47015E}"/>
              </a:ext>
            </a:extLst>
          </p:cNvPr>
          <p:cNvSpPr/>
          <p:nvPr/>
        </p:nvSpPr>
        <p:spPr>
          <a:xfrm>
            <a:off x="-9236" y="-27709"/>
            <a:ext cx="12201236" cy="789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CF50E-BCD9-F927-A465-F5A91953C5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346"/>
            <a:ext cx="1819564" cy="1314603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5E54A-08A7-5B43-CD46-68477FA00E57}"/>
              </a:ext>
            </a:extLst>
          </p:cNvPr>
          <p:cNvSpPr txBox="1"/>
          <p:nvPr/>
        </p:nvSpPr>
        <p:spPr>
          <a:xfrm>
            <a:off x="2032530" y="187567"/>
            <a:ext cx="176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Xiao-Peng  Song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96B6E-847A-C141-0210-25AA77164648}"/>
              </a:ext>
            </a:extLst>
          </p:cNvPr>
          <p:cNvSpPr txBox="1"/>
          <p:nvPr/>
        </p:nvSpPr>
        <p:spPr>
          <a:xfrm>
            <a:off x="5553854" y="187567"/>
            <a:ext cx="629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 in Agricultural Remote Sensing and Land-Use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708F1-9937-8D82-8CAE-A4BB31DBF63A}"/>
              </a:ext>
            </a:extLst>
          </p:cNvPr>
          <p:cNvSpPr txBox="1"/>
          <p:nvPr/>
        </p:nvSpPr>
        <p:spPr>
          <a:xfrm>
            <a:off x="358382" y="1487004"/>
            <a:ext cx="56424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Accelerated expansion of cropland in the tropics at the expense of tree cover and other natural vegetation.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Extreme weather and climate events are increasing the risk of food production and insecurity.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conflicts and political instability threaten food security at regional as well as global scales (e.g. the Ukraine war).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6336C9-935F-5430-8B55-DB792909A85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323" y="772175"/>
            <a:ext cx="5785417" cy="21502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247FE6-F83C-B8F8-76C2-E24F2F0C3EFB}"/>
              </a:ext>
            </a:extLst>
          </p:cNvPr>
          <p:cNvSpPr/>
          <p:nvPr/>
        </p:nvSpPr>
        <p:spPr>
          <a:xfrm>
            <a:off x="8381661" y="2491548"/>
            <a:ext cx="31390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Global cropland area was </a:t>
            </a: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1,244 ± 63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 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Mha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in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Increased by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102 ± 45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 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Mha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(9%) since 2000.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50C9F4-D91A-A505-9B79-55724221F168}"/>
              </a:ext>
            </a:extLst>
          </p:cNvPr>
          <p:cNvSpPr txBox="1"/>
          <p:nvPr/>
        </p:nvSpPr>
        <p:spPr>
          <a:xfrm>
            <a:off x="6158161" y="2717323"/>
            <a:ext cx="14073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Potapov 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et al.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(2022) Nat. Food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BFE6DA-621D-2499-5E52-8077808C2716}"/>
              </a:ext>
            </a:extLst>
          </p:cNvPr>
          <p:cNvSpPr txBox="1"/>
          <p:nvPr/>
        </p:nvSpPr>
        <p:spPr>
          <a:xfrm>
            <a:off x="355179" y="3787741"/>
            <a:ext cx="57708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Near-real-time satellite monitoring as the natural/human disasters are unfolding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 crops at a broad scale and across time to reveal the exact pathways of land-use change (e.g. palm oil, soy).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 other means of increasing food production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Optimize crop distribution and rotation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intensification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E622B14-29ED-6833-871C-195CD6C0D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4886" y="2957442"/>
            <a:ext cx="2660854" cy="206232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A56D69B-E71A-4FAC-C4F2-2D88B6288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5054" y="5537964"/>
            <a:ext cx="4294735" cy="1167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A526AA-2052-F0D6-12A3-99DC38A726CC}"/>
              </a:ext>
            </a:extLst>
          </p:cNvPr>
          <p:cNvSpPr txBox="1"/>
          <p:nvPr/>
        </p:nvSpPr>
        <p:spPr>
          <a:xfrm>
            <a:off x="7524599" y="5095651"/>
            <a:ext cx="4590458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Soy fields were mostly converted from previously deforested pastures.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Single-cropping soy changing to soy-corn double-cropping in Mato Grosso.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0AF5D1-44FF-7EE8-E615-3F1B6D806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1382" y="3000969"/>
            <a:ext cx="3389670" cy="1975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B3731F-7F23-40EF-EAC4-C1DC35811F43}"/>
              </a:ext>
            </a:extLst>
          </p:cNvPr>
          <p:cNvSpPr txBox="1"/>
          <p:nvPr/>
        </p:nvSpPr>
        <p:spPr>
          <a:xfrm>
            <a:off x="6382911" y="4480083"/>
            <a:ext cx="1125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 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et al.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(2022) Nat. Food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6C9F3C-B237-C020-A6CB-0094F3337D0E}"/>
              </a:ext>
            </a:extLst>
          </p:cNvPr>
          <p:cNvSpPr/>
          <p:nvPr/>
        </p:nvSpPr>
        <p:spPr>
          <a:xfrm>
            <a:off x="7789610" y="4232583"/>
            <a:ext cx="160590" cy="3424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D86238-1D44-6FE6-1298-85123C431A7F}"/>
              </a:ext>
            </a:extLst>
          </p:cNvPr>
          <p:cNvSpPr txBox="1"/>
          <p:nvPr/>
        </p:nvSpPr>
        <p:spPr>
          <a:xfrm>
            <a:off x="7436922" y="4526224"/>
            <a:ext cx="96753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Severe drought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3D0C1E-1A4C-0DA9-64D8-D5853EC672A7}"/>
              </a:ext>
            </a:extLst>
          </p:cNvPr>
          <p:cNvSpPr txBox="1"/>
          <p:nvPr/>
        </p:nvSpPr>
        <p:spPr>
          <a:xfrm>
            <a:off x="7766656" y="3540242"/>
            <a:ext cx="8778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Syrian civil war began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925E96-2CC1-EEE4-3D2A-F6E79D50570A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8205584" y="3909574"/>
            <a:ext cx="0" cy="47954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D1BE46-9B9F-198D-0CA3-B15C515F84B5}"/>
              </a:ext>
            </a:extLst>
          </p:cNvPr>
          <p:cNvSpPr txBox="1"/>
          <p:nvPr/>
        </p:nvSpPr>
        <p:spPr>
          <a:xfrm>
            <a:off x="9951161" y="4003649"/>
            <a:ext cx="1530852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cropland reduction,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cropland increase, as a result of war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BA37CF-DECC-DB3F-1DCF-386D01BE0744}"/>
              </a:ext>
            </a:extLst>
          </p:cNvPr>
          <p:cNvSpPr txBox="1"/>
          <p:nvPr/>
        </p:nvSpPr>
        <p:spPr>
          <a:xfrm>
            <a:off x="6178234" y="6470378"/>
            <a:ext cx="14073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Song 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et al.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(2021) Nat. Sustain.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EABD77-F6A6-D7CA-3506-9D7F595B9D85}"/>
              </a:ext>
            </a:extLst>
          </p:cNvPr>
          <p:cNvSpPr txBox="1"/>
          <p:nvPr/>
        </p:nvSpPr>
        <p:spPr>
          <a:xfrm>
            <a:off x="6271841" y="5095651"/>
            <a:ext cx="113581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Soy expansion in South America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A89C67E-D846-B8EC-EF99-5F60F9DF8DD4}"/>
              </a:ext>
            </a:extLst>
          </p:cNvPr>
          <p:cNvCxnSpPr>
            <a:cxnSpLocks/>
          </p:cNvCxnSpPr>
          <p:nvPr/>
        </p:nvCxnSpPr>
        <p:spPr>
          <a:xfrm>
            <a:off x="6220323" y="2960329"/>
            <a:ext cx="5785417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31FCC9-EA11-8A37-130B-68BCFF21A79E}"/>
              </a:ext>
            </a:extLst>
          </p:cNvPr>
          <p:cNvCxnSpPr>
            <a:cxnSpLocks/>
          </p:cNvCxnSpPr>
          <p:nvPr/>
        </p:nvCxnSpPr>
        <p:spPr>
          <a:xfrm>
            <a:off x="6220323" y="5030852"/>
            <a:ext cx="5785417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934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679</Words>
  <Application>Microsoft Office PowerPoint</Application>
  <PresentationFormat>Widescreen</PresentationFormat>
  <Paragraphs>86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meghavi@umd.edu</dc:creator>
  <cp:lastModifiedBy>meghavi@umd.edu</cp:lastModifiedBy>
  <cp:revision>2</cp:revision>
  <dcterms:created xsi:type="dcterms:W3CDTF">2022-10-19T07:45:08Z</dcterms:created>
  <dcterms:modified xsi:type="dcterms:W3CDTF">2022-10-19T15:46:02Z</dcterms:modified>
</cp:coreProperties>
</file>